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6352" y="0"/>
            <a:ext cx="12185649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B7205A-398E-487C-B33B-63AC334B55EB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3B4CEF-2F42-43C4-B4EE-BBE075EB62EA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8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E94F4BB-C5C3-4A05-98AD-8D5333DF9677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0AE40BC-06A8-429E-8EDE-B6B4AE8DA5A9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80C132-B8EB-437F-87DC-A97D2DCC9A5D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8E6279-C2E9-497F-9544-C0710E9A3EBF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8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886BB2-CCAA-4E7F-AAC3-03F9BF1FA44C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9C34D5-96DE-4DA2-AC22-A6A5F1022777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3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6352" y="0"/>
            <a:ext cx="12185649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237615-0C27-48B9-9D7F-9D3F7AD1EBAD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7E2854-0761-49B8-A969-DFD6113F4B81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3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58048D-1597-4065-9CA7-026B3A2ABEF5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94F203-037D-42FA-889D-D200EC592222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0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E3819C-6CD5-48FB-BEFA-6D7C5A9E1AEA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92874E-E804-4B2E-843E-BDB2611B9817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E7BB3C-B2B3-487F-A40F-D69A518937B2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9BD003-9BCA-4FF8-A8C4-2E122DE4285F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9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400C30-5634-4594-AE88-E377E81E1C7B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0A6F8D-153D-43F7-A096-D435AA875B71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83CFDA-A206-4068-82F1-B46AA37428F8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CB5599-0C11-4003-B112-C81F496E6532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8B4827-2332-4432-910A-A69F8B0073BB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8870AE-8002-4DDF-8A64-E22F3397CB82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467" y="585788"/>
            <a:ext cx="971973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467" y="2286001"/>
            <a:ext cx="97197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Editar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n-US" altLang="es-A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467" y="6470650"/>
            <a:ext cx="21547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B108E-0061-4D3F-AD7D-28D975C6913C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650"/>
            <a:ext cx="59012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650"/>
            <a:ext cx="9736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1292FC-8E94-41C8-B76C-F709DC99D963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altLang="es-AR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SUSTANCIA GRIS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buFont typeface="Tw Cen MT" panose="020B0602020104020603" pitchFamily="34" charset="0"/>
              <a:buChar char=" "/>
              <a:defRPr/>
            </a:pPr>
            <a:r>
              <a:rPr lang="es-AR" dirty="0" smtClean="0"/>
              <a:t>La sustancia gris del tronco del encéfalo se encuentra disgregada en numerosas masa de núcleos neuronales entre las que circulan multitud de axones ascendentes y descendentes.</a:t>
            </a:r>
          </a:p>
          <a:p>
            <a:pPr marL="91440" indent="-91440" fontAlgn="auto">
              <a:buFont typeface="Tw Cen MT" panose="020B0602020104020603" pitchFamily="34" charset="0"/>
              <a:buChar char=" "/>
              <a:defRPr/>
            </a:pPr>
            <a:r>
              <a:rPr lang="es-AR" dirty="0" smtClean="0"/>
              <a:t>Los núcleos pueden ser agrupados en tres tipos:</a:t>
            </a:r>
          </a:p>
          <a:p>
            <a:pPr marL="0" indent="0" fontAlgn="auto">
              <a:buNone/>
              <a:defRPr/>
            </a:pPr>
            <a:r>
              <a:rPr lang="es-AR" dirty="0" smtClean="0"/>
              <a:t>Núcleos asociados a vías nerviosas</a:t>
            </a:r>
          </a:p>
          <a:p>
            <a:pPr marL="0" indent="0" fontAlgn="auto">
              <a:buNone/>
              <a:defRPr/>
            </a:pPr>
            <a:r>
              <a:rPr lang="es-AR" dirty="0" smtClean="0"/>
              <a:t>Núcleos de los nervios craneales</a:t>
            </a:r>
          </a:p>
          <a:p>
            <a:pPr marL="0" indent="0" fontAlgn="auto">
              <a:buNone/>
              <a:defRPr/>
            </a:pPr>
            <a:r>
              <a:rPr lang="es-AR" dirty="0" smtClean="0"/>
              <a:t>Núcleos de la formación reticular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4206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38451" r="26375" b="17450"/>
          <a:stretch>
            <a:fillRect/>
          </a:stretch>
        </p:blipFill>
        <p:spPr bwMode="auto">
          <a:xfrm>
            <a:off x="1544638" y="1152525"/>
            <a:ext cx="912336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82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s-AR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SUSTANCIA GRIS PROPIA DEL TRONCO ENCEFALICO</a:t>
            </a:r>
            <a:endParaRPr lang="es-AR" altLang="es-AR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91440" indent="-91440" fontAlgn="auto">
              <a:buFont typeface="Tw Cen MT" panose="020B0602020104020603" pitchFamily="34" charset="0"/>
              <a:buChar char=" "/>
              <a:defRPr/>
            </a:pPr>
            <a:r>
              <a:rPr lang="es-ES" sz="1800" b="1" dirty="0"/>
              <a:t>Locus Níger:</a:t>
            </a:r>
            <a:r>
              <a:rPr lang="es-ES" sz="1800" dirty="0"/>
              <a:t> (sustancia negra) los pedúnculos cerebrales tienen al corte transversal una forma triangular; la base de este triangulo situada hacia delante constituye el pie del pedúnculo que esta separado de la </a:t>
            </a:r>
            <a:r>
              <a:rPr lang="es-ES" sz="1800" dirty="0" err="1"/>
              <a:t>calota</a:t>
            </a:r>
            <a:r>
              <a:rPr lang="es-ES" sz="1800" dirty="0"/>
              <a:t> por una formación de una sustancia gris llamada </a:t>
            </a:r>
            <a:r>
              <a:rPr lang="es-ES" sz="1800" b="1" dirty="0"/>
              <a:t>locus Níger.</a:t>
            </a:r>
            <a:r>
              <a:rPr lang="es-ES" sz="1800" dirty="0"/>
              <a:t> Este núcleo de sustancia gris, de forma de media luna, recibe fibras aferentes provenientes de la corteza y del cuerpo estriado y emite fibras destinadas a la medula.</a:t>
            </a:r>
            <a:endParaRPr lang="es-AR" sz="1800" dirty="0"/>
          </a:p>
          <a:p>
            <a:pPr marL="91440" indent="-91440" fontAlgn="auto">
              <a:buFont typeface="Tw Cen MT" panose="020B0602020104020603" pitchFamily="34" charset="0"/>
              <a:buChar char=" "/>
              <a:defRPr/>
            </a:pPr>
            <a:r>
              <a:rPr lang="es-ES" sz="1800" b="1" dirty="0"/>
              <a:t>Núcleo rojo o de </a:t>
            </a:r>
            <a:r>
              <a:rPr lang="es-ES" sz="1800" b="1" dirty="0" err="1"/>
              <a:t>Stilling</a:t>
            </a:r>
            <a:r>
              <a:rPr lang="es-ES" sz="1800" b="1" dirty="0"/>
              <a:t>: </a:t>
            </a:r>
            <a:r>
              <a:rPr lang="es-ES" sz="1800" dirty="0"/>
              <a:t>De forma oval este núcleo ocupa la parte mas anterior e interna de la </a:t>
            </a:r>
            <a:r>
              <a:rPr lang="es-ES" sz="1800" dirty="0" err="1"/>
              <a:t>calota</a:t>
            </a:r>
            <a:r>
              <a:rPr lang="es-ES" sz="1800" dirty="0"/>
              <a:t> de los pedúnculos cerebrales. Esta en relación por delante con el locus Níger y por detrás y por dentro con el núcleo del motor ocular común.</a:t>
            </a:r>
            <a:endParaRPr lang="es-AR" sz="1800" dirty="0"/>
          </a:p>
          <a:p>
            <a:pPr marL="91440" indent="-91440" fontAlgn="auto">
              <a:buFont typeface="Tw Cen MT" panose="020B0602020104020603" pitchFamily="34" charset="0"/>
              <a:buChar char=" "/>
              <a:defRPr/>
            </a:pPr>
            <a:r>
              <a:rPr lang="es-ES" sz="1800" b="1" dirty="0"/>
              <a:t>Núcleos de </a:t>
            </a:r>
            <a:r>
              <a:rPr lang="es-ES" sz="1800" b="1" dirty="0" err="1"/>
              <a:t>Goll</a:t>
            </a:r>
            <a:r>
              <a:rPr lang="es-ES" sz="1800" b="1" dirty="0"/>
              <a:t> y </a:t>
            </a:r>
            <a:r>
              <a:rPr lang="es-ES" sz="1800" b="1" dirty="0" err="1"/>
              <a:t>Burdach</a:t>
            </a:r>
            <a:r>
              <a:rPr lang="es-ES" sz="1800" b="1" dirty="0"/>
              <a:t>: </a:t>
            </a:r>
            <a:r>
              <a:rPr lang="es-ES" sz="1800" dirty="0"/>
              <a:t>Estos 2 núcleos se encuentran en la parte inferior del bulbo en lo que la medula correspondería al cordón posterior, el de </a:t>
            </a:r>
            <a:r>
              <a:rPr lang="es-ES" sz="1800" dirty="0" err="1"/>
              <a:t>Goll</a:t>
            </a:r>
            <a:r>
              <a:rPr lang="es-ES" sz="1800" dirty="0"/>
              <a:t> por dentro del de </a:t>
            </a:r>
            <a:r>
              <a:rPr lang="es-ES" sz="1800" dirty="0" err="1"/>
              <a:t>Burdach</a:t>
            </a:r>
            <a:r>
              <a:rPr lang="es-ES" sz="1800" dirty="0"/>
              <a:t>. </a:t>
            </a:r>
            <a:endParaRPr lang="es-AR" sz="1800" dirty="0"/>
          </a:p>
          <a:p>
            <a:pPr marL="91440" indent="-91440" fontAlgn="auto">
              <a:buFont typeface="Tw Cen MT" panose="020B0602020104020603" pitchFamily="34" charset="0"/>
              <a:buChar char=" "/>
              <a:defRPr/>
            </a:pPr>
            <a:r>
              <a:rPr lang="es-ES" sz="1800" b="1" dirty="0"/>
              <a:t>Oliva </a:t>
            </a:r>
            <a:r>
              <a:rPr lang="es-ES" sz="1800" b="1" dirty="0" err="1"/>
              <a:t>protuberancial</a:t>
            </a:r>
            <a:r>
              <a:rPr lang="es-ES" sz="1800" b="1" dirty="0"/>
              <a:t> u oliva superior:</a:t>
            </a:r>
            <a:r>
              <a:rPr lang="es-ES" sz="1800" dirty="0"/>
              <a:t> Se encuentra situada en la </a:t>
            </a:r>
            <a:r>
              <a:rPr lang="es-ES" sz="1800" dirty="0" err="1"/>
              <a:t>calota</a:t>
            </a:r>
            <a:r>
              <a:rPr lang="es-ES" sz="1800" dirty="0"/>
              <a:t> </a:t>
            </a:r>
            <a:r>
              <a:rPr lang="es-ES" sz="1800" dirty="0" err="1"/>
              <a:t>protuberancial</a:t>
            </a:r>
            <a:r>
              <a:rPr lang="es-ES" sz="1800" dirty="0"/>
              <a:t>. Sus axones constituyen la </a:t>
            </a:r>
            <a:r>
              <a:rPr lang="es-ES" sz="1800" b="1" dirty="0"/>
              <a:t>cinta de </a:t>
            </a:r>
            <a:r>
              <a:rPr lang="es-ES" sz="1800" b="1" dirty="0" err="1"/>
              <a:t>Reil</a:t>
            </a:r>
            <a:r>
              <a:rPr lang="es-ES" sz="1800" b="1" dirty="0"/>
              <a:t> lateral</a:t>
            </a:r>
            <a:r>
              <a:rPr lang="es-ES" sz="1800" dirty="0"/>
              <a:t> teniendo por </a:t>
            </a:r>
            <a:r>
              <a:rPr lang="es-ES" sz="1800" b="1" dirty="0"/>
              <a:t>Oliva bulbar u oliva inferior: </a:t>
            </a:r>
            <a:r>
              <a:rPr lang="es-ES" sz="1800" dirty="0"/>
              <a:t>Se encuentra en la parte </a:t>
            </a:r>
            <a:r>
              <a:rPr lang="es-ES" sz="1800" dirty="0" err="1"/>
              <a:t>anterolateral</a:t>
            </a:r>
            <a:r>
              <a:rPr lang="es-ES" sz="1800" dirty="0"/>
              <a:t> del bulbo.</a:t>
            </a:r>
            <a:endParaRPr lang="es-AR" sz="1800" dirty="0"/>
          </a:p>
          <a:p>
            <a:pPr marL="0" indent="0" fontAlgn="auto">
              <a:buNone/>
              <a:defRPr/>
            </a:pPr>
            <a:r>
              <a:rPr lang="es-ES" sz="1800" dirty="0"/>
              <a:t> </a:t>
            </a:r>
            <a:endParaRPr lang="es-AR" sz="1800" dirty="0"/>
          </a:p>
          <a:p>
            <a:pPr marL="0" indent="0" fontAlgn="auto">
              <a:buNone/>
              <a:defRPr/>
            </a:pP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105410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AR" altLang="es-AR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774826" y="274638"/>
            <a:ext cx="1368425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3600" dirty="0">
                <a:solidFill>
                  <a:prstClr val="white"/>
                </a:solidFill>
                <a:latin typeface="Tw Cen MT" panose="020B0602020104020603"/>
              </a:rPr>
              <a:t>1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6311900" y="274639"/>
            <a:ext cx="2592388" cy="282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 err="1">
                <a:solidFill>
                  <a:prstClr val="white"/>
                </a:solidFill>
                <a:latin typeface="Tw Cen MT" panose="020B0602020104020603"/>
              </a:rPr>
              <a:t>mesencefalo</a:t>
            </a:r>
            <a:endParaRPr lang="es-AR" dirty="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33797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6364" y="1868489"/>
            <a:ext cx="7265987" cy="4440237"/>
          </a:xfrm>
        </p:spPr>
      </p:pic>
    </p:spTree>
    <p:extLst>
      <p:ext uri="{BB962C8B-B14F-4D97-AF65-F5344CB8AC3E}">
        <p14:creationId xmlns:p14="http://schemas.microsoft.com/office/powerpoint/2010/main" val="42353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AR" altLang="es-AR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4819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563" y="1196975"/>
            <a:ext cx="7067550" cy="5018088"/>
          </a:xfrm>
        </p:spPr>
      </p:pic>
      <p:sp>
        <p:nvSpPr>
          <p:cNvPr id="5" name="Elipse 4"/>
          <p:cNvSpPr/>
          <p:nvPr/>
        </p:nvSpPr>
        <p:spPr>
          <a:xfrm>
            <a:off x="1836738" y="409576"/>
            <a:ext cx="1009650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3600" dirty="0">
                <a:solidFill>
                  <a:prstClr val="white"/>
                </a:solidFill>
                <a:latin typeface="Tw Cen MT" panose="020B0602020104020603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134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AR" altLang="es-AR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5843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725" y="1196975"/>
            <a:ext cx="8763000" cy="4929188"/>
          </a:xfrm>
        </p:spPr>
      </p:pic>
      <p:sp>
        <p:nvSpPr>
          <p:cNvPr id="5" name="Elipse 4"/>
          <p:cNvSpPr/>
          <p:nvPr/>
        </p:nvSpPr>
        <p:spPr>
          <a:xfrm>
            <a:off x="1981201" y="404813"/>
            <a:ext cx="1954213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4000" dirty="0">
                <a:solidFill>
                  <a:prstClr val="white"/>
                </a:solidFill>
                <a:latin typeface="Tw Cen MT" panose="020B0602020104020603"/>
              </a:rPr>
              <a:t>3-4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6383338" y="620713"/>
            <a:ext cx="230505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solidFill>
                  <a:prstClr val="white"/>
                </a:solidFill>
                <a:latin typeface="Tw Cen MT" panose="020B0602020104020603"/>
              </a:rPr>
              <a:t>bulbo</a:t>
            </a:r>
          </a:p>
        </p:txBody>
      </p:sp>
    </p:spTree>
    <p:extLst>
      <p:ext uri="{BB962C8B-B14F-4D97-AF65-F5344CB8AC3E}">
        <p14:creationId xmlns:p14="http://schemas.microsoft.com/office/powerpoint/2010/main" val="316468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AR" altLang="es-AR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6867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5363" y="1582739"/>
            <a:ext cx="2659062" cy="4725987"/>
          </a:xfrm>
        </p:spPr>
      </p:pic>
      <p:sp>
        <p:nvSpPr>
          <p:cNvPr id="5" name="Rectángulo redondeado 4"/>
          <p:cNvSpPr/>
          <p:nvPr/>
        </p:nvSpPr>
        <p:spPr>
          <a:xfrm>
            <a:off x="1847851" y="2420938"/>
            <a:ext cx="1871663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solidFill>
                  <a:prstClr val="white"/>
                </a:solidFill>
                <a:latin typeface="Tw Cen MT" panose="020B0602020104020603"/>
              </a:rPr>
              <a:t>puente</a:t>
            </a:r>
          </a:p>
        </p:txBody>
      </p:sp>
    </p:spTree>
    <p:extLst>
      <p:ext uri="{BB962C8B-B14F-4D97-AF65-F5344CB8AC3E}">
        <p14:creationId xmlns:p14="http://schemas.microsoft.com/office/powerpoint/2010/main" val="107662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s-AR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s-AR" altLang="es-AR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AR" altLang="es-AR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altLang="es-AR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SUSTANCIA BLANCA DEL TRONCO ENCEFALICO</a:t>
            </a:r>
            <a:endParaRPr lang="es-AR" altLang="es-AR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96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fontAlgn="auto">
              <a:buFont typeface="Tw Cen MT" panose="020B0602020104020603" pitchFamily="34" charset="0"/>
              <a:buChar char=" "/>
              <a:defRPr/>
            </a:pPr>
            <a:r>
              <a:rPr lang="es-ES" altLang="es-AR" sz="2800"/>
              <a:t>La sustancia blanca esta formada por fibras nerviosas, la mayoría mielinicas, que tienen una disposición longitudinal y transversal. Las fibras longitudinales están representadas por haces que se originan en el cerebro, cerebelo o medula y van a terminar o simplemente parte de su recorrido por el tronco encefálico. Esta constituida por la </a:t>
            </a:r>
            <a:r>
              <a:rPr lang="es-ES" altLang="es-AR" sz="2800" b="1"/>
              <a:t>vía motriz principal y la cinta de reil media</a:t>
            </a:r>
            <a:r>
              <a:rPr lang="es-ES" altLang="es-AR" sz="2800"/>
              <a:t> principalmente. Las fibras transversales se encuentran principalmente en los pedúnculos cerebelosos, estableciendo conexiones con el cerebelo.</a:t>
            </a:r>
            <a:endParaRPr lang="es-AR" altLang="es-AR" sz="2800"/>
          </a:p>
        </p:txBody>
      </p:sp>
    </p:spTree>
    <p:extLst>
      <p:ext uri="{BB962C8B-B14F-4D97-AF65-F5344CB8AC3E}">
        <p14:creationId xmlns:p14="http://schemas.microsoft.com/office/powerpoint/2010/main" val="409929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AR" altLang="es-AR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915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476250"/>
            <a:ext cx="6353175" cy="6326188"/>
          </a:xfrm>
        </p:spPr>
      </p:pic>
    </p:spTree>
    <p:extLst>
      <p:ext uri="{BB962C8B-B14F-4D97-AF65-F5344CB8AC3E}">
        <p14:creationId xmlns:p14="http://schemas.microsoft.com/office/powerpoint/2010/main" val="3571410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Panorámica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Integral</vt:lpstr>
      <vt:lpstr>SUSTANCIA GRIS</vt:lpstr>
      <vt:lpstr>Presentación de PowerPoint</vt:lpstr>
      <vt:lpstr>SUSTANCIA GRIS PROPIA DEL TRONCO ENCEFALICO</vt:lpstr>
      <vt:lpstr>Presentación de PowerPoint</vt:lpstr>
      <vt:lpstr>Presentación de PowerPoint</vt:lpstr>
      <vt:lpstr>Presentación de PowerPoint</vt:lpstr>
      <vt:lpstr>Presentación de PowerPoint</vt:lpstr>
      <vt:lpstr>  SUSTANCIA BLANCA DEL TRONCO ENCEFALICO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SUSTANCIA GRIS</dc:title>
  <dc:creator>USUARIO</dc:creator>
  <cp:lastModifiedBy>USUARIO</cp:lastModifiedBy>
  <cp:revision>1</cp:revision>
  <dcterms:created xsi:type="dcterms:W3CDTF">2020-04-20T20:01:59Z</dcterms:created>
  <dcterms:modified xsi:type="dcterms:W3CDTF">2020-04-20T20:02:15Z</dcterms:modified>
</cp:coreProperties>
</file>