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6350" y="1"/>
            <a:ext cx="1218565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6CEAC44-504A-4F4A-8A6D-1784DA102C89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EC465B-7B6E-4A5E-8988-A3076B89A46F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7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B928DB-13D7-471E-9EB3-A0B99511F042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30553C2-5AC2-415B-9694-D949A4EE20F0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6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B86C95-F214-4A8F-BE04-6955AF4495A5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B775E6D-3256-473E-A5BC-A6BA48008365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42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66B027-5E46-4673-A956-E4A6B53A2EC9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A1D1E7-DE07-4DC9-BA56-9E23163F4BD8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7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350" y="1"/>
            <a:ext cx="1218565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F0B69E-89E4-45A0-BA79-A34F81CBDF11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237EC3-0E06-4FF3-957B-2188C3C3918A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45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19EFAC-3473-40FE-AF7E-0DABC22C4B55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3CE1C3-A5E4-4402-9C03-EAEF6C231A72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8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60545A-7CD6-456B-8AF1-90DA2BE39CFD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043DD0-4D21-4E4A-836A-72DC79E358B8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0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9315F4-BAEA-4023-8EC7-3CF28A6DF84D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DE6F82-3B83-4322-BED9-179209DEEB85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8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2AAEC87-14A8-4129-877A-BA0646DB71E4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27D11B-80ED-460D-8382-61AA8E82014C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4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E7F71A7-12FF-46EA-A0AD-B85DAC9129E8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E0BFC0E-8FEE-4F54-8B97-BEABCFEE5164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8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8B3ABF-34E2-4741-BD86-85D6F1D7F57A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19CEEDB-AF24-466D-A7EE-274283D82FF7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74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9315F4-BAEA-4023-8EC7-3CF28A6DF84D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DE6F82-3B83-4322-BED9-179209DEEB85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12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altLang="es-AR" smtClean="0"/>
              <a:t>Tronco encefálico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s-AR" dirty="0" smtClean="0"/>
              <a:t>UCSF 2020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860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6" t="15350" r="26375" b="22699"/>
          <a:stretch>
            <a:fillRect/>
          </a:stretch>
        </p:blipFill>
        <p:spPr bwMode="auto">
          <a:xfrm>
            <a:off x="2640013" y="836614"/>
            <a:ext cx="742315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66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AR" smtClean="0"/>
              <a:t>SITUACION Y PARTES</a:t>
            </a:r>
          </a:p>
        </p:txBody>
      </p:sp>
      <p:sp>
        <p:nvSpPr>
          <p:cNvPr id="4099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altLang="es-AR" smtClean="0"/>
              <a:t>Es un tallo nervioso intercalado entre el cerebro y la médula espinal.</a:t>
            </a:r>
          </a:p>
          <a:p>
            <a:r>
              <a:rPr lang="es-AR" altLang="es-AR" smtClean="0"/>
              <a:t>Aparece como una columna alargada e irregular en grosor.</a:t>
            </a:r>
          </a:p>
          <a:p>
            <a:r>
              <a:rPr lang="es-AR" altLang="es-AR" smtClean="0"/>
              <a:t>Esta situado casi enteramente en la fosa craneal posterior.</a:t>
            </a:r>
          </a:p>
          <a:p>
            <a:r>
              <a:rPr lang="es-AR" altLang="es-AR" smtClean="0"/>
              <a:t>Por delante se apoya en la base del cráneo sobre el clivus y por detrás se encuentra oculto por el cerebelo y los hemisferios cerebrales.</a:t>
            </a:r>
          </a:p>
        </p:txBody>
      </p:sp>
    </p:spTree>
    <p:extLst>
      <p:ext uri="{BB962C8B-B14F-4D97-AF65-F5344CB8AC3E}">
        <p14:creationId xmlns:p14="http://schemas.microsoft.com/office/powerpoint/2010/main" val="318921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6" y="563563"/>
            <a:ext cx="7940675" cy="59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15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altLang="es-AR" smtClean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600201"/>
            <a:ext cx="4495800" cy="4525963"/>
          </a:xfrm>
        </p:spPr>
        <p:txBody>
          <a:bodyPr/>
          <a:lstStyle/>
          <a:p>
            <a:pPr>
              <a:defRPr/>
            </a:pPr>
            <a:r>
              <a:rPr lang="es-AR" dirty="0" smtClean="0"/>
              <a:t>Consta de tres partes:  (de abajo hacia arriba)</a:t>
            </a:r>
          </a:p>
          <a:p>
            <a:pPr marL="0" indent="0">
              <a:buNone/>
              <a:defRPr/>
            </a:pPr>
            <a:r>
              <a:rPr lang="es-AR" dirty="0"/>
              <a:t>E</a:t>
            </a:r>
            <a:r>
              <a:rPr lang="es-AR" dirty="0" smtClean="0"/>
              <a:t>l bulbo raquídeo o médula </a:t>
            </a:r>
            <a:r>
              <a:rPr lang="es-AR" dirty="0" err="1" smtClean="0"/>
              <a:t>oblongada</a:t>
            </a:r>
            <a:r>
              <a:rPr lang="es-AR" dirty="0" smtClean="0"/>
              <a:t>.</a:t>
            </a:r>
          </a:p>
          <a:p>
            <a:pPr marL="0" indent="0">
              <a:buNone/>
              <a:defRPr/>
            </a:pPr>
            <a:r>
              <a:rPr lang="es-AR" dirty="0" smtClean="0"/>
              <a:t>El puente o protuberancia.</a:t>
            </a:r>
          </a:p>
          <a:p>
            <a:pPr marL="0" indent="0">
              <a:buNone/>
              <a:defRPr/>
            </a:pPr>
            <a:r>
              <a:rPr lang="es-AR" dirty="0" smtClean="0"/>
              <a:t>El mesencéfalo.</a:t>
            </a:r>
            <a:endParaRPr lang="es-AR" dirty="0"/>
          </a:p>
        </p:txBody>
      </p:sp>
      <p:pic>
        <p:nvPicPr>
          <p:cNvPr id="6148" name="Imagen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0" y="765175"/>
            <a:ext cx="4679950" cy="5360988"/>
          </a:xfrm>
          <a:noFill/>
        </p:spPr>
      </p:pic>
    </p:spTree>
    <p:extLst>
      <p:ext uri="{BB962C8B-B14F-4D97-AF65-F5344CB8AC3E}">
        <p14:creationId xmlns:p14="http://schemas.microsoft.com/office/powerpoint/2010/main" val="102564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 flipV="1">
            <a:off x="1981200" y="188914"/>
            <a:ext cx="8229600" cy="85725"/>
          </a:xfrm>
        </p:spPr>
        <p:txBody>
          <a:bodyPr>
            <a:normAutofit fontScale="90000"/>
          </a:bodyPr>
          <a:lstStyle/>
          <a:p>
            <a:endParaRPr lang="es-AR" altLang="es-AR" smtClean="0"/>
          </a:p>
        </p:txBody>
      </p:sp>
      <p:sp>
        <p:nvSpPr>
          <p:cNvPr id="7171" name="Marcador de contenido 2"/>
          <p:cNvSpPr>
            <a:spLocks noGrp="1"/>
          </p:cNvSpPr>
          <p:nvPr>
            <p:ph idx="1"/>
          </p:nvPr>
        </p:nvSpPr>
        <p:spPr>
          <a:xfrm>
            <a:off x="1981200" y="476251"/>
            <a:ext cx="8229600" cy="5649913"/>
          </a:xfrm>
        </p:spPr>
        <p:txBody>
          <a:bodyPr/>
          <a:lstStyle/>
          <a:p>
            <a:r>
              <a:rPr lang="es-AR" altLang="es-AR" smtClean="0"/>
              <a:t>El bulbo raquídeo se continúa con la médula espinal por encima de las raíces del primer nervio cervical.</a:t>
            </a:r>
          </a:p>
          <a:p>
            <a:r>
              <a:rPr lang="es-AR" altLang="es-AR" smtClean="0"/>
              <a:t>La protuberancia es la porción más voluminosa del tronco encefálico.</a:t>
            </a:r>
          </a:p>
          <a:p>
            <a:r>
              <a:rPr lang="es-AR" altLang="es-AR" smtClean="0"/>
              <a:t>El mesencéfalo esta constituido por una amplia porción anterior, los pédunculos cerebrales y una porción posterior la lámina cuadrigémina o lámina del techo.</a:t>
            </a:r>
          </a:p>
        </p:txBody>
      </p:sp>
    </p:spTree>
    <p:extLst>
      <p:ext uri="{BB962C8B-B14F-4D97-AF65-F5344CB8AC3E}">
        <p14:creationId xmlns:p14="http://schemas.microsoft.com/office/powerpoint/2010/main" val="429430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 flipV="1">
            <a:off x="1981200" y="115888"/>
            <a:ext cx="8229600" cy="158750"/>
          </a:xfrm>
        </p:spPr>
        <p:txBody>
          <a:bodyPr>
            <a:normAutofit fontScale="90000"/>
          </a:bodyPr>
          <a:lstStyle/>
          <a:p>
            <a:endParaRPr lang="es-AR" altLang="es-AR" smtClean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404813"/>
            <a:ext cx="4140200" cy="57213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AR" sz="2400" dirty="0"/>
              <a:t>Sección sagital:</a:t>
            </a:r>
          </a:p>
          <a:p>
            <a:pPr>
              <a:defRPr/>
            </a:pPr>
            <a:r>
              <a:rPr lang="es-AR" sz="2400" dirty="0"/>
              <a:t>Se aprecia como esta recorrido por una cavidad, que en la parte inferior del bulbo raquídeo se estrecha y se continúa con el conducto central de la médula espinal; y en la parte superior del bulbo y protuberancia se ensancha formando el 4to ventrículo, finalmente se estrecha de nuevo en el mesencéfalo para construir el acueducto del mesencéfalo (o de Silvio)</a:t>
            </a:r>
          </a:p>
        </p:txBody>
      </p:sp>
      <p:pic>
        <p:nvPicPr>
          <p:cNvPr id="8196" name="Marcador de contenido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4201" y="981075"/>
            <a:ext cx="4752975" cy="5543550"/>
          </a:xfrm>
        </p:spPr>
      </p:pic>
    </p:spTree>
    <p:extLst>
      <p:ext uri="{BB962C8B-B14F-4D97-AF65-F5344CB8AC3E}">
        <p14:creationId xmlns:p14="http://schemas.microsoft.com/office/powerpoint/2010/main" val="69013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64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Panorámica</PresentationFormat>
  <Paragraphs>16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Tw Cen MT</vt:lpstr>
      <vt:lpstr>Tw Cen MT Condensed</vt:lpstr>
      <vt:lpstr>Wingdings 3</vt:lpstr>
      <vt:lpstr>Integral</vt:lpstr>
      <vt:lpstr>Tronco encefálico</vt:lpstr>
      <vt:lpstr>Presentación de PowerPoint</vt:lpstr>
      <vt:lpstr>SITUACION Y PARTES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Tronco encefálico</dc:title>
  <dc:creator>USUARIO</dc:creator>
  <cp:lastModifiedBy>USUARIO</cp:lastModifiedBy>
  <cp:revision>1</cp:revision>
  <dcterms:created xsi:type="dcterms:W3CDTF">2020-04-20T19:53:56Z</dcterms:created>
  <dcterms:modified xsi:type="dcterms:W3CDTF">2020-04-20T19:54:10Z</dcterms:modified>
</cp:coreProperties>
</file>