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58" r:id="rId5"/>
    <p:sldId id="261" r:id="rId6"/>
    <p:sldId id="259" r:id="rId7"/>
    <p:sldId id="262" r:id="rId8"/>
    <p:sldId id="266" r:id="rId9"/>
    <p:sldId id="264" r:id="rId10"/>
    <p:sldId id="265"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7030A0"/>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333" autoAdjust="0"/>
  </p:normalViewPr>
  <p:slideViewPr>
    <p:cSldViewPr snapToGrid="0" showGuides="1">
      <p:cViewPr>
        <p:scale>
          <a:sx n="50" d="100"/>
          <a:sy n="50" d="100"/>
        </p:scale>
        <p:origin x="522" y="390"/>
      </p:cViewPr>
      <p:guideLst>
        <p:guide orient="horz" pos="2205"/>
        <p:guide pos="38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A76C2-2A58-4A46-A52C-75E190B673E7}" type="datetimeFigureOut">
              <a:rPr lang="es-AR" smtClean="0"/>
              <a:t>17/10/2020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B006A-785B-4C44-860D-0FF02DC2977D}" type="slidenum">
              <a:rPr lang="es-AR" smtClean="0"/>
              <a:t>‹Nº›</a:t>
            </a:fld>
            <a:endParaRPr lang="es-AR"/>
          </a:p>
        </p:txBody>
      </p:sp>
    </p:spTree>
    <p:extLst>
      <p:ext uri="{BB962C8B-B14F-4D97-AF65-F5344CB8AC3E}">
        <p14:creationId xmlns:p14="http://schemas.microsoft.com/office/powerpoint/2010/main" val="100229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B93B006A-785B-4C44-860D-0FF02DC2977D}" type="slidenum">
              <a:rPr lang="es-AR" smtClean="0"/>
              <a:t>11</a:t>
            </a:fld>
            <a:endParaRPr lang="es-AR"/>
          </a:p>
        </p:txBody>
      </p:sp>
    </p:spTree>
    <p:extLst>
      <p:ext uri="{BB962C8B-B14F-4D97-AF65-F5344CB8AC3E}">
        <p14:creationId xmlns:p14="http://schemas.microsoft.com/office/powerpoint/2010/main" val="413376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8627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9BE23B-7F72-434E-8749-4ECE84331462}" type="datetimeFigureOut">
              <a:rPr lang="es-AR" smtClean="0"/>
              <a:t>17/10/2020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42308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395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4039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1379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77040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49784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9894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2938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0610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162915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9BE23B-7F72-434E-8749-4ECE84331462}" type="datetimeFigureOut">
              <a:rPr lang="es-AR" smtClean="0"/>
              <a:t>17/10/2020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21519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9BE23B-7F72-434E-8749-4ECE84331462}" type="datetimeFigureOut">
              <a:rPr lang="es-AR" smtClean="0"/>
              <a:t>17/10/2020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162925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41427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33873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6C9BE23B-7F72-434E-8749-4ECE84331462}" type="datetimeFigureOut">
              <a:rPr lang="es-AR" smtClean="0"/>
              <a:t>17/10/2020</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17399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9BE23B-7F72-434E-8749-4ECE84331462}" type="datetimeFigureOut">
              <a:rPr lang="es-AR" smtClean="0"/>
              <a:t>17/10/2020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B69A2A3-BCE9-4352-ADAA-7F5B81D397B5}" type="slidenum">
              <a:rPr lang="es-AR" smtClean="0"/>
              <a:t>‹Nº›</a:t>
            </a:fld>
            <a:endParaRPr lang="es-AR"/>
          </a:p>
        </p:txBody>
      </p:sp>
    </p:spTree>
    <p:extLst>
      <p:ext uri="{BB962C8B-B14F-4D97-AF65-F5344CB8AC3E}">
        <p14:creationId xmlns:p14="http://schemas.microsoft.com/office/powerpoint/2010/main" val="241844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9BE23B-7F72-434E-8749-4ECE84331462}" type="datetimeFigureOut">
              <a:rPr lang="es-AR" smtClean="0"/>
              <a:t>17/10/2020</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69A2A3-BCE9-4352-ADAA-7F5B81D397B5}" type="slidenum">
              <a:rPr lang="es-AR" smtClean="0"/>
              <a:t>‹Nº›</a:t>
            </a:fld>
            <a:endParaRPr lang="es-AR"/>
          </a:p>
        </p:txBody>
      </p:sp>
    </p:spTree>
    <p:extLst>
      <p:ext uri="{BB962C8B-B14F-4D97-AF65-F5344CB8AC3E}">
        <p14:creationId xmlns:p14="http://schemas.microsoft.com/office/powerpoint/2010/main" val="17772237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5CD91E33-49D3-4557-B6F4-22DD34E919CB}"/>
              </a:ext>
            </a:extLst>
          </p:cNvPr>
          <p:cNvSpPr txBox="1"/>
          <p:nvPr/>
        </p:nvSpPr>
        <p:spPr>
          <a:xfrm>
            <a:off x="8191925" y="1325880"/>
            <a:ext cx="3352375" cy="306650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0" i="0" kern="1200">
                <a:solidFill>
                  <a:srgbClr val="EBEBEB"/>
                </a:solidFill>
                <a:latin typeface="+mj-lt"/>
                <a:ea typeface="+mj-ea"/>
                <a:cs typeface="+mj-cs"/>
              </a:rPr>
              <a:t>CÁLCULO DEL TIEMPO DE REVERBERACIÓN </a:t>
            </a:r>
          </a:p>
        </p:txBody>
      </p:sp>
      <p:sp>
        <p:nvSpPr>
          <p:cNvPr id="2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 name="Imagen 16">
            <a:extLst>
              <a:ext uri="{FF2B5EF4-FFF2-40B4-BE49-F238E27FC236}">
                <a16:creationId xmlns:a16="http://schemas.microsoft.com/office/drawing/2014/main" id="{2C6B851A-B296-4DCA-BC30-94EB72780251}"/>
              </a:ext>
            </a:extLst>
          </p:cNvPr>
          <p:cNvPicPr>
            <a:picLocks noChangeAspect="1"/>
          </p:cNvPicPr>
          <p:nvPr/>
        </p:nvPicPr>
        <p:blipFill rotWithShape="1">
          <a:blip r:embed="rId2">
            <a:clrChange>
              <a:clrFrom>
                <a:srgbClr val="FFFFFF"/>
              </a:clrFrom>
              <a:clrTo>
                <a:srgbClr val="FFFFFF">
                  <a:alpha val="0"/>
                </a:srgbClr>
              </a:clrTo>
            </a:clrChange>
          </a:blip>
          <a:srcRect l="14643" t="22209" r="48832" b="4952"/>
          <a:stretch/>
        </p:blipFill>
        <p:spPr>
          <a:xfrm>
            <a:off x="3034145" y="1143000"/>
            <a:ext cx="5073394" cy="5691055"/>
          </a:xfrm>
          <a:prstGeom prst="rect">
            <a:avLst/>
          </a:prstGeom>
          <a:effectLst/>
        </p:spPr>
      </p:pic>
      <p:pic>
        <p:nvPicPr>
          <p:cNvPr id="3" name="Imagen 2">
            <a:extLst>
              <a:ext uri="{FF2B5EF4-FFF2-40B4-BE49-F238E27FC236}">
                <a16:creationId xmlns:a16="http://schemas.microsoft.com/office/drawing/2014/main" id="{8422F948-BE85-432E-9ADA-9D732C0B6DA7}"/>
              </a:ext>
            </a:extLst>
          </p:cNvPr>
          <p:cNvPicPr>
            <a:picLocks noChangeAspect="1"/>
          </p:cNvPicPr>
          <p:nvPr/>
        </p:nvPicPr>
        <p:blipFill rotWithShape="1">
          <a:blip r:embed="rId3">
            <a:clrChange>
              <a:clrFrom>
                <a:srgbClr val="FFFFFF"/>
              </a:clrFrom>
              <a:clrTo>
                <a:srgbClr val="FFFFFF">
                  <a:alpha val="0"/>
                </a:srgbClr>
              </a:clrTo>
            </a:clrChange>
          </a:blip>
          <a:srcRect l="53241" t="22209" r="8333" b="4952"/>
          <a:stretch/>
        </p:blipFill>
        <p:spPr>
          <a:xfrm>
            <a:off x="74491" y="492698"/>
            <a:ext cx="4098665" cy="4370247"/>
          </a:xfrm>
          <a:prstGeom prst="rect">
            <a:avLst/>
          </a:prstGeom>
          <a:effectLst/>
        </p:spPr>
      </p:pic>
      <p:sp>
        <p:nvSpPr>
          <p:cNvPr id="5" name="CuadroTexto 4">
            <a:extLst>
              <a:ext uri="{FF2B5EF4-FFF2-40B4-BE49-F238E27FC236}">
                <a16:creationId xmlns:a16="http://schemas.microsoft.com/office/drawing/2014/main" id="{19DEC495-8B4F-47E4-B399-7C135C4B1D60}"/>
              </a:ext>
            </a:extLst>
          </p:cNvPr>
          <p:cNvSpPr txBox="1"/>
          <p:nvPr/>
        </p:nvSpPr>
        <p:spPr>
          <a:xfrm>
            <a:off x="227131" y="61811"/>
            <a:ext cx="2658812" cy="430887"/>
          </a:xfrm>
          <a:prstGeom prst="rect">
            <a:avLst/>
          </a:prstGeom>
          <a:noFill/>
        </p:spPr>
        <p:txBody>
          <a:bodyPr wrap="square" rtlCol="0">
            <a:spAutoFit/>
          </a:bodyPr>
          <a:lstStyle/>
          <a:p>
            <a:r>
              <a:rPr lang="es-AR" sz="1050" b="1" dirty="0">
                <a:solidFill>
                  <a:schemeClr val="accent2"/>
                </a:solidFill>
              </a:rPr>
              <a:t>INSTALACIONES II</a:t>
            </a:r>
          </a:p>
          <a:p>
            <a:r>
              <a:rPr lang="es-AR" sz="1050" b="1" dirty="0">
                <a:solidFill>
                  <a:schemeClr val="accent2"/>
                </a:solidFill>
              </a:rPr>
              <a:t>UCSF - POSADAS</a:t>
            </a:r>
          </a:p>
        </p:txBody>
      </p:sp>
    </p:spTree>
    <p:extLst>
      <p:ext uri="{BB962C8B-B14F-4D97-AF65-F5344CB8AC3E}">
        <p14:creationId xmlns:p14="http://schemas.microsoft.com/office/powerpoint/2010/main" val="2545584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C61831-2310-4135-A978-09B7876140AB}"/>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sp>
        <p:nvSpPr>
          <p:cNvPr id="8" name="CuadroTexto 7">
            <a:extLst>
              <a:ext uri="{FF2B5EF4-FFF2-40B4-BE49-F238E27FC236}">
                <a16:creationId xmlns:a16="http://schemas.microsoft.com/office/drawing/2014/main" id="{1227213C-B369-4A70-B987-316D2E357145}"/>
              </a:ext>
            </a:extLst>
          </p:cNvPr>
          <p:cNvSpPr txBox="1"/>
          <p:nvPr/>
        </p:nvSpPr>
        <p:spPr>
          <a:xfrm>
            <a:off x="413109" y="707225"/>
            <a:ext cx="5428648" cy="1846659"/>
          </a:xfrm>
          <a:prstGeom prst="rect">
            <a:avLst/>
          </a:prstGeom>
          <a:noFill/>
        </p:spPr>
        <p:txBody>
          <a:bodyPr wrap="square" rtlCol="0">
            <a:spAutoFit/>
          </a:bodyPr>
          <a:lstStyle/>
          <a:p>
            <a:r>
              <a:rPr lang="es-AR" dirty="0"/>
              <a:t>En este punto, corresponde </a:t>
            </a:r>
            <a:r>
              <a:rPr lang="es-AR" sz="2400" b="1" dirty="0"/>
              <a:t>VERIFICAR</a:t>
            </a:r>
            <a:r>
              <a:rPr lang="es-AR" b="1" dirty="0"/>
              <a:t> </a:t>
            </a:r>
          </a:p>
          <a:p>
            <a:r>
              <a:rPr lang="es-AR" dirty="0"/>
              <a:t>El </a:t>
            </a:r>
            <a:r>
              <a:rPr lang="es-AR" dirty="0" err="1"/>
              <a:t>Tr</a:t>
            </a:r>
            <a:r>
              <a:rPr lang="es-AR" dirty="0"/>
              <a:t> de la Sala Acondicionada, tanto vacía como a media capacidad y llena.</a:t>
            </a:r>
          </a:p>
          <a:p>
            <a:r>
              <a:rPr lang="es-AR" dirty="0"/>
              <a:t>Repetimos, entonces, los cálculos, añadiendo el material o materiales agregados.</a:t>
            </a:r>
          </a:p>
          <a:p>
            <a:r>
              <a:rPr lang="es-AR" dirty="0"/>
              <a:t>Luego realizamos el gráfico </a:t>
            </a:r>
          </a:p>
        </p:txBody>
      </p:sp>
      <p:sp>
        <p:nvSpPr>
          <p:cNvPr id="9" name="CuadroTexto 8">
            <a:extLst>
              <a:ext uri="{FF2B5EF4-FFF2-40B4-BE49-F238E27FC236}">
                <a16:creationId xmlns:a16="http://schemas.microsoft.com/office/drawing/2014/main" id="{73F8AFAF-BA1D-4180-9EDB-BE2A9C01D8BF}"/>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graphicFrame>
        <p:nvGraphicFramePr>
          <p:cNvPr id="10" name="Tabla 7">
            <a:extLst>
              <a:ext uri="{FF2B5EF4-FFF2-40B4-BE49-F238E27FC236}">
                <a16:creationId xmlns:a16="http://schemas.microsoft.com/office/drawing/2014/main" id="{92D45EDD-0621-447E-94BB-46DC96CB8E4F}"/>
              </a:ext>
            </a:extLst>
          </p:cNvPr>
          <p:cNvGraphicFramePr>
            <a:graphicFrameLocks noGrp="1"/>
          </p:cNvGraphicFramePr>
          <p:nvPr>
            <p:extLst>
              <p:ext uri="{D42A27DB-BD31-4B8C-83A1-F6EECF244321}">
                <p14:modId xmlns:p14="http://schemas.microsoft.com/office/powerpoint/2010/main" val="3420012710"/>
              </p:ext>
            </p:extLst>
          </p:nvPr>
        </p:nvGraphicFramePr>
        <p:xfrm>
          <a:off x="5841757" y="758250"/>
          <a:ext cx="5937133" cy="5631076"/>
        </p:xfrm>
        <a:graphic>
          <a:graphicData uri="http://schemas.openxmlformats.org/drawingml/2006/table">
            <a:tbl>
              <a:tblPr firstRow="1" bandRow="1">
                <a:tableStyleId>{93296810-A885-4BE3-A3E7-6D5BEEA58F35}</a:tableStyleId>
              </a:tblPr>
              <a:tblGrid>
                <a:gridCol w="1792757">
                  <a:extLst>
                    <a:ext uri="{9D8B030D-6E8A-4147-A177-3AD203B41FA5}">
                      <a16:colId xmlns:a16="http://schemas.microsoft.com/office/drawing/2014/main" val="2852249870"/>
                    </a:ext>
                  </a:extLst>
                </a:gridCol>
                <a:gridCol w="1193358">
                  <a:extLst>
                    <a:ext uri="{9D8B030D-6E8A-4147-A177-3AD203B41FA5}">
                      <a16:colId xmlns:a16="http://schemas.microsoft.com/office/drawing/2014/main" val="2201046410"/>
                    </a:ext>
                  </a:extLst>
                </a:gridCol>
                <a:gridCol w="1524000">
                  <a:extLst>
                    <a:ext uri="{9D8B030D-6E8A-4147-A177-3AD203B41FA5}">
                      <a16:colId xmlns:a16="http://schemas.microsoft.com/office/drawing/2014/main" val="3011746411"/>
                    </a:ext>
                  </a:extLst>
                </a:gridCol>
                <a:gridCol w="1427018">
                  <a:extLst>
                    <a:ext uri="{9D8B030D-6E8A-4147-A177-3AD203B41FA5}">
                      <a16:colId xmlns:a16="http://schemas.microsoft.com/office/drawing/2014/main" val="56278684"/>
                    </a:ext>
                  </a:extLst>
                </a:gridCol>
              </a:tblGrid>
              <a:tr h="622196">
                <a:tc>
                  <a:txBody>
                    <a:bodyPr/>
                    <a:lstStyle/>
                    <a:p>
                      <a:r>
                        <a:rPr lang="es-AR" sz="1400" dirty="0"/>
                        <a:t>Superficie</a:t>
                      </a:r>
                    </a:p>
                  </a:txBody>
                  <a:tcPr anchor="ctr"/>
                </a:tc>
                <a:tc>
                  <a:txBody>
                    <a:bodyPr/>
                    <a:lstStyle/>
                    <a:p>
                      <a:pPr algn="ctr"/>
                      <a:r>
                        <a:rPr lang="es-AR" sz="1400" dirty="0"/>
                        <a:t>Área</a:t>
                      </a:r>
                    </a:p>
                    <a:p>
                      <a:pPr algn="ctr"/>
                      <a:r>
                        <a:rPr lang="es-AR" sz="1400" dirty="0"/>
                        <a:t>S</a:t>
                      </a:r>
                    </a:p>
                  </a:txBody>
                  <a:tcPr anchor="ctr"/>
                </a:tc>
                <a:tc>
                  <a:txBody>
                    <a:bodyPr/>
                    <a:lstStyle/>
                    <a:p>
                      <a:r>
                        <a:rPr lang="es-AR" sz="1400" dirty="0"/>
                        <a:t>Coeficiente de Absorción</a:t>
                      </a:r>
                    </a:p>
                  </a:txBody>
                  <a:tcPr anchor="ctr"/>
                </a:tc>
                <a:tc>
                  <a:txBody>
                    <a:bodyPr/>
                    <a:lstStyle/>
                    <a:p>
                      <a:pPr algn="ctr"/>
                      <a:r>
                        <a:rPr lang="es-AR" sz="1600" dirty="0"/>
                        <a:t>S</a:t>
                      </a:r>
                      <a:r>
                        <a:rPr lang="es-AR" sz="1400" dirty="0"/>
                        <a:t> x </a:t>
                      </a:r>
                    </a:p>
                  </a:txBody>
                  <a:tcPr anchor="ctr"/>
                </a:tc>
                <a:extLst>
                  <a:ext uri="{0D108BD9-81ED-4DB2-BD59-A6C34878D82A}">
                    <a16:rowId xmlns:a16="http://schemas.microsoft.com/office/drawing/2014/main" val="3733143643"/>
                  </a:ext>
                </a:extLst>
              </a:tr>
              <a:tr h="370840">
                <a:tc>
                  <a:txBody>
                    <a:bodyPr/>
                    <a:lstStyle/>
                    <a:p>
                      <a:r>
                        <a:rPr lang="es-AR" sz="1600" dirty="0"/>
                        <a:t>Pisos: </a:t>
                      </a:r>
                      <a:r>
                        <a:rPr lang="es-AR" sz="1600" dirty="0" err="1"/>
                        <a:t>Parquet</a:t>
                      </a:r>
                      <a:endParaRPr lang="es-AR" sz="1600" dirty="0"/>
                    </a:p>
                  </a:txBody>
                  <a:tcPr/>
                </a:tc>
                <a:tc>
                  <a:txBody>
                    <a:bodyPr/>
                    <a:lstStyle/>
                    <a:p>
                      <a:r>
                        <a:rPr lang="es-AR" dirty="0"/>
                        <a:t>216 m</a:t>
                      </a:r>
                      <a:r>
                        <a:rPr lang="es-AR" baseline="30000" dirty="0"/>
                        <a:t>2</a:t>
                      </a:r>
                    </a:p>
                  </a:txBody>
                  <a:tcPr anchor="ctr"/>
                </a:tc>
                <a:tc>
                  <a:txBody>
                    <a:bodyPr/>
                    <a:lstStyle/>
                    <a:p>
                      <a:pPr algn="l"/>
                      <a:r>
                        <a:rPr lang="es-AR" dirty="0"/>
                        <a:t>0,07</a:t>
                      </a:r>
                    </a:p>
                  </a:txBody>
                  <a:tcPr anchor="ctr"/>
                </a:tc>
                <a:tc>
                  <a:txBody>
                    <a:bodyPr/>
                    <a:lstStyle/>
                    <a:p>
                      <a:pPr algn="l"/>
                      <a:r>
                        <a:rPr lang="es-AR" dirty="0"/>
                        <a:t>15,12</a:t>
                      </a:r>
                    </a:p>
                  </a:txBody>
                  <a:tcPr anchor="ctr"/>
                </a:tc>
                <a:extLst>
                  <a:ext uri="{0D108BD9-81ED-4DB2-BD59-A6C34878D82A}">
                    <a16:rowId xmlns:a16="http://schemas.microsoft.com/office/drawing/2014/main" val="1530142122"/>
                  </a:ext>
                </a:extLst>
              </a:tr>
              <a:tr h="370840">
                <a:tc>
                  <a:txBody>
                    <a:bodyPr/>
                    <a:lstStyle/>
                    <a:p>
                      <a:r>
                        <a:rPr lang="es-AR" sz="1600" dirty="0"/>
                        <a:t>Paredes: Revoque a la cal.</a:t>
                      </a:r>
                    </a:p>
                  </a:txBody>
                  <a:tcPr/>
                </a:tc>
                <a:tc>
                  <a:txBody>
                    <a:bodyPr/>
                    <a:lstStyle/>
                    <a:p>
                      <a:r>
                        <a:rPr lang="es-AR" dirty="0"/>
                        <a:t>387,6 m</a:t>
                      </a:r>
                      <a:r>
                        <a:rPr lang="es-AR" baseline="30000" dirty="0"/>
                        <a:t>2</a:t>
                      </a:r>
                      <a:endParaRPr lang="es-AR" dirty="0"/>
                    </a:p>
                  </a:txBody>
                  <a:tcPr anchor="ctr"/>
                </a:tc>
                <a:tc>
                  <a:txBody>
                    <a:bodyPr/>
                    <a:lstStyle/>
                    <a:p>
                      <a:r>
                        <a:rPr lang="es-AR" dirty="0"/>
                        <a:t>0,025</a:t>
                      </a:r>
                    </a:p>
                  </a:txBody>
                  <a:tcPr anchor="ctr"/>
                </a:tc>
                <a:tc>
                  <a:txBody>
                    <a:bodyPr/>
                    <a:lstStyle/>
                    <a:p>
                      <a:r>
                        <a:rPr lang="es-AR" dirty="0"/>
                        <a:t>9,69</a:t>
                      </a:r>
                    </a:p>
                  </a:txBody>
                  <a:tcPr anchor="ctr"/>
                </a:tc>
                <a:extLst>
                  <a:ext uri="{0D108BD9-81ED-4DB2-BD59-A6C34878D82A}">
                    <a16:rowId xmlns:a16="http://schemas.microsoft.com/office/drawing/2014/main" val="127232567"/>
                  </a:ext>
                </a:extLst>
              </a:tr>
              <a:tr h="370840">
                <a:tc>
                  <a:txBody>
                    <a:bodyPr/>
                    <a:lstStyle/>
                    <a:p>
                      <a:r>
                        <a:rPr lang="es-AR" sz="1600" dirty="0"/>
                        <a:t>Cielorraso: Yeso armado</a:t>
                      </a:r>
                    </a:p>
                  </a:txBody>
                  <a:tcPr/>
                </a:tc>
                <a:tc>
                  <a:txBody>
                    <a:bodyPr/>
                    <a:lstStyle/>
                    <a:p>
                      <a:r>
                        <a:rPr lang="es-AR" dirty="0"/>
                        <a:t>235 m</a:t>
                      </a:r>
                      <a:r>
                        <a:rPr lang="es-AR" baseline="30000" dirty="0"/>
                        <a:t>2</a:t>
                      </a:r>
                      <a:endParaRPr lang="es-AR" dirty="0"/>
                    </a:p>
                  </a:txBody>
                  <a:tcPr anchor="ctr"/>
                </a:tc>
                <a:tc>
                  <a:txBody>
                    <a:bodyPr/>
                    <a:lstStyle/>
                    <a:p>
                      <a:r>
                        <a:rPr lang="es-AR" dirty="0"/>
                        <a:t>0,05</a:t>
                      </a:r>
                    </a:p>
                  </a:txBody>
                  <a:tcPr anchor="ctr"/>
                </a:tc>
                <a:tc>
                  <a:txBody>
                    <a:bodyPr/>
                    <a:lstStyle/>
                    <a:p>
                      <a:r>
                        <a:rPr lang="es-AR" dirty="0"/>
                        <a:t>11,75</a:t>
                      </a:r>
                    </a:p>
                  </a:txBody>
                  <a:tcPr anchor="ctr"/>
                </a:tc>
                <a:extLst>
                  <a:ext uri="{0D108BD9-81ED-4DB2-BD59-A6C34878D82A}">
                    <a16:rowId xmlns:a16="http://schemas.microsoft.com/office/drawing/2014/main" val="3622099608"/>
                  </a:ext>
                </a:extLst>
              </a:tr>
              <a:tr h="370840">
                <a:tc>
                  <a:txBody>
                    <a:bodyPr/>
                    <a:lstStyle/>
                    <a:p>
                      <a:r>
                        <a:rPr lang="es-AR" sz="1600" dirty="0"/>
                        <a:t>Puerta: Madera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dirty="0"/>
                        <a:t>4,4 m</a:t>
                      </a:r>
                      <a:r>
                        <a:rPr lang="es-AR" baseline="30000" dirty="0"/>
                        <a:t>2</a:t>
                      </a:r>
                      <a:endParaRPr lang="es-AR" dirty="0"/>
                    </a:p>
                  </a:txBody>
                  <a:tcPr anchor="ctr"/>
                </a:tc>
                <a:tc>
                  <a:txBody>
                    <a:bodyPr/>
                    <a:lstStyle/>
                    <a:p>
                      <a:r>
                        <a:rPr lang="es-AR" dirty="0"/>
                        <a:t>0,08</a:t>
                      </a:r>
                    </a:p>
                  </a:txBody>
                  <a:tcPr anchor="ctr"/>
                </a:tc>
                <a:tc>
                  <a:txBody>
                    <a:bodyPr/>
                    <a:lstStyle/>
                    <a:p>
                      <a:r>
                        <a:rPr lang="es-AR" dirty="0"/>
                        <a:t>0,352</a:t>
                      </a:r>
                    </a:p>
                  </a:txBody>
                  <a:tcPr anchor="ctr"/>
                </a:tc>
                <a:extLst>
                  <a:ext uri="{0D108BD9-81ED-4DB2-BD59-A6C34878D82A}">
                    <a16:rowId xmlns:a16="http://schemas.microsoft.com/office/drawing/2014/main" val="2497575099"/>
                  </a:ext>
                </a:extLst>
              </a:tr>
              <a:tr h="370840">
                <a:tc>
                  <a:txBody>
                    <a:bodyPr/>
                    <a:lstStyle/>
                    <a:p>
                      <a:r>
                        <a:rPr lang="es-AR" sz="1600" dirty="0"/>
                        <a:t>Sillas de metal</a:t>
                      </a:r>
                      <a:endParaRPr lang="es-AR" sz="1600" dirty="0">
                        <a:solidFill>
                          <a:srgbClr val="FF0000"/>
                        </a:solidFill>
                      </a:endParaRPr>
                    </a:p>
                  </a:txBody>
                  <a:tcPr/>
                </a:tc>
                <a:tc>
                  <a:txBody>
                    <a:bodyPr/>
                    <a:lstStyle/>
                    <a:p>
                      <a:r>
                        <a:rPr lang="es-AR" dirty="0"/>
                        <a:t>100 u</a:t>
                      </a:r>
                    </a:p>
                  </a:txBody>
                  <a:tcPr anchor="ctr"/>
                </a:tc>
                <a:tc>
                  <a:txBody>
                    <a:bodyPr/>
                    <a:lstStyle/>
                    <a:p>
                      <a:r>
                        <a:rPr lang="es-AR" dirty="0"/>
                        <a:t>0,018</a:t>
                      </a:r>
                    </a:p>
                  </a:txBody>
                  <a:tcPr anchor="ctr"/>
                </a:tc>
                <a:tc>
                  <a:txBody>
                    <a:bodyPr/>
                    <a:lstStyle/>
                    <a:p>
                      <a:r>
                        <a:rPr lang="es-AR" dirty="0"/>
                        <a:t>1,8</a:t>
                      </a:r>
                    </a:p>
                  </a:txBody>
                  <a:tcPr anchor="ctr"/>
                </a:tc>
                <a:extLst>
                  <a:ext uri="{0D108BD9-81ED-4DB2-BD59-A6C34878D82A}">
                    <a16:rowId xmlns:a16="http://schemas.microsoft.com/office/drawing/2014/main" val="988136861"/>
                  </a:ext>
                </a:extLst>
              </a:tr>
              <a:tr h="370840">
                <a:tc>
                  <a:txBody>
                    <a:bodyPr/>
                    <a:lstStyle/>
                    <a:p>
                      <a:r>
                        <a:rPr lang="es-AR" sz="1200" dirty="0">
                          <a:solidFill>
                            <a:srgbClr val="C00000"/>
                          </a:solidFill>
                        </a:rPr>
                        <a:t>Cortinas de Terciopelo fruncidas al 50%</a:t>
                      </a:r>
                    </a:p>
                  </a:txBody>
                  <a:tcPr/>
                </a:tc>
                <a:tc>
                  <a:txBody>
                    <a:bodyPr/>
                    <a:lstStyle/>
                    <a:p>
                      <a:r>
                        <a:rPr lang="es-AR" dirty="0">
                          <a:solidFill>
                            <a:srgbClr val="C00000"/>
                          </a:solidFill>
                        </a:rPr>
                        <a:t>387,6 m</a:t>
                      </a:r>
                      <a:r>
                        <a:rPr lang="es-AR" baseline="30000" dirty="0">
                          <a:solidFill>
                            <a:srgbClr val="C00000"/>
                          </a:solidFill>
                        </a:rPr>
                        <a:t>2</a:t>
                      </a:r>
                      <a:endParaRPr lang="es-AR" dirty="0">
                        <a:solidFill>
                          <a:srgbClr val="C00000"/>
                        </a:solidFill>
                      </a:endParaRPr>
                    </a:p>
                  </a:txBody>
                  <a:tcPr anchor="ctr"/>
                </a:tc>
                <a:tc>
                  <a:txBody>
                    <a:bodyPr/>
                    <a:lstStyle/>
                    <a:p>
                      <a:r>
                        <a:rPr lang="es-AR" dirty="0">
                          <a:solidFill>
                            <a:srgbClr val="C00000"/>
                          </a:solidFill>
                        </a:rPr>
                        <a:t>0,49</a:t>
                      </a:r>
                    </a:p>
                  </a:txBody>
                  <a:tcPr anchor="ctr"/>
                </a:tc>
                <a:tc>
                  <a:txBody>
                    <a:bodyPr/>
                    <a:lstStyle/>
                    <a:p>
                      <a:r>
                        <a:rPr lang="es-AR" dirty="0">
                          <a:solidFill>
                            <a:srgbClr val="C00000"/>
                          </a:solidFill>
                        </a:rPr>
                        <a:t>189,9</a:t>
                      </a:r>
                    </a:p>
                  </a:txBody>
                  <a:tcPr anchor="ctr"/>
                </a:tc>
                <a:extLst>
                  <a:ext uri="{0D108BD9-81ED-4DB2-BD59-A6C34878D82A}">
                    <a16:rowId xmlns:a16="http://schemas.microsoft.com/office/drawing/2014/main" val="2740277280"/>
                  </a:ext>
                </a:extLst>
              </a:tr>
              <a:tr h="370840">
                <a:tc>
                  <a:txBody>
                    <a:bodyPr/>
                    <a:lstStyle/>
                    <a:p>
                      <a:r>
                        <a:rPr lang="es-AR" sz="1600" b="1" dirty="0"/>
                        <a:t>Sala vacía</a:t>
                      </a:r>
                    </a:p>
                  </a:txBody>
                  <a:tcPr/>
                </a:tc>
                <a:tc>
                  <a:txBody>
                    <a:bodyPr/>
                    <a:lstStyle/>
                    <a:p>
                      <a:endParaRPr lang="es-AR" b="1" dirty="0"/>
                    </a:p>
                  </a:txBody>
                  <a:tcPr anchor="ctr"/>
                </a:tc>
                <a:tc>
                  <a:txBody>
                    <a:bodyPr/>
                    <a:lstStyle/>
                    <a:p>
                      <a:endParaRPr lang="es-AR" b="1" dirty="0"/>
                    </a:p>
                  </a:txBody>
                  <a:tcPr anchor="ctr"/>
                </a:tc>
                <a:tc>
                  <a:txBody>
                    <a:bodyPr/>
                    <a:lstStyle/>
                    <a:p>
                      <a:r>
                        <a:rPr lang="es-AR" b="1" dirty="0"/>
                        <a:t>228,6</a:t>
                      </a:r>
                    </a:p>
                  </a:txBody>
                  <a:tcPr anchor="ctr"/>
                </a:tc>
                <a:extLst>
                  <a:ext uri="{0D108BD9-81ED-4DB2-BD59-A6C34878D82A}">
                    <a16:rowId xmlns:a16="http://schemas.microsoft.com/office/drawing/2014/main" val="663325674"/>
                  </a:ext>
                </a:extLst>
              </a:tr>
              <a:tr h="370840">
                <a:tc>
                  <a:txBody>
                    <a:bodyPr/>
                    <a:lstStyle/>
                    <a:p>
                      <a:r>
                        <a:rPr lang="es-AR" sz="1600" dirty="0"/>
                        <a:t>50 Personas</a:t>
                      </a:r>
                    </a:p>
                  </a:txBody>
                  <a:tcPr/>
                </a:tc>
                <a:tc>
                  <a:txBody>
                    <a:bodyPr/>
                    <a:lstStyle/>
                    <a:p>
                      <a:r>
                        <a:rPr lang="es-AR" dirty="0"/>
                        <a:t>50</a:t>
                      </a:r>
                    </a:p>
                  </a:txBody>
                  <a:tcPr anchor="ctr"/>
                </a:tc>
                <a:tc>
                  <a:txBody>
                    <a:bodyPr/>
                    <a:lstStyle/>
                    <a:p>
                      <a:r>
                        <a:rPr lang="es-AR" dirty="0"/>
                        <a:t>0,4</a:t>
                      </a:r>
                    </a:p>
                  </a:txBody>
                  <a:tcPr anchor="ctr"/>
                </a:tc>
                <a:tc>
                  <a:txBody>
                    <a:bodyPr/>
                    <a:lstStyle/>
                    <a:p>
                      <a:r>
                        <a:rPr lang="es-AR" dirty="0"/>
                        <a:t>20</a:t>
                      </a:r>
                    </a:p>
                  </a:txBody>
                  <a:tcPr anchor="ctr"/>
                </a:tc>
                <a:extLst>
                  <a:ext uri="{0D108BD9-81ED-4DB2-BD59-A6C34878D82A}">
                    <a16:rowId xmlns:a16="http://schemas.microsoft.com/office/drawing/2014/main" val="887215333"/>
                  </a:ext>
                </a:extLst>
              </a:tr>
              <a:tr h="370840">
                <a:tc>
                  <a:txBody>
                    <a:bodyPr/>
                    <a:lstStyle/>
                    <a:p>
                      <a:r>
                        <a:rPr lang="es-AR" sz="1600" b="1" dirty="0"/>
                        <a:t>Sala 50 </a:t>
                      </a:r>
                      <a:r>
                        <a:rPr lang="es-AR" sz="1600" b="1" dirty="0" err="1"/>
                        <a:t>pers</a:t>
                      </a:r>
                      <a:r>
                        <a:rPr lang="es-AR" sz="1600" b="1" dirty="0"/>
                        <a:t>.</a:t>
                      </a:r>
                    </a:p>
                  </a:txBody>
                  <a:tcPr/>
                </a:tc>
                <a:tc>
                  <a:txBody>
                    <a:bodyPr/>
                    <a:lstStyle/>
                    <a:p>
                      <a:endParaRPr lang="es-AR" b="1" dirty="0"/>
                    </a:p>
                  </a:txBody>
                  <a:tcPr anchor="ctr"/>
                </a:tc>
                <a:tc>
                  <a:txBody>
                    <a:bodyPr/>
                    <a:lstStyle/>
                    <a:p>
                      <a:endParaRPr lang="es-AR" b="1" dirty="0"/>
                    </a:p>
                  </a:txBody>
                  <a:tcPr anchor="ctr"/>
                </a:tc>
                <a:tc>
                  <a:txBody>
                    <a:bodyPr/>
                    <a:lstStyle/>
                    <a:p>
                      <a:r>
                        <a:rPr lang="es-AR" b="1" dirty="0"/>
                        <a:t>248,6</a:t>
                      </a:r>
                    </a:p>
                  </a:txBody>
                  <a:tcPr anchor="ctr"/>
                </a:tc>
                <a:extLst>
                  <a:ext uri="{0D108BD9-81ED-4DB2-BD59-A6C34878D82A}">
                    <a16:rowId xmlns:a16="http://schemas.microsoft.com/office/drawing/2014/main" val="1357501873"/>
                  </a:ext>
                </a:extLst>
              </a:tr>
              <a:tr h="370840">
                <a:tc>
                  <a:txBody>
                    <a:bodyPr/>
                    <a:lstStyle/>
                    <a:p>
                      <a:r>
                        <a:rPr lang="es-AR" sz="1600" dirty="0"/>
                        <a:t>100 Personas</a:t>
                      </a:r>
                    </a:p>
                  </a:txBody>
                  <a:tcPr/>
                </a:tc>
                <a:tc>
                  <a:txBody>
                    <a:bodyPr/>
                    <a:lstStyle/>
                    <a:p>
                      <a:r>
                        <a:rPr lang="es-AR" dirty="0"/>
                        <a:t>100</a:t>
                      </a:r>
                    </a:p>
                  </a:txBody>
                  <a:tcPr anchor="ctr"/>
                </a:tc>
                <a:tc>
                  <a:txBody>
                    <a:bodyPr/>
                    <a:lstStyle/>
                    <a:p>
                      <a:r>
                        <a:rPr lang="es-AR" dirty="0"/>
                        <a:t>0.4</a:t>
                      </a:r>
                    </a:p>
                  </a:txBody>
                  <a:tcPr anchor="ctr"/>
                </a:tc>
                <a:tc>
                  <a:txBody>
                    <a:bodyPr/>
                    <a:lstStyle/>
                    <a:p>
                      <a:r>
                        <a:rPr lang="es-AR" dirty="0"/>
                        <a:t>40</a:t>
                      </a:r>
                    </a:p>
                  </a:txBody>
                  <a:tcPr anchor="ctr"/>
                </a:tc>
                <a:extLst>
                  <a:ext uri="{0D108BD9-81ED-4DB2-BD59-A6C34878D82A}">
                    <a16:rowId xmlns:a16="http://schemas.microsoft.com/office/drawing/2014/main" val="1337704226"/>
                  </a:ext>
                </a:extLst>
              </a:tr>
              <a:tr h="370840">
                <a:tc>
                  <a:txBody>
                    <a:bodyPr/>
                    <a:lstStyle/>
                    <a:p>
                      <a:r>
                        <a:rPr lang="es-AR" sz="1600" b="1" dirty="0"/>
                        <a:t>Sala 100 </a:t>
                      </a:r>
                      <a:r>
                        <a:rPr lang="es-AR" sz="1600" b="1" dirty="0" err="1"/>
                        <a:t>pers</a:t>
                      </a:r>
                      <a:r>
                        <a:rPr lang="es-AR" sz="1600" b="1" dirty="0"/>
                        <a:t>.</a:t>
                      </a:r>
                    </a:p>
                  </a:txBody>
                  <a:tcPr/>
                </a:tc>
                <a:tc>
                  <a:txBody>
                    <a:bodyPr/>
                    <a:lstStyle/>
                    <a:p>
                      <a:endParaRPr lang="es-AR" b="1" dirty="0"/>
                    </a:p>
                  </a:txBody>
                  <a:tcPr anchor="ctr"/>
                </a:tc>
                <a:tc>
                  <a:txBody>
                    <a:bodyPr/>
                    <a:lstStyle/>
                    <a:p>
                      <a:endParaRPr lang="es-AR" b="1" dirty="0"/>
                    </a:p>
                  </a:txBody>
                  <a:tcPr anchor="ctr"/>
                </a:tc>
                <a:tc>
                  <a:txBody>
                    <a:bodyPr/>
                    <a:lstStyle/>
                    <a:p>
                      <a:r>
                        <a:rPr lang="es-AR" b="1" dirty="0"/>
                        <a:t>268,6</a:t>
                      </a:r>
                    </a:p>
                  </a:txBody>
                  <a:tcPr anchor="ctr"/>
                </a:tc>
                <a:extLst>
                  <a:ext uri="{0D108BD9-81ED-4DB2-BD59-A6C34878D82A}">
                    <a16:rowId xmlns:a16="http://schemas.microsoft.com/office/drawing/2014/main" val="106393484"/>
                  </a:ext>
                </a:extLst>
              </a:tr>
            </a:tbl>
          </a:graphicData>
        </a:graphic>
      </p:graphicFrame>
      <p:sp>
        <p:nvSpPr>
          <p:cNvPr id="20" name="CuadroTexto 19">
            <a:extLst>
              <a:ext uri="{FF2B5EF4-FFF2-40B4-BE49-F238E27FC236}">
                <a16:creationId xmlns:a16="http://schemas.microsoft.com/office/drawing/2014/main" id="{84054852-B8C2-4765-90DA-C3C8A9957050}"/>
              </a:ext>
            </a:extLst>
          </p:cNvPr>
          <p:cNvSpPr txBox="1"/>
          <p:nvPr/>
        </p:nvSpPr>
        <p:spPr>
          <a:xfrm>
            <a:off x="1027279" y="3571826"/>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p>
          <a:p>
            <a:r>
              <a:rPr lang="es-AR" dirty="0"/>
              <a:t>	228,6</a:t>
            </a:r>
          </a:p>
        </p:txBody>
      </p:sp>
      <p:sp>
        <p:nvSpPr>
          <p:cNvPr id="21" name="CuadroTexto 20">
            <a:extLst>
              <a:ext uri="{FF2B5EF4-FFF2-40B4-BE49-F238E27FC236}">
                <a16:creationId xmlns:a16="http://schemas.microsoft.com/office/drawing/2014/main" id="{0B48A0B0-666E-4269-AF0A-FAAC573FDFB9}"/>
              </a:ext>
            </a:extLst>
          </p:cNvPr>
          <p:cNvSpPr txBox="1"/>
          <p:nvPr/>
        </p:nvSpPr>
        <p:spPr>
          <a:xfrm>
            <a:off x="529115" y="2734591"/>
            <a:ext cx="3650358" cy="369332"/>
          </a:xfrm>
          <a:prstGeom prst="rect">
            <a:avLst/>
          </a:prstGeom>
          <a:noFill/>
        </p:spPr>
        <p:txBody>
          <a:bodyPr wrap="none" rtlCol="0">
            <a:spAutoFit/>
          </a:bodyPr>
          <a:lstStyle/>
          <a:p>
            <a:r>
              <a:rPr lang="es-AR" b="1" dirty="0"/>
              <a:t>VOLUMEN DE LA SALA: 1488 m</a:t>
            </a:r>
            <a:r>
              <a:rPr lang="es-AR" b="1" baseline="30000" dirty="0"/>
              <a:t>3</a:t>
            </a:r>
          </a:p>
        </p:txBody>
      </p:sp>
      <p:sp>
        <p:nvSpPr>
          <p:cNvPr id="22" name="CuadroTexto 21">
            <a:extLst>
              <a:ext uri="{FF2B5EF4-FFF2-40B4-BE49-F238E27FC236}">
                <a16:creationId xmlns:a16="http://schemas.microsoft.com/office/drawing/2014/main" id="{01950E13-8C24-478F-944C-7BD308DFB463}"/>
              </a:ext>
            </a:extLst>
          </p:cNvPr>
          <p:cNvSpPr txBox="1"/>
          <p:nvPr/>
        </p:nvSpPr>
        <p:spPr>
          <a:xfrm>
            <a:off x="548307" y="3121433"/>
            <a:ext cx="1795684" cy="369332"/>
          </a:xfrm>
          <a:prstGeom prst="rect">
            <a:avLst/>
          </a:prstGeom>
          <a:noFill/>
        </p:spPr>
        <p:txBody>
          <a:bodyPr wrap="none" rtlCol="0">
            <a:spAutoFit/>
          </a:bodyPr>
          <a:lstStyle/>
          <a:p>
            <a:r>
              <a:rPr lang="es-AR" b="1" dirty="0" err="1"/>
              <a:t>Tr</a:t>
            </a:r>
            <a:r>
              <a:rPr lang="es-AR" b="1" dirty="0"/>
              <a:t> SALA VACÍA</a:t>
            </a:r>
            <a:endParaRPr lang="es-AR" b="1" baseline="30000" dirty="0"/>
          </a:p>
        </p:txBody>
      </p:sp>
      <p:sp>
        <p:nvSpPr>
          <p:cNvPr id="23" name="CuadroTexto 22">
            <a:extLst>
              <a:ext uri="{FF2B5EF4-FFF2-40B4-BE49-F238E27FC236}">
                <a16:creationId xmlns:a16="http://schemas.microsoft.com/office/drawing/2014/main" id="{A830AF1F-B38A-4087-945C-166DE2954171}"/>
              </a:ext>
            </a:extLst>
          </p:cNvPr>
          <p:cNvSpPr txBox="1"/>
          <p:nvPr/>
        </p:nvSpPr>
        <p:spPr>
          <a:xfrm>
            <a:off x="2969460" y="3671899"/>
            <a:ext cx="2478564" cy="369332"/>
          </a:xfrm>
          <a:prstGeom prst="rect">
            <a:avLst/>
          </a:prstGeom>
          <a:noFill/>
        </p:spPr>
        <p:txBody>
          <a:bodyPr wrap="square" rtlCol="0">
            <a:spAutoFit/>
          </a:bodyPr>
          <a:lstStyle/>
          <a:p>
            <a:r>
              <a:rPr lang="es-AR" dirty="0"/>
              <a:t>= 1,01 segundos</a:t>
            </a:r>
          </a:p>
        </p:txBody>
      </p:sp>
      <p:sp>
        <p:nvSpPr>
          <p:cNvPr id="24" name="CuadroTexto 23">
            <a:extLst>
              <a:ext uri="{FF2B5EF4-FFF2-40B4-BE49-F238E27FC236}">
                <a16:creationId xmlns:a16="http://schemas.microsoft.com/office/drawing/2014/main" id="{FDCBEEC7-4206-4CAC-88B9-93E3571B0946}"/>
              </a:ext>
            </a:extLst>
          </p:cNvPr>
          <p:cNvSpPr txBox="1"/>
          <p:nvPr/>
        </p:nvSpPr>
        <p:spPr>
          <a:xfrm>
            <a:off x="543551" y="3666783"/>
            <a:ext cx="781705" cy="369332"/>
          </a:xfrm>
          <a:prstGeom prst="rect">
            <a:avLst/>
          </a:prstGeom>
          <a:noFill/>
        </p:spPr>
        <p:txBody>
          <a:bodyPr wrap="square">
            <a:spAutoFit/>
          </a:bodyPr>
          <a:lstStyle/>
          <a:p>
            <a:r>
              <a:rPr lang="es-AR" dirty="0" err="1"/>
              <a:t>Tr</a:t>
            </a:r>
            <a:r>
              <a:rPr lang="es-AR" dirty="0"/>
              <a:t>= </a:t>
            </a:r>
          </a:p>
        </p:txBody>
      </p:sp>
      <p:sp>
        <p:nvSpPr>
          <p:cNvPr id="25" name="CuadroTexto 24">
            <a:extLst>
              <a:ext uri="{FF2B5EF4-FFF2-40B4-BE49-F238E27FC236}">
                <a16:creationId xmlns:a16="http://schemas.microsoft.com/office/drawing/2014/main" id="{0A6FD4B0-6F04-4965-A950-0981ECC2D357}"/>
              </a:ext>
            </a:extLst>
          </p:cNvPr>
          <p:cNvSpPr txBox="1"/>
          <p:nvPr/>
        </p:nvSpPr>
        <p:spPr>
          <a:xfrm>
            <a:off x="1068263" y="4772946"/>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r>
              <a:rPr lang="es-AR" dirty="0"/>
              <a:t>	248,6</a:t>
            </a:r>
          </a:p>
        </p:txBody>
      </p:sp>
      <p:sp>
        <p:nvSpPr>
          <p:cNvPr id="26" name="CuadroTexto 25">
            <a:extLst>
              <a:ext uri="{FF2B5EF4-FFF2-40B4-BE49-F238E27FC236}">
                <a16:creationId xmlns:a16="http://schemas.microsoft.com/office/drawing/2014/main" id="{556322C0-F9A0-40D4-B7B1-017406DD24DF}"/>
              </a:ext>
            </a:extLst>
          </p:cNvPr>
          <p:cNvSpPr txBox="1"/>
          <p:nvPr/>
        </p:nvSpPr>
        <p:spPr>
          <a:xfrm>
            <a:off x="589291" y="4336408"/>
            <a:ext cx="3645602" cy="369332"/>
          </a:xfrm>
          <a:prstGeom prst="rect">
            <a:avLst/>
          </a:prstGeom>
          <a:noFill/>
        </p:spPr>
        <p:txBody>
          <a:bodyPr wrap="square" rtlCol="0">
            <a:spAutoFit/>
          </a:bodyPr>
          <a:lstStyle/>
          <a:p>
            <a:r>
              <a:rPr lang="es-AR" b="1" dirty="0" err="1"/>
              <a:t>Tr</a:t>
            </a:r>
            <a:r>
              <a:rPr lang="es-AR" b="1" dirty="0"/>
              <a:t> SALA A MEDIA CAPACIDAD</a:t>
            </a:r>
            <a:endParaRPr lang="es-AR" b="1" baseline="30000" dirty="0"/>
          </a:p>
        </p:txBody>
      </p:sp>
      <p:sp>
        <p:nvSpPr>
          <p:cNvPr id="27" name="CuadroTexto 26">
            <a:extLst>
              <a:ext uri="{FF2B5EF4-FFF2-40B4-BE49-F238E27FC236}">
                <a16:creationId xmlns:a16="http://schemas.microsoft.com/office/drawing/2014/main" id="{6CD2C742-21F1-4E58-AF0C-5511DBBAA417}"/>
              </a:ext>
            </a:extLst>
          </p:cNvPr>
          <p:cNvSpPr txBox="1"/>
          <p:nvPr/>
        </p:nvSpPr>
        <p:spPr>
          <a:xfrm>
            <a:off x="3010444" y="4873019"/>
            <a:ext cx="2478564" cy="369332"/>
          </a:xfrm>
          <a:prstGeom prst="rect">
            <a:avLst/>
          </a:prstGeom>
          <a:noFill/>
        </p:spPr>
        <p:txBody>
          <a:bodyPr wrap="square" rtlCol="0">
            <a:spAutoFit/>
          </a:bodyPr>
          <a:lstStyle/>
          <a:p>
            <a:r>
              <a:rPr lang="es-AR" dirty="0"/>
              <a:t>= 0,96 segundos</a:t>
            </a:r>
          </a:p>
        </p:txBody>
      </p:sp>
      <p:sp>
        <p:nvSpPr>
          <p:cNvPr id="28" name="CuadroTexto 27">
            <a:extLst>
              <a:ext uri="{FF2B5EF4-FFF2-40B4-BE49-F238E27FC236}">
                <a16:creationId xmlns:a16="http://schemas.microsoft.com/office/drawing/2014/main" id="{120218F8-C174-4D1A-9EE2-9970C8931C44}"/>
              </a:ext>
            </a:extLst>
          </p:cNvPr>
          <p:cNvSpPr txBox="1"/>
          <p:nvPr/>
        </p:nvSpPr>
        <p:spPr>
          <a:xfrm>
            <a:off x="584535" y="4867903"/>
            <a:ext cx="781705" cy="369332"/>
          </a:xfrm>
          <a:prstGeom prst="rect">
            <a:avLst/>
          </a:prstGeom>
          <a:noFill/>
        </p:spPr>
        <p:txBody>
          <a:bodyPr wrap="square">
            <a:spAutoFit/>
          </a:bodyPr>
          <a:lstStyle/>
          <a:p>
            <a:r>
              <a:rPr lang="es-AR" dirty="0" err="1"/>
              <a:t>Tr</a:t>
            </a:r>
            <a:r>
              <a:rPr lang="es-AR" dirty="0"/>
              <a:t>= </a:t>
            </a:r>
          </a:p>
        </p:txBody>
      </p:sp>
      <p:sp>
        <p:nvSpPr>
          <p:cNvPr id="29" name="CuadroTexto 28">
            <a:extLst>
              <a:ext uri="{FF2B5EF4-FFF2-40B4-BE49-F238E27FC236}">
                <a16:creationId xmlns:a16="http://schemas.microsoft.com/office/drawing/2014/main" id="{CA4428C5-8720-47ED-809E-78CDE2DB7F7E}"/>
              </a:ext>
            </a:extLst>
          </p:cNvPr>
          <p:cNvSpPr txBox="1"/>
          <p:nvPr/>
        </p:nvSpPr>
        <p:spPr>
          <a:xfrm>
            <a:off x="1068263" y="5996700"/>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p>
          <a:p>
            <a:r>
              <a:rPr lang="es-AR" dirty="0"/>
              <a:t>	268,6</a:t>
            </a:r>
          </a:p>
        </p:txBody>
      </p:sp>
      <p:sp>
        <p:nvSpPr>
          <p:cNvPr id="30" name="CuadroTexto 29">
            <a:extLst>
              <a:ext uri="{FF2B5EF4-FFF2-40B4-BE49-F238E27FC236}">
                <a16:creationId xmlns:a16="http://schemas.microsoft.com/office/drawing/2014/main" id="{EF6A1F40-59E2-4250-A401-07E2B351238D}"/>
              </a:ext>
            </a:extLst>
          </p:cNvPr>
          <p:cNvSpPr txBox="1"/>
          <p:nvPr/>
        </p:nvSpPr>
        <p:spPr>
          <a:xfrm>
            <a:off x="589291" y="5560162"/>
            <a:ext cx="3645602" cy="369332"/>
          </a:xfrm>
          <a:prstGeom prst="rect">
            <a:avLst/>
          </a:prstGeom>
          <a:noFill/>
        </p:spPr>
        <p:txBody>
          <a:bodyPr wrap="square" rtlCol="0">
            <a:spAutoFit/>
          </a:bodyPr>
          <a:lstStyle/>
          <a:p>
            <a:r>
              <a:rPr lang="es-AR" b="1" dirty="0"/>
              <a:t>TR SALA LLENA</a:t>
            </a:r>
            <a:endParaRPr lang="es-AR" b="1" baseline="30000" dirty="0"/>
          </a:p>
        </p:txBody>
      </p:sp>
      <p:sp>
        <p:nvSpPr>
          <p:cNvPr id="31" name="CuadroTexto 30">
            <a:extLst>
              <a:ext uri="{FF2B5EF4-FFF2-40B4-BE49-F238E27FC236}">
                <a16:creationId xmlns:a16="http://schemas.microsoft.com/office/drawing/2014/main" id="{72C69F34-FEB9-4554-B43F-AFCB06890DEF}"/>
              </a:ext>
            </a:extLst>
          </p:cNvPr>
          <p:cNvSpPr txBox="1"/>
          <p:nvPr/>
        </p:nvSpPr>
        <p:spPr>
          <a:xfrm>
            <a:off x="3010444" y="6096773"/>
            <a:ext cx="2478564" cy="369332"/>
          </a:xfrm>
          <a:prstGeom prst="rect">
            <a:avLst/>
          </a:prstGeom>
          <a:noFill/>
        </p:spPr>
        <p:txBody>
          <a:bodyPr wrap="square" rtlCol="0">
            <a:spAutoFit/>
          </a:bodyPr>
          <a:lstStyle/>
          <a:p>
            <a:r>
              <a:rPr lang="es-AR" dirty="0"/>
              <a:t>= 0,89 segundos</a:t>
            </a:r>
          </a:p>
        </p:txBody>
      </p:sp>
      <p:sp>
        <p:nvSpPr>
          <p:cNvPr id="32" name="CuadroTexto 31">
            <a:extLst>
              <a:ext uri="{FF2B5EF4-FFF2-40B4-BE49-F238E27FC236}">
                <a16:creationId xmlns:a16="http://schemas.microsoft.com/office/drawing/2014/main" id="{0C8F9085-9D28-4ACD-A441-6D5790FE0FE3}"/>
              </a:ext>
            </a:extLst>
          </p:cNvPr>
          <p:cNvSpPr txBox="1"/>
          <p:nvPr/>
        </p:nvSpPr>
        <p:spPr>
          <a:xfrm>
            <a:off x="584535" y="6112270"/>
            <a:ext cx="781705" cy="369332"/>
          </a:xfrm>
          <a:prstGeom prst="rect">
            <a:avLst/>
          </a:prstGeom>
          <a:noFill/>
        </p:spPr>
        <p:txBody>
          <a:bodyPr wrap="square">
            <a:spAutoFit/>
          </a:bodyPr>
          <a:lstStyle/>
          <a:p>
            <a:r>
              <a:rPr lang="es-AR" dirty="0" err="1"/>
              <a:t>Tr</a:t>
            </a:r>
            <a:r>
              <a:rPr lang="es-AR" dirty="0"/>
              <a:t>= </a:t>
            </a:r>
          </a:p>
        </p:txBody>
      </p:sp>
      <p:pic>
        <p:nvPicPr>
          <p:cNvPr id="33" name="Picture 4" descr="Sabías estas cosas sobre el alfabeto? | Forbes España">
            <a:extLst>
              <a:ext uri="{FF2B5EF4-FFF2-40B4-BE49-F238E27FC236}">
                <a16:creationId xmlns:a16="http://schemas.microsoft.com/office/drawing/2014/main" id="{EBE544DC-3852-4EFE-8C7F-4B9C049EB85B}"/>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11237839" y="1009415"/>
            <a:ext cx="311101" cy="1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2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C61831-2310-4135-A978-09B7876140AB}"/>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sp>
        <p:nvSpPr>
          <p:cNvPr id="8" name="CuadroTexto 7">
            <a:extLst>
              <a:ext uri="{FF2B5EF4-FFF2-40B4-BE49-F238E27FC236}">
                <a16:creationId xmlns:a16="http://schemas.microsoft.com/office/drawing/2014/main" id="{1227213C-B369-4A70-B987-316D2E357145}"/>
              </a:ext>
            </a:extLst>
          </p:cNvPr>
          <p:cNvSpPr txBox="1"/>
          <p:nvPr/>
        </p:nvSpPr>
        <p:spPr>
          <a:xfrm>
            <a:off x="413109" y="547571"/>
            <a:ext cx="5428648" cy="1846659"/>
          </a:xfrm>
          <a:prstGeom prst="rect">
            <a:avLst/>
          </a:prstGeom>
          <a:noFill/>
        </p:spPr>
        <p:txBody>
          <a:bodyPr wrap="square" rtlCol="0">
            <a:spAutoFit/>
          </a:bodyPr>
          <a:lstStyle/>
          <a:p>
            <a:r>
              <a:rPr lang="es-AR" dirty="0"/>
              <a:t>En este punto, corresponde </a:t>
            </a:r>
            <a:r>
              <a:rPr lang="es-AR" sz="2400" b="1" dirty="0"/>
              <a:t>VERIFICAR</a:t>
            </a:r>
            <a:r>
              <a:rPr lang="es-AR" b="1" dirty="0"/>
              <a:t> </a:t>
            </a:r>
          </a:p>
          <a:p>
            <a:r>
              <a:rPr lang="es-AR" dirty="0"/>
              <a:t>El </a:t>
            </a:r>
            <a:r>
              <a:rPr lang="es-AR" dirty="0" err="1"/>
              <a:t>Tr</a:t>
            </a:r>
            <a:r>
              <a:rPr lang="es-AR" dirty="0"/>
              <a:t> de la Sala Acondicionada, tanto vacía como a media capacidad y llena.</a:t>
            </a:r>
          </a:p>
          <a:p>
            <a:r>
              <a:rPr lang="es-AR" dirty="0"/>
              <a:t>Repetimos, entonces, los cálculos, añadiendo el material o materiales agregados.</a:t>
            </a:r>
          </a:p>
          <a:p>
            <a:r>
              <a:rPr lang="es-AR" dirty="0"/>
              <a:t>Luego realizamos el gráfico </a:t>
            </a:r>
          </a:p>
        </p:txBody>
      </p:sp>
      <p:sp>
        <p:nvSpPr>
          <p:cNvPr id="9" name="CuadroTexto 8">
            <a:extLst>
              <a:ext uri="{FF2B5EF4-FFF2-40B4-BE49-F238E27FC236}">
                <a16:creationId xmlns:a16="http://schemas.microsoft.com/office/drawing/2014/main" id="{73F8AFAF-BA1D-4180-9EDB-BE2A9C01D8BF}"/>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
        <p:nvSpPr>
          <p:cNvPr id="21" name="CuadroTexto 20">
            <a:extLst>
              <a:ext uri="{FF2B5EF4-FFF2-40B4-BE49-F238E27FC236}">
                <a16:creationId xmlns:a16="http://schemas.microsoft.com/office/drawing/2014/main" id="{0B48A0B0-666E-4269-AF0A-FAAC573FDFB9}"/>
              </a:ext>
            </a:extLst>
          </p:cNvPr>
          <p:cNvSpPr txBox="1"/>
          <p:nvPr/>
        </p:nvSpPr>
        <p:spPr>
          <a:xfrm>
            <a:off x="529115" y="2574937"/>
            <a:ext cx="3650358" cy="369332"/>
          </a:xfrm>
          <a:prstGeom prst="rect">
            <a:avLst/>
          </a:prstGeom>
          <a:noFill/>
        </p:spPr>
        <p:txBody>
          <a:bodyPr wrap="none" rtlCol="0">
            <a:spAutoFit/>
          </a:bodyPr>
          <a:lstStyle/>
          <a:p>
            <a:r>
              <a:rPr lang="es-AR" b="1" dirty="0"/>
              <a:t>VOLUMEN DE LA SALA: 1488 m</a:t>
            </a:r>
            <a:r>
              <a:rPr lang="es-AR" b="1" baseline="30000" dirty="0"/>
              <a:t>3</a:t>
            </a:r>
          </a:p>
        </p:txBody>
      </p:sp>
      <p:sp>
        <p:nvSpPr>
          <p:cNvPr id="22" name="CuadroTexto 21">
            <a:extLst>
              <a:ext uri="{FF2B5EF4-FFF2-40B4-BE49-F238E27FC236}">
                <a16:creationId xmlns:a16="http://schemas.microsoft.com/office/drawing/2014/main" id="{01950E13-8C24-478F-944C-7BD308DFB463}"/>
              </a:ext>
            </a:extLst>
          </p:cNvPr>
          <p:cNvSpPr txBox="1"/>
          <p:nvPr/>
        </p:nvSpPr>
        <p:spPr>
          <a:xfrm>
            <a:off x="548307" y="2961779"/>
            <a:ext cx="1795684" cy="369332"/>
          </a:xfrm>
          <a:prstGeom prst="rect">
            <a:avLst/>
          </a:prstGeom>
          <a:noFill/>
        </p:spPr>
        <p:txBody>
          <a:bodyPr wrap="none" rtlCol="0">
            <a:spAutoFit/>
          </a:bodyPr>
          <a:lstStyle/>
          <a:p>
            <a:r>
              <a:rPr lang="es-AR" b="1" dirty="0" err="1"/>
              <a:t>Tr</a:t>
            </a:r>
            <a:r>
              <a:rPr lang="es-AR" b="1" dirty="0"/>
              <a:t> SALA VACÍA</a:t>
            </a:r>
            <a:endParaRPr lang="es-AR" b="1" baseline="30000" dirty="0"/>
          </a:p>
        </p:txBody>
      </p:sp>
      <p:sp>
        <p:nvSpPr>
          <p:cNvPr id="24" name="CuadroTexto 23">
            <a:extLst>
              <a:ext uri="{FF2B5EF4-FFF2-40B4-BE49-F238E27FC236}">
                <a16:creationId xmlns:a16="http://schemas.microsoft.com/office/drawing/2014/main" id="{FDCBEEC7-4206-4CAC-88B9-93E3571B0946}"/>
              </a:ext>
            </a:extLst>
          </p:cNvPr>
          <p:cNvSpPr txBox="1"/>
          <p:nvPr/>
        </p:nvSpPr>
        <p:spPr>
          <a:xfrm>
            <a:off x="543551" y="3361987"/>
            <a:ext cx="2631416" cy="369332"/>
          </a:xfrm>
          <a:prstGeom prst="rect">
            <a:avLst/>
          </a:prstGeom>
          <a:noFill/>
        </p:spPr>
        <p:txBody>
          <a:bodyPr wrap="square">
            <a:spAutoFit/>
          </a:bodyPr>
          <a:lstStyle/>
          <a:p>
            <a:r>
              <a:rPr lang="es-AR" dirty="0" err="1"/>
              <a:t>Tr</a:t>
            </a:r>
            <a:r>
              <a:rPr lang="es-AR" dirty="0"/>
              <a:t> = </a:t>
            </a:r>
            <a:r>
              <a:rPr lang="es-AR" b="1" dirty="0"/>
              <a:t>1,01 segundos</a:t>
            </a:r>
          </a:p>
        </p:txBody>
      </p:sp>
      <p:sp>
        <p:nvSpPr>
          <p:cNvPr id="26" name="CuadroTexto 25">
            <a:extLst>
              <a:ext uri="{FF2B5EF4-FFF2-40B4-BE49-F238E27FC236}">
                <a16:creationId xmlns:a16="http://schemas.microsoft.com/office/drawing/2014/main" id="{556322C0-F9A0-40D4-B7B1-017406DD24DF}"/>
              </a:ext>
            </a:extLst>
          </p:cNvPr>
          <p:cNvSpPr txBox="1"/>
          <p:nvPr/>
        </p:nvSpPr>
        <p:spPr>
          <a:xfrm>
            <a:off x="589291" y="4118698"/>
            <a:ext cx="3645602" cy="369332"/>
          </a:xfrm>
          <a:prstGeom prst="rect">
            <a:avLst/>
          </a:prstGeom>
          <a:noFill/>
        </p:spPr>
        <p:txBody>
          <a:bodyPr wrap="square" rtlCol="0">
            <a:spAutoFit/>
          </a:bodyPr>
          <a:lstStyle/>
          <a:p>
            <a:r>
              <a:rPr lang="es-AR" b="1" dirty="0" err="1"/>
              <a:t>Tr</a:t>
            </a:r>
            <a:r>
              <a:rPr lang="es-AR" b="1" dirty="0"/>
              <a:t> SALA A MEDIA CAPACIDAD</a:t>
            </a:r>
            <a:endParaRPr lang="es-AR" b="1" baseline="30000" dirty="0"/>
          </a:p>
        </p:txBody>
      </p:sp>
      <p:sp>
        <p:nvSpPr>
          <p:cNvPr id="28" name="CuadroTexto 27">
            <a:extLst>
              <a:ext uri="{FF2B5EF4-FFF2-40B4-BE49-F238E27FC236}">
                <a16:creationId xmlns:a16="http://schemas.microsoft.com/office/drawing/2014/main" id="{120218F8-C174-4D1A-9EE2-9970C8931C44}"/>
              </a:ext>
            </a:extLst>
          </p:cNvPr>
          <p:cNvSpPr txBox="1"/>
          <p:nvPr/>
        </p:nvSpPr>
        <p:spPr>
          <a:xfrm>
            <a:off x="584535" y="4461506"/>
            <a:ext cx="2617754" cy="646331"/>
          </a:xfrm>
          <a:prstGeom prst="rect">
            <a:avLst/>
          </a:prstGeom>
          <a:noFill/>
        </p:spPr>
        <p:txBody>
          <a:bodyPr wrap="square">
            <a:spAutoFit/>
          </a:bodyPr>
          <a:lstStyle/>
          <a:p>
            <a:r>
              <a:rPr lang="es-AR" dirty="0" err="1"/>
              <a:t>Tr</a:t>
            </a:r>
            <a:r>
              <a:rPr lang="es-AR" dirty="0"/>
              <a:t> = </a:t>
            </a:r>
            <a:r>
              <a:rPr lang="es-AR" b="1" dirty="0"/>
              <a:t>0,96 segundos</a:t>
            </a:r>
          </a:p>
          <a:p>
            <a:r>
              <a:rPr lang="es-AR" dirty="0"/>
              <a:t> </a:t>
            </a:r>
          </a:p>
        </p:txBody>
      </p:sp>
      <p:sp>
        <p:nvSpPr>
          <p:cNvPr id="30" name="CuadroTexto 29">
            <a:extLst>
              <a:ext uri="{FF2B5EF4-FFF2-40B4-BE49-F238E27FC236}">
                <a16:creationId xmlns:a16="http://schemas.microsoft.com/office/drawing/2014/main" id="{EF6A1F40-59E2-4250-A401-07E2B351238D}"/>
              </a:ext>
            </a:extLst>
          </p:cNvPr>
          <p:cNvSpPr txBox="1"/>
          <p:nvPr/>
        </p:nvSpPr>
        <p:spPr>
          <a:xfrm>
            <a:off x="589291" y="5240852"/>
            <a:ext cx="3645602" cy="369332"/>
          </a:xfrm>
          <a:prstGeom prst="rect">
            <a:avLst/>
          </a:prstGeom>
          <a:noFill/>
        </p:spPr>
        <p:txBody>
          <a:bodyPr wrap="square" rtlCol="0">
            <a:spAutoFit/>
          </a:bodyPr>
          <a:lstStyle/>
          <a:p>
            <a:r>
              <a:rPr lang="es-AR" b="1" dirty="0"/>
              <a:t>TR SALA LLENA</a:t>
            </a:r>
            <a:endParaRPr lang="es-AR" b="1" baseline="30000" dirty="0"/>
          </a:p>
        </p:txBody>
      </p:sp>
      <p:sp>
        <p:nvSpPr>
          <p:cNvPr id="32" name="CuadroTexto 31">
            <a:extLst>
              <a:ext uri="{FF2B5EF4-FFF2-40B4-BE49-F238E27FC236}">
                <a16:creationId xmlns:a16="http://schemas.microsoft.com/office/drawing/2014/main" id="{0C8F9085-9D28-4ACD-A441-6D5790FE0FE3}"/>
              </a:ext>
            </a:extLst>
          </p:cNvPr>
          <p:cNvSpPr txBox="1"/>
          <p:nvPr/>
        </p:nvSpPr>
        <p:spPr>
          <a:xfrm>
            <a:off x="584535" y="5676844"/>
            <a:ext cx="2617754" cy="646331"/>
          </a:xfrm>
          <a:prstGeom prst="rect">
            <a:avLst/>
          </a:prstGeom>
          <a:noFill/>
        </p:spPr>
        <p:txBody>
          <a:bodyPr wrap="square">
            <a:spAutoFit/>
          </a:bodyPr>
          <a:lstStyle/>
          <a:p>
            <a:r>
              <a:rPr lang="es-AR" dirty="0" err="1"/>
              <a:t>Tr</a:t>
            </a:r>
            <a:r>
              <a:rPr lang="es-AR" dirty="0"/>
              <a:t> = </a:t>
            </a:r>
            <a:r>
              <a:rPr lang="es-AR" b="1" dirty="0"/>
              <a:t>0,89 segundos</a:t>
            </a:r>
          </a:p>
          <a:p>
            <a:r>
              <a:rPr lang="es-AR" dirty="0"/>
              <a:t> </a:t>
            </a:r>
          </a:p>
        </p:txBody>
      </p:sp>
      <p:graphicFrame>
        <p:nvGraphicFramePr>
          <p:cNvPr id="34" name="Tabla 14">
            <a:extLst>
              <a:ext uri="{FF2B5EF4-FFF2-40B4-BE49-F238E27FC236}">
                <a16:creationId xmlns:a16="http://schemas.microsoft.com/office/drawing/2014/main" id="{501C24EA-E634-43C2-800D-F8265F2DAA5A}"/>
              </a:ext>
            </a:extLst>
          </p:cNvPr>
          <p:cNvGraphicFramePr>
            <a:graphicFrameLocks noGrp="1"/>
          </p:cNvGraphicFramePr>
          <p:nvPr>
            <p:extLst>
              <p:ext uri="{D42A27DB-BD31-4B8C-83A1-F6EECF244321}">
                <p14:modId xmlns:p14="http://schemas.microsoft.com/office/powerpoint/2010/main" val="3692983005"/>
              </p:ext>
            </p:extLst>
          </p:nvPr>
        </p:nvGraphicFramePr>
        <p:xfrm>
          <a:off x="6835638" y="2453163"/>
          <a:ext cx="3619074" cy="2656740"/>
        </p:xfrm>
        <a:graphic>
          <a:graphicData uri="http://schemas.openxmlformats.org/drawingml/2006/table">
            <a:tbl>
              <a:tblPr firstRow="1" bandRow="1">
                <a:tableStyleId>{2D5ABB26-0587-4C30-8999-92F81FD0307C}</a:tableStyleId>
              </a:tblPr>
              <a:tblGrid>
                <a:gridCol w="1809537">
                  <a:extLst>
                    <a:ext uri="{9D8B030D-6E8A-4147-A177-3AD203B41FA5}">
                      <a16:colId xmlns:a16="http://schemas.microsoft.com/office/drawing/2014/main" val="344504361"/>
                    </a:ext>
                  </a:extLst>
                </a:gridCol>
                <a:gridCol w="1809537">
                  <a:extLst>
                    <a:ext uri="{9D8B030D-6E8A-4147-A177-3AD203B41FA5}">
                      <a16:colId xmlns:a16="http://schemas.microsoft.com/office/drawing/2014/main" val="3327686059"/>
                    </a:ext>
                  </a:extLst>
                </a:gridCol>
              </a:tblGrid>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389336"/>
                  </a:ext>
                </a:extLst>
              </a:tr>
              <a:tr h="444430">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118279"/>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91180"/>
                  </a:ext>
                </a:extLst>
              </a:tr>
              <a:tr h="43459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34905"/>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748634"/>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7151807"/>
                  </a:ext>
                </a:extLst>
              </a:tr>
            </a:tbl>
          </a:graphicData>
        </a:graphic>
      </p:graphicFrame>
      <p:cxnSp>
        <p:nvCxnSpPr>
          <p:cNvPr id="35" name="Conector recto 34">
            <a:extLst>
              <a:ext uri="{FF2B5EF4-FFF2-40B4-BE49-F238E27FC236}">
                <a16:creationId xmlns:a16="http://schemas.microsoft.com/office/drawing/2014/main" id="{6FFA7329-25BC-4122-B009-47338BAAB6FA}"/>
              </a:ext>
            </a:extLst>
          </p:cNvPr>
          <p:cNvCxnSpPr>
            <a:cxnSpLocks/>
          </p:cNvCxnSpPr>
          <p:nvPr/>
        </p:nvCxnSpPr>
        <p:spPr>
          <a:xfrm>
            <a:off x="6825971" y="2198072"/>
            <a:ext cx="10586" cy="3098861"/>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3D267A7-A2D8-4E55-A4F7-CFA6114943CE}"/>
              </a:ext>
            </a:extLst>
          </p:cNvPr>
          <p:cNvCxnSpPr>
            <a:cxnSpLocks/>
          </p:cNvCxnSpPr>
          <p:nvPr/>
        </p:nvCxnSpPr>
        <p:spPr>
          <a:xfrm flipH="1" flipV="1">
            <a:off x="6589879" y="5105398"/>
            <a:ext cx="4682879" cy="14345"/>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58732AAB-D634-496B-92A0-998BE30F10B0}"/>
              </a:ext>
            </a:extLst>
          </p:cNvPr>
          <p:cNvSpPr txBox="1"/>
          <p:nvPr/>
        </p:nvSpPr>
        <p:spPr>
          <a:xfrm>
            <a:off x="5971758" y="4436059"/>
            <a:ext cx="837089" cy="369332"/>
          </a:xfrm>
          <a:prstGeom prst="rect">
            <a:avLst/>
          </a:prstGeom>
          <a:noFill/>
        </p:spPr>
        <p:txBody>
          <a:bodyPr wrap="none" rtlCol="0">
            <a:spAutoFit/>
          </a:bodyPr>
          <a:lstStyle/>
          <a:p>
            <a:r>
              <a:rPr lang="es-AR" dirty="0"/>
              <a:t>1 </a:t>
            </a:r>
            <a:r>
              <a:rPr lang="es-AR" dirty="0" err="1"/>
              <a:t>seg</a:t>
            </a:r>
            <a:r>
              <a:rPr lang="es-AR" dirty="0"/>
              <a:t>.</a:t>
            </a:r>
          </a:p>
        </p:txBody>
      </p:sp>
      <p:sp>
        <p:nvSpPr>
          <p:cNvPr id="38" name="CuadroTexto 37">
            <a:extLst>
              <a:ext uri="{FF2B5EF4-FFF2-40B4-BE49-F238E27FC236}">
                <a16:creationId xmlns:a16="http://schemas.microsoft.com/office/drawing/2014/main" id="{A155122D-627A-4BFA-A852-A7FBD70BEFEF}"/>
              </a:ext>
            </a:extLst>
          </p:cNvPr>
          <p:cNvSpPr txBox="1"/>
          <p:nvPr/>
        </p:nvSpPr>
        <p:spPr>
          <a:xfrm>
            <a:off x="5992411" y="3955478"/>
            <a:ext cx="837089" cy="369332"/>
          </a:xfrm>
          <a:prstGeom prst="rect">
            <a:avLst/>
          </a:prstGeom>
          <a:noFill/>
        </p:spPr>
        <p:txBody>
          <a:bodyPr wrap="none" rtlCol="0">
            <a:spAutoFit/>
          </a:bodyPr>
          <a:lstStyle/>
          <a:p>
            <a:r>
              <a:rPr lang="es-AR" dirty="0"/>
              <a:t>2 </a:t>
            </a:r>
            <a:r>
              <a:rPr lang="es-AR" dirty="0" err="1"/>
              <a:t>seg</a:t>
            </a:r>
            <a:r>
              <a:rPr lang="es-AR" dirty="0"/>
              <a:t>.</a:t>
            </a:r>
          </a:p>
        </p:txBody>
      </p:sp>
      <p:sp>
        <p:nvSpPr>
          <p:cNvPr id="39" name="CuadroTexto 38">
            <a:extLst>
              <a:ext uri="{FF2B5EF4-FFF2-40B4-BE49-F238E27FC236}">
                <a16:creationId xmlns:a16="http://schemas.microsoft.com/office/drawing/2014/main" id="{41A66CD4-6F4A-4428-9184-25EC134AB120}"/>
              </a:ext>
            </a:extLst>
          </p:cNvPr>
          <p:cNvSpPr txBox="1"/>
          <p:nvPr/>
        </p:nvSpPr>
        <p:spPr>
          <a:xfrm>
            <a:off x="5992411" y="2663998"/>
            <a:ext cx="837089" cy="369332"/>
          </a:xfrm>
          <a:prstGeom prst="rect">
            <a:avLst/>
          </a:prstGeom>
          <a:noFill/>
        </p:spPr>
        <p:txBody>
          <a:bodyPr wrap="none" rtlCol="0">
            <a:spAutoFit/>
          </a:bodyPr>
          <a:lstStyle/>
          <a:p>
            <a:r>
              <a:rPr lang="es-AR" dirty="0"/>
              <a:t>5 </a:t>
            </a:r>
            <a:r>
              <a:rPr lang="es-AR" dirty="0" err="1"/>
              <a:t>seg</a:t>
            </a:r>
            <a:r>
              <a:rPr lang="es-AR" dirty="0"/>
              <a:t>.</a:t>
            </a:r>
          </a:p>
        </p:txBody>
      </p:sp>
      <p:sp>
        <p:nvSpPr>
          <p:cNvPr id="40" name="CuadroTexto 39">
            <a:extLst>
              <a:ext uri="{FF2B5EF4-FFF2-40B4-BE49-F238E27FC236}">
                <a16:creationId xmlns:a16="http://schemas.microsoft.com/office/drawing/2014/main" id="{79F867F8-350A-43EB-9F2E-5C24F59255CB}"/>
              </a:ext>
            </a:extLst>
          </p:cNvPr>
          <p:cNvSpPr txBox="1"/>
          <p:nvPr/>
        </p:nvSpPr>
        <p:spPr>
          <a:xfrm>
            <a:off x="6002737" y="3540080"/>
            <a:ext cx="837089" cy="369332"/>
          </a:xfrm>
          <a:prstGeom prst="rect">
            <a:avLst/>
          </a:prstGeom>
          <a:noFill/>
        </p:spPr>
        <p:txBody>
          <a:bodyPr wrap="none" rtlCol="0">
            <a:spAutoFit/>
          </a:bodyPr>
          <a:lstStyle/>
          <a:p>
            <a:r>
              <a:rPr lang="es-AR" dirty="0"/>
              <a:t>3 </a:t>
            </a:r>
            <a:r>
              <a:rPr lang="es-AR" dirty="0" err="1"/>
              <a:t>seg</a:t>
            </a:r>
            <a:r>
              <a:rPr lang="es-AR" dirty="0"/>
              <a:t>.</a:t>
            </a:r>
          </a:p>
        </p:txBody>
      </p:sp>
      <p:sp>
        <p:nvSpPr>
          <p:cNvPr id="41" name="CuadroTexto 40">
            <a:extLst>
              <a:ext uri="{FF2B5EF4-FFF2-40B4-BE49-F238E27FC236}">
                <a16:creationId xmlns:a16="http://schemas.microsoft.com/office/drawing/2014/main" id="{1D7C7C53-5CB4-4842-BF23-A803C8B844FA}"/>
              </a:ext>
            </a:extLst>
          </p:cNvPr>
          <p:cNvSpPr txBox="1"/>
          <p:nvPr/>
        </p:nvSpPr>
        <p:spPr>
          <a:xfrm>
            <a:off x="6034840" y="2285121"/>
            <a:ext cx="837089" cy="369332"/>
          </a:xfrm>
          <a:prstGeom prst="rect">
            <a:avLst/>
          </a:prstGeom>
          <a:noFill/>
        </p:spPr>
        <p:txBody>
          <a:bodyPr wrap="none" rtlCol="0">
            <a:spAutoFit/>
          </a:bodyPr>
          <a:lstStyle/>
          <a:p>
            <a:r>
              <a:rPr lang="es-AR" dirty="0"/>
              <a:t>6 </a:t>
            </a:r>
            <a:r>
              <a:rPr lang="es-AR" dirty="0" err="1"/>
              <a:t>seg</a:t>
            </a:r>
            <a:r>
              <a:rPr lang="es-AR" dirty="0"/>
              <a:t>.</a:t>
            </a:r>
          </a:p>
        </p:txBody>
      </p:sp>
      <p:sp>
        <p:nvSpPr>
          <p:cNvPr id="42" name="CuadroTexto 41">
            <a:extLst>
              <a:ext uri="{FF2B5EF4-FFF2-40B4-BE49-F238E27FC236}">
                <a16:creationId xmlns:a16="http://schemas.microsoft.com/office/drawing/2014/main" id="{67108939-0548-4B2C-A568-BE29FC2C8745}"/>
              </a:ext>
            </a:extLst>
          </p:cNvPr>
          <p:cNvSpPr txBox="1"/>
          <p:nvPr/>
        </p:nvSpPr>
        <p:spPr>
          <a:xfrm>
            <a:off x="5988882" y="3124682"/>
            <a:ext cx="837089" cy="369332"/>
          </a:xfrm>
          <a:prstGeom prst="rect">
            <a:avLst/>
          </a:prstGeom>
          <a:noFill/>
        </p:spPr>
        <p:txBody>
          <a:bodyPr wrap="none" rtlCol="0">
            <a:spAutoFit/>
          </a:bodyPr>
          <a:lstStyle/>
          <a:p>
            <a:r>
              <a:rPr lang="es-AR" dirty="0"/>
              <a:t>4 </a:t>
            </a:r>
            <a:r>
              <a:rPr lang="es-AR" dirty="0" err="1"/>
              <a:t>seg</a:t>
            </a:r>
            <a:r>
              <a:rPr lang="es-AR" dirty="0"/>
              <a:t>.</a:t>
            </a:r>
          </a:p>
        </p:txBody>
      </p:sp>
      <p:sp>
        <p:nvSpPr>
          <p:cNvPr id="43" name="CuadroTexto 42">
            <a:extLst>
              <a:ext uri="{FF2B5EF4-FFF2-40B4-BE49-F238E27FC236}">
                <a16:creationId xmlns:a16="http://schemas.microsoft.com/office/drawing/2014/main" id="{599D545B-5690-4374-BF04-58019B8025C0}"/>
              </a:ext>
            </a:extLst>
          </p:cNvPr>
          <p:cNvSpPr txBox="1"/>
          <p:nvPr/>
        </p:nvSpPr>
        <p:spPr>
          <a:xfrm>
            <a:off x="8237986" y="5119743"/>
            <a:ext cx="1035861" cy="369332"/>
          </a:xfrm>
          <a:prstGeom prst="rect">
            <a:avLst/>
          </a:prstGeom>
          <a:noFill/>
        </p:spPr>
        <p:txBody>
          <a:bodyPr wrap="none" rtlCol="0">
            <a:spAutoFit/>
          </a:bodyPr>
          <a:lstStyle/>
          <a:p>
            <a:r>
              <a:rPr lang="es-AR" dirty="0"/>
              <a:t>50 </a:t>
            </a:r>
            <a:r>
              <a:rPr lang="es-AR" dirty="0" err="1"/>
              <a:t>pers</a:t>
            </a:r>
            <a:r>
              <a:rPr lang="es-AR" dirty="0"/>
              <a:t>.</a:t>
            </a:r>
          </a:p>
        </p:txBody>
      </p:sp>
      <p:sp>
        <p:nvSpPr>
          <p:cNvPr id="44" name="CuadroTexto 43">
            <a:extLst>
              <a:ext uri="{FF2B5EF4-FFF2-40B4-BE49-F238E27FC236}">
                <a16:creationId xmlns:a16="http://schemas.microsoft.com/office/drawing/2014/main" id="{5D75E640-0B7E-4CEB-A29D-D551EC88D561}"/>
              </a:ext>
            </a:extLst>
          </p:cNvPr>
          <p:cNvSpPr txBox="1"/>
          <p:nvPr/>
        </p:nvSpPr>
        <p:spPr>
          <a:xfrm>
            <a:off x="9957997" y="5119405"/>
            <a:ext cx="1164101" cy="369332"/>
          </a:xfrm>
          <a:prstGeom prst="rect">
            <a:avLst/>
          </a:prstGeom>
          <a:noFill/>
        </p:spPr>
        <p:txBody>
          <a:bodyPr wrap="none" rtlCol="0">
            <a:spAutoFit/>
          </a:bodyPr>
          <a:lstStyle/>
          <a:p>
            <a:r>
              <a:rPr lang="es-AR" dirty="0"/>
              <a:t>100 </a:t>
            </a:r>
            <a:r>
              <a:rPr lang="es-AR" dirty="0" err="1"/>
              <a:t>pers</a:t>
            </a:r>
            <a:r>
              <a:rPr lang="es-AR" dirty="0"/>
              <a:t>.</a:t>
            </a:r>
          </a:p>
        </p:txBody>
      </p:sp>
      <p:sp>
        <p:nvSpPr>
          <p:cNvPr id="45" name="CuadroTexto 44">
            <a:extLst>
              <a:ext uri="{FF2B5EF4-FFF2-40B4-BE49-F238E27FC236}">
                <a16:creationId xmlns:a16="http://schemas.microsoft.com/office/drawing/2014/main" id="{79B3C2D1-7016-471C-8E6C-BF411A5F0789}"/>
              </a:ext>
            </a:extLst>
          </p:cNvPr>
          <p:cNvSpPr txBox="1"/>
          <p:nvPr/>
        </p:nvSpPr>
        <p:spPr>
          <a:xfrm>
            <a:off x="6584864" y="5085291"/>
            <a:ext cx="907621" cy="369332"/>
          </a:xfrm>
          <a:prstGeom prst="rect">
            <a:avLst/>
          </a:prstGeom>
          <a:noFill/>
        </p:spPr>
        <p:txBody>
          <a:bodyPr wrap="none" rtlCol="0">
            <a:spAutoFit/>
          </a:bodyPr>
          <a:lstStyle/>
          <a:p>
            <a:r>
              <a:rPr lang="es-AR" dirty="0"/>
              <a:t>0 </a:t>
            </a:r>
            <a:r>
              <a:rPr lang="es-AR" dirty="0" err="1"/>
              <a:t>pers</a:t>
            </a:r>
            <a:r>
              <a:rPr lang="es-AR" dirty="0"/>
              <a:t>.</a:t>
            </a:r>
          </a:p>
        </p:txBody>
      </p:sp>
      <p:sp>
        <p:nvSpPr>
          <p:cNvPr id="46" name="Elipse 45">
            <a:extLst>
              <a:ext uri="{FF2B5EF4-FFF2-40B4-BE49-F238E27FC236}">
                <a16:creationId xmlns:a16="http://schemas.microsoft.com/office/drawing/2014/main" id="{6BB56515-9CC4-4FF1-BA63-32E2A7266572}"/>
              </a:ext>
            </a:extLst>
          </p:cNvPr>
          <p:cNvSpPr/>
          <p:nvPr/>
        </p:nvSpPr>
        <p:spPr>
          <a:xfrm>
            <a:off x="6757361" y="2308169"/>
            <a:ext cx="168593" cy="169079"/>
          </a:xfrm>
          <a:prstGeom prst="ellips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47" name="Elipse 46">
            <a:extLst>
              <a:ext uri="{FF2B5EF4-FFF2-40B4-BE49-F238E27FC236}">
                <a16:creationId xmlns:a16="http://schemas.microsoft.com/office/drawing/2014/main" id="{7103A13F-4F36-409A-B31E-AB7784B1077B}"/>
              </a:ext>
            </a:extLst>
          </p:cNvPr>
          <p:cNvSpPr/>
          <p:nvPr/>
        </p:nvSpPr>
        <p:spPr>
          <a:xfrm>
            <a:off x="8566853" y="3217188"/>
            <a:ext cx="168593" cy="169079"/>
          </a:xfrm>
          <a:prstGeom prst="ellips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37354295-9FBF-4613-A2B8-51A05EE91142}"/>
              </a:ext>
            </a:extLst>
          </p:cNvPr>
          <p:cNvSpPr/>
          <p:nvPr/>
        </p:nvSpPr>
        <p:spPr>
          <a:xfrm>
            <a:off x="10377553" y="3678832"/>
            <a:ext cx="168593" cy="169079"/>
          </a:xfrm>
          <a:prstGeom prst="ellips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49" name="Forma libre: forma 48">
            <a:extLst>
              <a:ext uri="{FF2B5EF4-FFF2-40B4-BE49-F238E27FC236}">
                <a16:creationId xmlns:a16="http://schemas.microsoft.com/office/drawing/2014/main" id="{24586568-1237-43B0-BFB8-BE52C12CD433}"/>
              </a:ext>
            </a:extLst>
          </p:cNvPr>
          <p:cNvSpPr/>
          <p:nvPr/>
        </p:nvSpPr>
        <p:spPr>
          <a:xfrm>
            <a:off x="6793122" y="2379543"/>
            <a:ext cx="4635500" cy="1549400"/>
          </a:xfrm>
          <a:custGeom>
            <a:avLst/>
            <a:gdLst>
              <a:gd name="connsiteX0" fmla="*/ 0 w 4675181"/>
              <a:gd name="connsiteY0" fmla="*/ 0 h 1549400"/>
              <a:gd name="connsiteX1" fmla="*/ 1892300 w 4675181"/>
              <a:gd name="connsiteY1" fmla="*/ 914400 h 1549400"/>
              <a:gd name="connsiteX2" fmla="*/ 3721100 w 4675181"/>
              <a:gd name="connsiteY2" fmla="*/ 1384300 h 1549400"/>
              <a:gd name="connsiteX3" fmla="*/ 4635500 w 4675181"/>
              <a:gd name="connsiteY3" fmla="*/ 1549400 h 1549400"/>
              <a:gd name="connsiteX0" fmla="*/ 0 w 4635500"/>
              <a:gd name="connsiteY0" fmla="*/ 0 h 1549400"/>
              <a:gd name="connsiteX1" fmla="*/ 1892300 w 4635500"/>
              <a:gd name="connsiteY1" fmla="*/ 914400 h 1549400"/>
              <a:gd name="connsiteX2" fmla="*/ 3721100 w 4635500"/>
              <a:gd name="connsiteY2" fmla="*/ 1384300 h 1549400"/>
              <a:gd name="connsiteX3" fmla="*/ 4635500 w 4635500"/>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4635500" h="1549400">
                <a:moveTo>
                  <a:pt x="0" y="0"/>
                </a:moveTo>
                <a:cubicBezTo>
                  <a:pt x="636058" y="341841"/>
                  <a:pt x="1272117" y="683683"/>
                  <a:pt x="1892300" y="914400"/>
                </a:cubicBezTo>
                <a:cubicBezTo>
                  <a:pt x="2512483" y="1145117"/>
                  <a:pt x="3263900" y="1278467"/>
                  <a:pt x="3721100" y="1384300"/>
                </a:cubicBezTo>
                <a:cubicBezTo>
                  <a:pt x="4178300" y="1490133"/>
                  <a:pt x="4265930" y="1494790"/>
                  <a:pt x="4635500" y="1549400"/>
                </a:cubicBezTo>
              </a:path>
            </a:pathLst>
          </a:custGeom>
          <a:ln w="381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AR" dirty="0"/>
          </a:p>
        </p:txBody>
      </p:sp>
      <p:sp>
        <p:nvSpPr>
          <p:cNvPr id="50" name="CuadroTexto 49">
            <a:extLst>
              <a:ext uri="{FF2B5EF4-FFF2-40B4-BE49-F238E27FC236}">
                <a16:creationId xmlns:a16="http://schemas.microsoft.com/office/drawing/2014/main" id="{A1EFA85F-7C29-4F33-900B-D3313C5038DF}"/>
              </a:ext>
            </a:extLst>
          </p:cNvPr>
          <p:cNvSpPr txBox="1"/>
          <p:nvPr/>
        </p:nvSpPr>
        <p:spPr>
          <a:xfrm>
            <a:off x="8990849" y="2448554"/>
            <a:ext cx="1463863" cy="430887"/>
          </a:xfrm>
          <a:prstGeom prst="rect">
            <a:avLst/>
          </a:prstGeom>
          <a:noFill/>
        </p:spPr>
        <p:txBody>
          <a:bodyPr wrap="none" rtlCol="0">
            <a:spAutoFit/>
          </a:bodyPr>
          <a:lstStyle/>
          <a:p>
            <a:pPr algn="r"/>
            <a:r>
              <a:rPr lang="es-AR" sz="1100" dirty="0"/>
              <a:t>GRÁFICO SALA SIN</a:t>
            </a:r>
          </a:p>
          <a:p>
            <a:pPr algn="r"/>
            <a:r>
              <a:rPr lang="es-AR" sz="1100" dirty="0"/>
              <a:t>ACONDICIONAR</a:t>
            </a:r>
          </a:p>
        </p:txBody>
      </p:sp>
      <p:sp>
        <p:nvSpPr>
          <p:cNvPr id="51" name="Elipse 50">
            <a:extLst>
              <a:ext uri="{FF2B5EF4-FFF2-40B4-BE49-F238E27FC236}">
                <a16:creationId xmlns:a16="http://schemas.microsoft.com/office/drawing/2014/main" id="{63FF2F83-ECF8-4A29-BDF0-4C11A4C8D8E3}"/>
              </a:ext>
            </a:extLst>
          </p:cNvPr>
          <p:cNvSpPr/>
          <p:nvPr/>
        </p:nvSpPr>
        <p:spPr>
          <a:xfrm>
            <a:off x="6744204" y="4531755"/>
            <a:ext cx="168593" cy="169079"/>
          </a:xfrm>
          <a:prstGeom prst="ellipse">
            <a:avLst/>
          </a:prstGeom>
          <a:solidFill>
            <a:srgbClr val="FFC00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52" name="Elipse 51">
            <a:extLst>
              <a:ext uri="{FF2B5EF4-FFF2-40B4-BE49-F238E27FC236}">
                <a16:creationId xmlns:a16="http://schemas.microsoft.com/office/drawing/2014/main" id="{C9F98ED7-0CE7-453B-848C-6D4157A38F30}"/>
              </a:ext>
            </a:extLst>
          </p:cNvPr>
          <p:cNvSpPr/>
          <p:nvPr/>
        </p:nvSpPr>
        <p:spPr>
          <a:xfrm>
            <a:off x="8560878" y="4602078"/>
            <a:ext cx="168593" cy="169079"/>
          </a:xfrm>
          <a:prstGeom prst="ellipse">
            <a:avLst/>
          </a:prstGeom>
          <a:solidFill>
            <a:srgbClr val="FFC00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53" name="Elipse 52">
            <a:extLst>
              <a:ext uri="{FF2B5EF4-FFF2-40B4-BE49-F238E27FC236}">
                <a16:creationId xmlns:a16="http://schemas.microsoft.com/office/drawing/2014/main" id="{908D4C54-6DC5-481D-8490-33DD8EEF1AFE}"/>
              </a:ext>
            </a:extLst>
          </p:cNvPr>
          <p:cNvSpPr/>
          <p:nvPr/>
        </p:nvSpPr>
        <p:spPr>
          <a:xfrm>
            <a:off x="10366705" y="4652269"/>
            <a:ext cx="168593" cy="169079"/>
          </a:xfrm>
          <a:prstGeom prst="ellipse">
            <a:avLst/>
          </a:prstGeom>
          <a:solidFill>
            <a:srgbClr val="FFC00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54" name="Forma libre: forma 53">
            <a:extLst>
              <a:ext uri="{FF2B5EF4-FFF2-40B4-BE49-F238E27FC236}">
                <a16:creationId xmlns:a16="http://schemas.microsoft.com/office/drawing/2014/main" id="{29B8CFFE-0EDF-4403-BBC7-D2A12C86C8D8}"/>
              </a:ext>
            </a:extLst>
          </p:cNvPr>
          <p:cNvSpPr/>
          <p:nvPr/>
        </p:nvSpPr>
        <p:spPr>
          <a:xfrm>
            <a:off x="6829492" y="4616344"/>
            <a:ext cx="3611245" cy="117475"/>
          </a:xfrm>
          <a:custGeom>
            <a:avLst/>
            <a:gdLst>
              <a:gd name="connsiteX0" fmla="*/ 0 w 4675181"/>
              <a:gd name="connsiteY0" fmla="*/ 0 h 1549400"/>
              <a:gd name="connsiteX1" fmla="*/ 1892300 w 4675181"/>
              <a:gd name="connsiteY1" fmla="*/ 914400 h 1549400"/>
              <a:gd name="connsiteX2" fmla="*/ 3721100 w 4675181"/>
              <a:gd name="connsiteY2" fmla="*/ 1384300 h 1549400"/>
              <a:gd name="connsiteX3" fmla="*/ 4635500 w 4675181"/>
              <a:gd name="connsiteY3" fmla="*/ 1549400 h 1549400"/>
              <a:gd name="connsiteX0" fmla="*/ 0 w 4635500"/>
              <a:gd name="connsiteY0" fmla="*/ 0 h 1549400"/>
              <a:gd name="connsiteX1" fmla="*/ 1892300 w 4635500"/>
              <a:gd name="connsiteY1" fmla="*/ 914400 h 1549400"/>
              <a:gd name="connsiteX2" fmla="*/ 3721100 w 4635500"/>
              <a:gd name="connsiteY2" fmla="*/ 1384300 h 1549400"/>
              <a:gd name="connsiteX3" fmla="*/ 4635500 w 4635500"/>
              <a:gd name="connsiteY3" fmla="*/ 1549400 h 1549400"/>
              <a:gd name="connsiteX0" fmla="*/ 0 w 4635500"/>
              <a:gd name="connsiteY0" fmla="*/ 0 h 1549400"/>
              <a:gd name="connsiteX1" fmla="*/ 2456180 w 4635500"/>
              <a:gd name="connsiteY1" fmla="*/ 1478280 h 1549400"/>
              <a:gd name="connsiteX2" fmla="*/ 3721100 w 4635500"/>
              <a:gd name="connsiteY2" fmla="*/ 1384300 h 1549400"/>
              <a:gd name="connsiteX3" fmla="*/ 4635500 w 4635500"/>
              <a:gd name="connsiteY3" fmla="*/ 1549400 h 1549400"/>
              <a:gd name="connsiteX0" fmla="*/ 0 w 4010660"/>
              <a:gd name="connsiteY0" fmla="*/ 10251 h 197687"/>
              <a:gd name="connsiteX1" fmla="*/ 1831340 w 4010660"/>
              <a:gd name="connsiteY1" fmla="*/ 124551 h 197687"/>
              <a:gd name="connsiteX2" fmla="*/ 3096260 w 4010660"/>
              <a:gd name="connsiteY2" fmla="*/ 30571 h 197687"/>
              <a:gd name="connsiteX3" fmla="*/ 4010660 w 4010660"/>
              <a:gd name="connsiteY3" fmla="*/ 195671 h 197687"/>
              <a:gd name="connsiteX0" fmla="*/ 0 w 4010660"/>
              <a:gd name="connsiteY0" fmla="*/ 10251 h 195671"/>
              <a:gd name="connsiteX1" fmla="*/ 1831340 w 4010660"/>
              <a:gd name="connsiteY1" fmla="*/ 124551 h 195671"/>
              <a:gd name="connsiteX2" fmla="*/ 3096260 w 4010660"/>
              <a:gd name="connsiteY2" fmla="*/ 30571 h 195671"/>
              <a:gd name="connsiteX3" fmla="*/ 4010660 w 4010660"/>
              <a:gd name="connsiteY3" fmla="*/ 195671 h 195671"/>
              <a:gd name="connsiteX0" fmla="*/ 0 w 4010660"/>
              <a:gd name="connsiteY0" fmla="*/ 0 h 250662"/>
              <a:gd name="connsiteX1" fmla="*/ 1831340 w 4010660"/>
              <a:gd name="connsiteY1" fmla="*/ 114300 h 250662"/>
              <a:gd name="connsiteX2" fmla="*/ 3050540 w 4010660"/>
              <a:gd name="connsiteY2" fmla="*/ 218440 h 250662"/>
              <a:gd name="connsiteX3" fmla="*/ 4010660 w 4010660"/>
              <a:gd name="connsiteY3" fmla="*/ 185420 h 250662"/>
              <a:gd name="connsiteX0" fmla="*/ 0 w 4010660"/>
              <a:gd name="connsiteY0" fmla="*/ 0 h 185420"/>
              <a:gd name="connsiteX1" fmla="*/ 1831340 w 4010660"/>
              <a:gd name="connsiteY1" fmla="*/ 114300 h 185420"/>
              <a:gd name="connsiteX2" fmla="*/ 4010660 w 4010660"/>
              <a:gd name="connsiteY2" fmla="*/ 185420 h 185420"/>
              <a:gd name="connsiteX0" fmla="*/ 0 w 3614420"/>
              <a:gd name="connsiteY0" fmla="*/ 0 h 139700"/>
              <a:gd name="connsiteX1" fmla="*/ 1831340 w 3614420"/>
              <a:gd name="connsiteY1" fmla="*/ 114300 h 139700"/>
              <a:gd name="connsiteX2" fmla="*/ 3614420 w 3614420"/>
              <a:gd name="connsiteY2" fmla="*/ 139700 h 139700"/>
              <a:gd name="connsiteX0" fmla="*/ 0 w 3614420"/>
              <a:gd name="connsiteY0" fmla="*/ 0 h 139700"/>
              <a:gd name="connsiteX1" fmla="*/ 1821815 w 3614420"/>
              <a:gd name="connsiteY1" fmla="*/ 90488 h 139700"/>
              <a:gd name="connsiteX2" fmla="*/ 3614420 w 3614420"/>
              <a:gd name="connsiteY2" fmla="*/ 139700 h 139700"/>
              <a:gd name="connsiteX0" fmla="*/ 0 w 3614420"/>
              <a:gd name="connsiteY0" fmla="*/ 0 h 130175"/>
              <a:gd name="connsiteX1" fmla="*/ 1821815 w 3614420"/>
              <a:gd name="connsiteY1" fmla="*/ 80963 h 130175"/>
              <a:gd name="connsiteX2" fmla="*/ 3614420 w 3614420"/>
              <a:gd name="connsiteY2" fmla="*/ 130175 h 130175"/>
              <a:gd name="connsiteX0" fmla="*/ 0 w 3614420"/>
              <a:gd name="connsiteY0" fmla="*/ 0 h 130175"/>
              <a:gd name="connsiteX1" fmla="*/ 1821815 w 3614420"/>
              <a:gd name="connsiteY1" fmla="*/ 80963 h 130175"/>
              <a:gd name="connsiteX2" fmla="*/ 3614420 w 3614420"/>
              <a:gd name="connsiteY2" fmla="*/ 130175 h 130175"/>
              <a:gd name="connsiteX0" fmla="*/ 0 w 3614420"/>
              <a:gd name="connsiteY0" fmla="*/ 0 h 130175"/>
              <a:gd name="connsiteX1" fmla="*/ 1821815 w 3614420"/>
              <a:gd name="connsiteY1" fmla="*/ 80963 h 130175"/>
              <a:gd name="connsiteX2" fmla="*/ 3614420 w 3614420"/>
              <a:gd name="connsiteY2" fmla="*/ 130175 h 130175"/>
              <a:gd name="connsiteX0" fmla="*/ 0 w 3614420"/>
              <a:gd name="connsiteY0" fmla="*/ 0 h 130175"/>
              <a:gd name="connsiteX1" fmla="*/ 1821815 w 3614420"/>
              <a:gd name="connsiteY1" fmla="*/ 80963 h 130175"/>
              <a:gd name="connsiteX2" fmla="*/ 3614420 w 3614420"/>
              <a:gd name="connsiteY2" fmla="*/ 130175 h 130175"/>
              <a:gd name="connsiteX0" fmla="*/ 0 w 3608070"/>
              <a:gd name="connsiteY0" fmla="*/ 0 h 101600"/>
              <a:gd name="connsiteX1" fmla="*/ 1821815 w 3608070"/>
              <a:gd name="connsiteY1" fmla="*/ 80963 h 101600"/>
              <a:gd name="connsiteX2" fmla="*/ 3608070 w 3608070"/>
              <a:gd name="connsiteY2" fmla="*/ 101600 h 101600"/>
              <a:gd name="connsiteX0" fmla="*/ 0 w 3611245"/>
              <a:gd name="connsiteY0" fmla="*/ 0 h 117475"/>
              <a:gd name="connsiteX1" fmla="*/ 1821815 w 3611245"/>
              <a:gd name="connsiteY1" fmla="*/ 80963 h 117475"/>
              <a:gd name="connsiteX2" fmla="*/ 3611245 w 3611245"/>
              <a:gd name="connsiteY2" fmla="*/ 117475 h 117475"/>
            </a:gdLst>
            <a:ahLst/>
            <a:cxnLst>
              <a:cxn ang="0">
                <a:pos x="connsiteX0" y="connsiteY0"/>
              </a:cxn>
              <a:cxn ang="0">
                <a:pos x="connsiteX1" y="connsiteY1"/>
              </a:cxn>
              <a:cxn ang="0">
                <a:pos x="connsiteX2" y="connsiteY2"/>
              </a:cxn>
            </a:cxnLst>
            <a:rect l="l" t="t" r="r" b="b"/>
            <a:pathLst>
              <a:path w="3611245" h="117475">
                <a:moveTo>
                  <a:pt x="0" y="0"/>
                </a:moveTo>
                <a:cubicBezTo>
                  <a:pt x="969222" y="60325"/>
                  <a:pt x="1219941" y="61384"/>
                  <a:pt x="1821815" y="80963"/>
                </a:cubicBezTo>
                <a:cubicBezTo>
                  <a:pt x="2423689" y="100542"/>
                  <a:pt x="3015827" y="110596"/>
                  <a:pt x="3611245" y="117475"/>
                </a:cubicBezTo>
              </a:path>
            </a:pathLst>
          </a:custGeom>
          <a:ln w="38100">
            <a:solidFill>
              <a:srgbClr val="FFC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AR" dirty="0"/>
          </a:p>
        </p:txBody>
      </p:sp>
      <p:sp>
        <p:nvSpPr>
          <p:cNvPr id="55" name="CuadroTexto 54">
            <a:extLst>
              <a:ext uri="{FF2B5EF4-FFF2-40B4-BE49-F238E27FC236}">
                <a16:creationId xmlns:a16="http://schemas.microsoft.com/office/drawing/2014/main" id="{89E61454-F28C-498C-8A6B-031FA2C4D8B2}"/>
              </a:ext>
            </a:extLst>
          </p:cNvPr>
          <p:cNvSpPr txBox="1"/>
          <p:nvPr/>
        </p:nvSpPr>
        <p:spPr>
          <a:xfrm>
            <a:off x="9049657" y="4167494"/>
            <a:ext cx="1452642" cy="430887"/>
          </a:xfrm>
          <a:prstGeom prst="rect">
            <a:avLst/>
          </a:prstGeom>
          <a:noFill/>
        </p:spPr>
        <p:txBody>
          <a:bodyPr wrap="none" rtlCol="0">
            <a:spAutoFit/>
          </a:bodyPr>
          <a:lstStyle/>
          <a:p>
            <a:pPr algn="r"/>
            <a:r>
              <a:rPr lang="es-AR" sz="1100" dirty="0"/>
              <a:t>GRÁFICO SALA</a:t>
            </a:r>
          </a:p>
          <a:p>
            <a:pPr algn="r"/>
            <a:r>
              <a:rPr lang="es-AR" sz="1100" dirty="0"/>
              <a:t>ACONDICIONADA</a:t>
            </a:r>
          </a:p>
        </p:txBody>
      </p:sp>
      <p:sp>
        <p:nvSpPr>
          <p:cNvPr id="56" name="CuadroTexto 55">
            <a:extLst>
              <a:ext uri="{FF2B5EF4-FFF2-40B4-BE49-F238E27FC236}">
                <a16:creationId xmlns:a16="http://schemas.microsoft.com/office/drawing/2014/main" id="{07CFB517-9D2E-4412-A6A6-27D7DF88B9CC}"/>
              </a:ext>
            </a:extLst>
          </p:cNvPr>
          <p:cNvSpPr txBox="1"/>
          <p:nvPr/>
        </p:nvSpPr>
        <p:spPr>
          <a:xfrm>
            <a:off x="6666241" y="1427554"/>
            <a:ext cx="4179349" cy="584775"/>
          </a:xfrm>
          <a:prstGeom prst="rect">
            <a:avLst/>
          </a:prstGeom>
          <a:noFill/>
        </p:spPr>
        <p:txBody>
          <a:bodyPr wrap="none" rtlCol="0">
            <a:spAutoFit/>
          </a:bodyPr>
          <a:lstStyle/>
          <a:p>
            <a:r>
              <a:rPr lang="es-AR" b="1" dirty="0"/>
              <a:t>GRÁFICA COMPARATIVA</a:t>
            </a:r>
          </a:p>
          <a:p>
            <a:r>
              <a:rPr lang="es-AR" sz="1400" b="1" dirty="0"/>
              <a:t>Sala sin acondicionar y Sala Acondicionada</a:t>
            </a:r>
            <a:endParaRPr lang="es-AR" sz="1400" b="1" baseline="30000" dirty="0"/>
          </a:p>
        </p:txBody>
      </p:sp>
      <p:sp>
        <p:nvSpPr>
          <p:cNvPr id="57" name="CuadroTexto 56">
            <a:extLst>
              <a:ext uri="{FF2B5EF4-FFF2-40B4-BE49-F238E27FC236}">
                <a16:creationId xmlns:a16="http://schemas.microsoft.com/office/drawing/2014/main" id="{F7A2CFBE-3F18-43D3-8214-F765085E5C5A}"/>
              </a:ext>
            </a:extLst>
          </p:cNvPr>
          <p:cNvSpPr txBox="1"/>
          <p:nvPr/>
        </p:nvSpPr>
        <p:spPr>
          <a:xfrm>
            <a:off x="6626574" y="5676844"/>
            <a:ext cx="4205794" cy="923330"/>
          </a:xfrm>
          <a:prstGeom prst="rect">
            <a:avLst/>
          </a:prstGeom>
          <a:noFill/>
        </p:spPr>
        <p:txBody>
          <a:bodyPr wrap="square" rtlCol="0">
            <a:spAutoFit/>
          </a:bodyPr>
          <a:lstStyle/>
          <a:p>
            <a:r>
              <a:rPr lang="es-AR" b="1" dirty="0"/>
              <a:t>La curva casi constante y horizontal es un indicador del logro del objetivo buscado </a:t>
            </a:r>
            <a:endParaRPr lang="es-AR" sz="1400" b="1" baseline="30000" dirty="0"/>
          </a:p>
        </p:txBody>
      </p:sp>
    </p:spTree>
    <p:extLst>
      <p:ext uri="{BB962C8B-B14F-4D97-AF65-F5344CB8AC3E}">
        <p14:creationId xmlns:p14="http://schemas.microsoft.com/office/powerpoint/2010/main" val="1847223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fade">
                                      <p:cBhvr>
                                        <p:cTn id="1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4" grpId="0"/>
      <p:bldP spid="26" grpId="0"/>
      <p:bldP spid="28" grpId="0"/>
      <p:bldP spid="30" grpId="0"/>
      <p:bldP spid="32"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p:bldP spid="51" grpId="0" animBg="1"/>
      <p:bldP spid="52" grpId="0" animBg="1"/>
      <p:bldP spid="53" grpId="0" animBg="1"/>
      <p:bldP spid="54" grpId="0" animBg="1"/>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76E61-34E9-4B40-9C02-03A32EBF88A2}"/>
              </a:ext>
            </a:extLst>
          </p:cNvPr>
          <p:cNvSpPr>
            <a:spLocks noGrp="1"/>
          </p:cNvSpPr>
          <p:nvPr>
            <p:ph type="title"/>
          </p:nvPr>
        </p:nvSpPr>
        <p:spPr>
          <a:xfrm>
            <a:off x="1870228" y="3136924"/>
            <a:ext cx="9404723" cy="1400530"/>
          </a:xfrm>
        </p:spPr>
        <p:txBody>
          <a:bodyPr/>
          <a:lstStyle/>
          <a:p>
            <a:r>
              <a:rPr lang="es-AR" sz="6000" b="1" dirty="0"/>
              <a:t>¡GRACIAS!</a:t>
            </a:r>
          </a:p>
        </p:txBody>
      </p:sp>
    </p:spTree>
    <p:extLst>
      <p:ext uri="{BB962C8B-B14F-4D97-AF65-F5344CB8AC3E}">
        <p14:creationId xmlns:p14="http://schemas.microsoft.com/office/powerpoint/2010/main" val="230960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D91E33-49D3-4557-B6F4-22DD34E919CB}"/>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pic>
        <p:nvPicPr>
          <p:cNvPr id="5" name="Imagen 4">
            <a:extLst>
              <a:ext uri="{FF2B5EF4-FFF2-40B4-BE49-F238E27FC236}">
                <a16:creationId xmlns:a16="http://schemas.microsoft.com/office/drawing/2014/main" id="{A0EA5CA0-5D91-498C-9675-38D58A4D63F8}"/>
              </a:ext>
            </a:extLst>
          </p:cNvPr>
          <p:cNvPicPr>
            <a:picLocks noChangeAspect="1"/>
          </p:cNvPicPr>
          <p:nvPr/>
        </p:nvPicPr>
        <p:blipFill rotWithShape="1">
          <a:blip r:embed="rId2">
            <a:clrChange>
              <a:clrFrom>
                <a:srgbClr val="FFFFFF"/>
              </a:clrFrom>
              <a:clrTo>
                <a:srgbClr val="FFFFFF">
                  <a:alpha val="0"/>
                </a:srgbClr>
              </a:clrTo>
            </a:clrChange>
          </a:blip>
          <a:srcRect l="14643" t="22209" r="48832" b="4313"/>
          <a:stretch/>
        </p:blipFill>
        <p:spPr>
          <a:xfrm>
            <a:off x="502393" y="801064"/>
            <a:ext cx="4544529" cy="5142536"/>
          </a:xfrm>
          <a:prstGeom prst="rect">
            <a:avLst/>
          </a:prstGeom>
          <a:ln>
            <a:noFill/>
          </a:ln>
        </p:spPr>
        <p:style>
          <a:lnRef idx="2">
            <a:schemeClr val="accent2"/>
          </a:lnRef>
          <a:fillRef idx="1">
            <a:schemeClr val="lt1"/>
          </a:fillRef>
          <a:effectRef idx="0">
            <a:schemeClr val="accent2"/>
          </a:effectRef>
          <a:fontRef idx="minor">
            <a:schemeClr val="dk1"/>
          </a:fontRef>
        </p:style>
      </p:pic>
      <p:graphicFrame>
        <p:nvGraphicFramePr>
          <p:cNvPr id="9" name="Tabla 9">
            <a:extLst>
              <a:ext uri="{FF2B5EF4-FFF2-40B4-BE49-F238E27FC236}">
                <a16:creationId xmlns:a16="http://schemas.microsoft.com/office/drawing/2014/main" id="{F8E0EB17-6F50-4194-9720-63619D6A25FB}"/>
              </a:ext>
            </a:extLst>
          </p:cNvPr>
          <p:cNvGraphicFramePr>
            <a:graphicFrameLocks noGrp="1"/>
          </p:cNvGraphicFramePr>
          <p:nvPr>
            <p:extLst>
              <p:ext uri="{D42A27DB-BD31-4B8C-83A1-F6EECF244321}">
                <p14:modId xmlns:p14="http://schemas.microsoft.com/office/powerpoint/2010/main" val="3351175636"/>
              </p:ext>
            </p:extLst>
          </p:nvPr>
        </p:nvGraphicFramePr>
        <p:xfrm>
          <a:off x="6096000" y="1450247"/>
          <a:ext cx="4613385" cy="2306320"/>
        </p:xfrm>
        <a:graphic>
          <a:graphicData uri="http://schemas.openxmlformats.org/drawingml/2006/table">
            <a:tbl>
              <a:tblPr firstRow="1" bandRow="1">
                <a:tableStyleId>{F5AB1C69-6EDB-4FF4-983F-18BD219EF322}</a:tableStyleId>
              </a:tblPr>
              <a:tblGrid>
                <a:gridCol w="1306253">
                  <a:extLst>
                    <a:ext uri="{9D8B030D-6E8A-4147-A177-3AD203B41FA5}">
                      <a16:colId xmlns:a16="http://schemas.microsoft.com/office/drawing/2014/main" val="4002867469"/>
                    </a:ext>
                  </a:extLst>
                </a:gridCol>
                <a:gridCol w="2162175">
                  <a:extLst>
                    <a:ext uri="{9D8B030D-6E8A-4147-A177-3AD203B41FA5}">
                      <a16:colId xmlns:a16="http://schemas.microsoft.com/office/drawing/2014/main" val="3074599333"/>
                    </a:ext>
                  </a:extLst>
                </a:gridCol>
                <a:gridCol w="1144957">
                  <a:extLst>
                    <a:ext uri="{9D8B030D-6E8A-4147-A177-3AD203B41FA5}">
                      <a16:colId xmlns:a16="http://schemas.microsoft.com/office/drawing/2014/main" val="2794835487"/>
                    </a:ext>
                  </a:extLst>
                </a:gridCol>
              </a:tblGrid>
              <a:tr h="370840">
                <a:tc>
                  <a:txBody>
                    <a:bodyPr/>
                    <a:lstStyle/>
                    <a:p>
                      <a:pPr algn="ctr"/>
                      <a:endParaRPr lang="es-AR" sz="1800" dirty="0"/>
                    </a:p>
                  </a:txBody>
                  <a:tcPr anchor="ctr"/>
                </a:tc>
                <a:tc>
                  <a:txBody>
                    <a:bodyPr/>
                    <a:lstStyle/>
                    <a:p>
                      <a:pPr algn="ctr"/>
                      <a:r>
                        <a:rPr lang="es-AR" sz="1400" dirty="0">
                          <a:solidFill>
                            <a:schemeClr val="bg1">
                              <a:lumMod val="95000"/>
                              <a:lumOff val="5000"/>
                            </a:schemeClr>
                          </a:solidFill>
                        </a:rPr>
                        <a:t>Largo x Ancho x Alto</a:t>
                      </a:r>
                    </a:p>
                  </a:txBody>
                  <a:tcPr anchor="ctr"/>
                </a:tc>
                <a:tc>
                  <a:txBody>
                    <a:bodyPr/>
                    <a:lstStyle/>
                    <a:p>
                      <a:r>
                        <a:rPr lang="es-AR" sz="1600" dirty="0">
                          <a:solidFill>
                            <a:schemeClr val="bg1">
                              <a:lumMod val="95000"/>
                              <a:lumOff val="5000"/>
                            </a:schemeClr>
                          </a:solidFill>
                        </a:rPr>
                        <a:t>SUBTOTAL</a:t>
                      </a:r>
                      <a:endParaRPr lang="es-AR" dirty="0">
                        <a:solidFill>
                          <a:schemeClr val="bg1">
                            <a:lumMod val="95000"/>
                            <a:lumOff val="5000"/>
                          </a:schemeClr>
                        </a:solidFill>
                      </a:endParaRPr>
                    </a:p>
                  </a:txBody>
                  <a:tcPr anchor="ctr"/>
                </a:tc>
                <a:extLst>
                  <a:ext uri="{0D108BD9-81ED-4DB2-BD59-A6C34878D82A}">
                    <a16:rowId xmlns:a16="http://schemas.microsoft.com/office/drawing/2014/main" val="117238134"/>
                  </a:ext>
                </a:extLst>
              </a:tr>
              <a:tr h="370840">
                <a:tc>
                  <a:txBody>
                    <a:bodyPr/>
                    <a:lstStyle/>
                    <a:p>
                      <a:r>
                        <a:rPr lang="es-AR" sz="1600" dirty="0"/>
                        <a:t>V1. </a:t>
                      </a:r>
                    </a:p>
                  </a:txBody>
                  <a:tcPr anchor="ctr"/>
                </a:tc>
                <a:tc>
                  <a:txBody>
                    <a:bodyPr/>
                    <a:lstStyle/>
                    <a:p>
                      <a:r>
                        <a:rPr lang="es-AR" sz="1600" dirty="0"/>
                        <a:t>11m x 12m x 8m</a:t>
                      </a:r>
                    </a:p>
                  </a:txBody>
                  <a:tcPr anchor="ctr"/>
                </a:tc>
                <a:tc>
                  <a:txBody>
                    <a:bodyPr/>
                    <a:lstStyle/>
                    <a:p>
                      <a:r>
                        <a:rPr lang="es-AR" sz="1600" dirty="0"/>
                        <a:t>1056 m</a:t>
                      </a:r>
                      <a:r>
                        <a:rPr lang="es-AR" sz="1600" baseline="30000" dirty="0"/>
                        <a:t>3</a:t>
                      </a:r>
                    </a:p>
                  </a:txBody>
                  <a:tcPr anchor="ctr"/>
                </a:tc>
                <a:extLst>
                  <a:ext uri="{0D108BD9-81ED-4DB2-BD59-A6C34878D82A}">
                    <a16:rowId xmlns:a16="http://schemas.microsoft.com/office/drawing/2014/main" val="1065520954"/>
                  </a:ext>
                </a:extLst>
              </a:tr>
              <a:tr h="370840">
                <a:tc>
                  <a:txBody>
                    <a:bodyPr/>
                    <a:lstStyle/>
                    <a:p>
                      <a:r>
                        <a:rPr lang="es-AR" sz="1600" dirty="0"/>
                        <a:t>V2.</a:t>
                      </a:r>
                    </a:p>
                  </a:txBody>
                  <a:tcPr anchor="ctr"/>
                </a:tc>
                <a:tc>
                  <a:txBody>
                    <a:bodyPr/>
                    <a:lstStyle/>
                    <a:p>
                      <a:r>
                        <a:rPr lang="es-AR" sz="1600" dirty="0"/>
                        <a:t>  7m x 12m x 4m</a:t>
                      </a:r>
                    </a:p>
                  </a:txBody>
                  <a:tcPr anchor="ctr"/>
                </a:tc>
                <a:tc>
                  <a:txBody>
                    <a:bodyPr/>
                    <a:lstStyle/>
                    <a:p>
                      <a:r>
                        <a:rPr lang="es-AR" sz="1600" dirty="0"/>
                        <a:t>  336 m</a:t>
                      </a:r>
                      <a:r>
                        <a:rPr lang="es-AR" sz="1600" baseline="30000" dirty="0"/>
                        <a:t>3</a:t>
                      </a:r>
                      <a:endParaRPr lang="es-AR" sz="1600" dirty="0"/>
                    </a:p>
                  </a:txBody>
                  <a:tcPr anchor="ctr"/>
                </a:tc>
                <a:extLst>
                  <a:ext uri="{0D108BD9-81ED-4DB2-BD59-A6C34878D82A}">
                    <a16:rowId xmlns:a16="http://schemas.microsoft.com/office/drawing/2014/main" val="3508360587"/>
                  </a:ext>
                </a:extLst>
              </a:tr>
              <a:tr h="370840">
                <a:tc>
                  <a:txBody>
                    <a:bodyPr/>
                    <a:lstStyle/>
                    <a:p>
                      <a:r>
                        <a:rPr lang="es-AR" sz="1600" dirty="0"/>
                        <a:t>V3</a:t>
                      </a:r>
                    </a:p>
                  </a:txBody>
                  <a:tcPr anchor="ctr"/>
                </a:tc>
                <a:tc>
                  <a:txBody>
                    <a:bodyPr/>
                    <a:lstStyle/>
                    <a:p>
                      <a:r>
                        <a:rPr lang="es-AR" sz="1600" dirty="0"/>
                        <a:t>  (4m x 12m x 4m)/2</a:t>
                      </a:r>
                    </a:p>
                  </a:txBody>
                  <a:tcPr anchor="ctr"/>
                </a:tc>
                <a:tc>
                  <a:txBody>
                    <a:bodyPr/>
                    <a:lstStyle/>
                    <a:p>
                      <a:r>
                        <a:rPr lang="es-AR" sz="1600" dirty="0"/>
                        <a:t>     96m</a:t>
                      </a:r>
                      <a:r>
                        <a:rPr lang="es-AR" sz="1600" baseline="30000" dirty="0"/>
                        <a:t>3</a:t>
                      </a:r>
                      <a:endParaRPr lang="es-AR" sz="1600" dirty="0"/>
                    </a:p>
                  </a:txBody>
                  <a:tcPr anchor="ctr"/>
                </a:tc>
                <a:extLst>
                  <a:ext uri="{0D108BD9-81ED-4DB2-BD59-A6C34878D82A}">
                    <a16:rowId xmlns:a16="http://schemas.microsoft.com/office/drawing/2014/main" val="28499860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600" dirty="0"/>
                        <a:t>Volumen total  de la sala</a:t>
                      </a:r>
                    </a:p>
                  </a:txBody>
                  <a:tcPr anchor="ctr"/>
                </a:tc>
                <a:tc>
                  <a:txBody>
                    <a:bodyPr/>
                    <a:lstStyle/>
                    <a:p>
                      <a:endParaRPr lang="es-AR" dirty="0"/>
                    </a:p>
                  </a:txBody>
                  <a:tcPr anchor="ctr"/>
                </a:tc>
                <a:tc>
                  <a:txBody>
                    <a:bodyPr/>
                    <a:lstStyle/>
                    <a:p>
                      <a:r>
                        <a:rPr lang="es-AR" dirty="0"/>
                        <a:t>1488</a:t>
                      </a:r>
                      <a:r>
                        <a:rPr lang="es-AR" sz="1800" dirty="0"/>
                        <a:t>m</a:t>
                      </a:r>
                      <a:r>
                        <a:rPr lang="es-AR" sz="1800" baseline="30000" dirty="0"/>
                        <a:t>3</a:t>
                      </a:r>
                      <a:endParaRPr lang="es-AR" dirty="0"/>
                    </a:p>
                  </a:txBody>
                  <a:tcPr anchor="ctr"/>
                </a:tc>
                <a:extLst>
                  <a:ext uri="{0D108BD9-81ED-4DB2-BD59-A6C34878D82A}">
                    <a16:rowId xmlns:a16="http://schemas.microsoft.com/office/drawing/2014/main" val="4023088472"/>
                  </a:ext>
                </a:extLst>
              </a:tr>
            </a:tbl>
          </a:graphicData>
        </a:graphic>
      </p:graphicFrame>
      <p:cxnSp>
        <p:nvCxnSpPr>
          <p:cNvPr id="15" name="Conector recto 14">
            <a:extLst>
              <a:ext uri="{FF2B5EF4-FFF2-40B4-BE49-F238E27FC236}">
                <a16:creationId xmlns:a16="http://schemas.microsoft.com/office/drawing/2014/main" id="{ADB96007-16B6-4D18-B02B-0201F3D4D2D2}"/>
              </a:ext>
            </a:extLst>
          </p:cNvPr>
          <p:cNvCxnSpPr/>
          <p:nvPr/>
        </p:nvCxnSpPr>
        <p:spPr>
          <a:xfrm>
            <a:off x="3086100" y="4343400"/>
            <a:ext cx="0" cy="13525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4353BEA-5C51-4BB7-AD6D-E3C439D67B4E}"/>
              </a:ext>
            </a:extLst>
          </p:cNvPr>
          <p:cNvCxnSpPr>
            <a:cxnSpLocks/>
          </p:cNvCxnSpPr>
          <p:nvPr/>
        </p:nvCxnSpPr>
        <p:spPr>
          <a:xfrm flipH="1">
            <a:off x="2560320" y="4937760"/>
            <a:ext cx="16535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1BB7F354-E41B-4805-8EAC-C0853E561A45}"/>
              </a:ext>
            </a:extLst>
          </p:cNvPr>
          <p:cNvSpPr txBox="1"/>
          <p:nvPr/>
        </p:nvSpPr>
        <p:spPr>
          <a:xfrm>
            <a:off x="2247900" y="2755900"/>
            <a:ext cx="474810" cy="369332"/>
          </a:xfrm>
          <a:prstGeom prst="rect">
            <a:avLst/>
          </a:prstGeom>
          <a:noFill/>
        </p:spPr>
        <p:txBody>
          <a:bodyPr wrap="none" rtlCol="0">
            <a:spAutoFit/>
          </a:bodyPr>
          <a:lstStyle/>
          <a:p>
            <a:r>
              <a:rPr lang="es-AR" dirty="0">
                <a:solidFill>
                  <a:schemeClr val="accent1"/>
                </a:solidFill>
              </a:rPr>
              <a:t>V1</a:t>
            </a:r>
          </a:p>
        </p:txBody>
      </p:sp>
      <p:sp>
        <p:nvSpPr>
          <p:cNvPr id="21" name="CuadroTexto 20">
            <a:extLst>
              <a:ext uri="{FF2B5EF4-FFF2-40B4-BE49-F238E27FC236}">
                <a16:creationId xmlns:a16="http://schemas.microsoft.com/office/drawing/2014/main" id="{407CF39A-CF41-44C0-9B64-ECB53979D364}"/>
              </a:ext>
            </a:extLst>
          </p:cNvPr>
          <p:cNvSpPr txBox="1"/>
          <p:nvPr/>
        </p:nvSpPr>
        <p:spPr>
          <a:xfrm>
            <a:off x="2124695" y="4650343"/>
            <a:ext cx="474810" cy="369332"/>
          </a:xfrm>
          <a:prstGeom prst="rect">
            <a:avLst/>
          </a:prstGeom>
          <a:noFill/>
        </p:spPr>
        <p:txBody>
          <a:bodyPr wrap="none" rtlCol="0">
            <a:spAutoFit/>
          </a:bodyPr>
          <a:lstStyle/>
          <a:p>
            <a:r>
              <a:rPr lang="es-AR" dirty="0">
                <a:solidFill>
                  <a:schemeClr val="accent1"/>
                </a:solidFill>
              </a:rPr>
              <a:t>V1</a:t>
            </a:r>
          </a:p>
        </p:txBody>
      </p:sp>
      <p:sp>
        <p:nvSpPr>
          <p:cNvPr id="22" name="CuadroTexto 21">
            <a:extLst>
              <a:ext uri="{FF2B5EF4-FFF2-40B4-BE49-F238E27FC236}">
                <a16:creationId xmlns:a16="http://schemas.microsoft.com/office/drawing/2014/main" id="{33C45F66-D670-4E49-A829-D15132304910}"/>
              </a:ext>
            </a:extLst>
          </p:cNvPr>
          <p:cNvSpPr txBox="1"/>
          <p:nvPr/>
        </p:nvSpPr>
        <p:spPr>
          <a:xfrm>
            <a:off x="3435582" y="5019675"/>
            <a:ext cx="474810" cy="369332"/>
          </a:xfrm>
          <a:prstGeom prst="rect">
            <a:avLst/>
          </a:prstGeom>
          <a:noFill/>
        </p:spPr>
        <p:txBody>
          <a:bodyPr wrap="none" rtlCol="0">
            <a:spAutoFit/>
          </a:bodyPr>
          <a:lstStyle/>
          <a:p>
            <a:r>
              <a:rPr lang="es-AR" dirty="0">
                <a:solidFill>
                  <a:schemeClr val="accent1"/>
                </a:solidFill>
              </a:rPr>
              <a:t>V2</a:t>
            </a:r>
          </a:p>
        </p:txBody>
      </p:sp>
      <p:sp>
        <p:nvSpPr>
          <p:cNvPr id="23" name="CuadroTexto 22">
            <a:extLst>
              <a:ext uri="{FF2B5EF4-FFF2-40B4-BE49-F238E27FC236}">
                <a16:creationId xmlns:a16="http://schemas.microsoft.com/office/drawing/2014/main" id="{FE1AAB5A-63BF-4327-9930-6371FE0FD00C}"/>
              </a:ext>
            </a:extLst>
          </p:cNvPr>
          <p:cNvSpPr txBox="1"/>
          <p:nvPr/>
        </p:nvSpPr>
        <p:spPr>
          <a:xfrm>
            <a:off x="3024413" y="4568428"/>
            <a:ext cx="474810" cy="369332"/>
          </a:xfrm>
          <a:prstGeom prst="rect">
            <a:avLst/>
          </a:prstGeom>
          <a:noFill/>
        </p:spPr>
        <p:txBody>
          <a:bodyPr wrap="none" rtlCol="0">
            <a:spAutoFit/>
          </a:bodyPr>
          <a:lstStyle/>
          <a:p>
            <a:r>
              <a:rPr lang="es-AR" dirty="0">
                <a:solidFill>
                  <a:schemeClr val="accent1"/>
                </a:solidFill>
              </a:rPr>
              <a:t>V3</a:t>
            </a:r>
          </a:p>
        </p:txBody>
      </p:sp>
      <p:pic>
        <p:nvPicPr>
          <p:cNvPr id="24" name="Imagen 23">
            <a:extLst>
              <a:ext uri="{FF2B5EF4-FFF2-40B4-BE49-F238E27FC236}">
                <a16:creationId xmlns:a16="http://schemas.microsoft.com/office/drawing/2014/main" id="{C1099FB1-2FDF-474B-970C-A2180D29BAAD}"/>
              </a:ext>
            </a:extLst>
          </p:cNvPr>
          <p:cNvPicPr>
            <a:picLocks noChangeAspect="1"/>
          </p:cNvPicPr>
          <p:nvPr/>
        </p:nvPicPr>
        <p:blipFill rotWithShape="1">
          <a:blip r:embed="rId3"/>
          <a:srcRect l="22332" t="42723" r="25000" b="33402"/>
          <a:stretch/>
        </p:blipFill>
        <p:spPr>
          <a:xfrm>
            <a:off x="5544902" y="4343400"/>
            <a:ext cx="6421290" cy="1636539"/>
          </a:xfrm>
          <a:prstGeom prst="rect">
            <a:avLst/>
          </a:prstGeom>
        </p:spPr>
      </p:pic>
      <p:sp>
        <p:nvSpPr>
          <p:cNvPr id="25" name="CuadroTexto 24">
            <a:extLst>
              <a:ext uri="{FF2B5EF4-FFF2-40B4-BE49-F238E27FC236}">
                <a16:creationId xmlns:a16="http://schemas.microsoft.com/office/drawing/2014/main" id="{D06787C7-DCEA-4044-940A-6B6BE64D710B}"/>
              </a:ext>
            </a:extLst>
          </p:cNvPr>
          <p:cNvSpPr txBox="1"/>
          <p:nvPr/>
        </p:nvSpPr>
        <p:spPr>
          <a:xfrm>
            <a:off x="7736114" y="4013407"/>
            <a:ext cx="2468946" cy="369332"/>
          </a:xfrm>
          <a:prstGeom prst="rect">
            <a:avLst/>
          </a:prstGeom>
          <a:noFill/>
        </p:spPr>
        <p:txBody>
          <a:bodyPr wrap="none" rtlCol="0">
            <a:spAutoFit/>
          </a:bodyPr>
          <a:lstStyle/>
          <a:p>
            <a:r>
              <a:rPr lang="es-AR" dirty="0"/>
              <a:t>FÓRMULA DE SABINE</a:t>
            </a:r>
          </a:p>
        </p:txBody>
      </p:sp>
      <p:sp>
        <p:nvSpPr>
          <p:cNvPr id="13" name="CuadroTexto 12">
            <a:extLst>
              <a:ext uri="{FF2B5EF4-FFF2-40B4-BE49-F238E27FC236}">
                <a16:creationId xmlns:a16="http://schemas.microsoft.com/office/drawing/2014/main" id="{561D4903-580C-4EA6-9CD1-AC2343A096C6}"/>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245496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EA5CA0-5D91-498C-9675-38D58A4D63F8}"/>
              </a:ext>
            </a:extLst>
          </p:cNvPr>
          <p:cNvPicPr>
            <a:picLocks noChangeAspect="1"/>
          </p:cNvPicPr>
          <p:nvPr/>
        </p:nvPicPr>
        <p:blipFill rotWithShape="1">
          <a:blip r:embed="rId2">
            <a:clrChange>
              <a:clrFrom>
                <a:srgbClr val="FFFFFF"/>
              </a:clrFrom>
              <a:clrTo>
                <a:srgbClr val="FFFFFF">
                  <a:alpha val="0"/>
                </a:srgbClr>
              </a:clrTo>
            </a:clrChange>
          </a:blip>
          <a:srcRect l="14643" t="22209" r="48832" b="4313"/>
          <a:stretch/>
        </p:blipFill>
        <p:spPr>
          <a:xfrm>
            <a:off x="502393" y="801064"/>
            <a:ext cx="4544529" cy="5142536"/>
          </a:xfrm>
          <a:prstGeom prst="rect">
            <a:avLst/>
          </a:prstGeom>
          <a:ln>
            <a:noFill/>
          </a:ln>
        </p:spPr>
        <p:style>
          <a:lnRef idx="2">
            <a:schemeClr val="accent2"/>
          </a:lnRef>
          <a:fillRef idx="1">
            <a:schemeClr val="lt1"/>
          </a:fillRef>
          <a:effectRef idx="0">
            <a:schemeClr val="accent2"/>
          </a:effectRef>
          <a:fontRef idx="minor">
            <a:schemeClr val="dk1"/>
          </a:fontRef>
        </p:style>
      </p:pic>
      <p:graphicFrame>
        <p:nvGraphicFramePr>
          <p:cNvPr id="9" name="Tabla 9">
            <a:extLst>
              <a:ext uri="{FF2B5EF4-FFF2-40B4-BE49-F238E27FC236}">
                <a16:creationId xmlns:a16="http://schemas.microsoft.com/office/drawing/2014/main" id="{F8E0EB17-6F50-4194-9720-63619D6A25FB}"/>
              </a:ext>
            </a:extLst>
          </p:cNvPr>
          <p:cNvGraphicFramePr>
            <a:graphicFrameLocks noGrp="1"/>
          </p:cNvGraphicFramePr>
          <p:nvPr>
            <p:extLst>
              <p:ext uri="{D42A27DB-BD31-4B8C-83A1-F6EECF244321}">
                <p14:modId xmlns:p14="http://schemas.microsoft.com/office/powerpoint/2010/main" val="3289892495"/>
              </p:ext>
            </p:extLst>
          </p:nvPr>
        </p:nvGraphicFramePr>
        <p:xfrm>
          <a:off x="5341257" y="1464761"/>
          <a:ext cx="6487886" cy="3799840"/>
        </p:xfrm>
        <a:graphic>
          <a:graphicData uri="http://schemas.openxmlformats.org/drawingml/2006/table">
            <a:tbl>
              <a:tblPr firstRow="1" bandRow="1">
                <a:tableStyleId>{F5AB1C69-6EDB-4FF4-983F-18BD219EF322}</a:tableStyleId>
              </a:tblPr>
              <a:tblGrid>
                <a:gridCol w="1987798">
                  <a:extLst>
                    <a:ext uri="{9D8B030D-6E8A-4147-A177-3AD203B41FA5}">
                      <a16:colId xmlns:a16="http://schemas.microsoft.com/office/drawing/2014/main" val="4002867469"/>
                    </a:ext>
                  </a:extLst>
                </a:gridCol>
                <a:gridCol w="2889914">
                  <a:extLst>
                    <a:ext uri="{9D8B030D-6E8A-4147-A177-3AD203B41FA5}">
                      <a16:colId xmlns:a16="http://schemas.microsoft.com/office/drawing/2014/main" val="3074599333"/>
                    </a:ext>
                  </a:extLst>
                </a:gridCol>
                <a:gridCol w="1610174">
                  <a:extLst>
                    <a:ext uri="{9D8B030D-6E8A-4147-A177-3AD203B41FA5}">
                      <a16:colId xmlns:a16="http://schemas.microsoft.com/office/drawing/2014/main" val="2794835487"/>
                    </a:ext>
                  </a:extLst>
                </a:gridCol>
              </a:tblGrid>
              <a:tr h="370840">
                <a:tc>
                  <a:txBody>
                    <a:bodyPr/>
                    <a:lstStyle/>
                    <a:p>
                      <a:pPr algn="ctr"/>
                      <a:r>
                        <a:rPr lang="es-AR" sz="1800" dirty="0"/>
                        <a:t>SUPERFICIES</a:t>
                      </a:r>
                    </a:p>
                  </a:txBody>
                  <a:tcPr anchor="ctr"/>
                </a:tc>
                <a:tc>
                  <a:txBody>
                    <a:bodyPr/>
                    <a:lstStyle/>
                    <a:p>
                      <a:pPr algn="ctr"/>
                      <a:endParaRPr lang="es-AR" sz="1400" dirty="0">
                        <a:solidFill>
                          <a:schemeClr val="bg1">
                            <a:lumMod val="95000"/>
                            <a:lumOff val="5000"/>
                          </a:schemeClr>
                        </a:solidFill>
                      </a:endParaRPr>
                    </a:p>
                  </a:txBody>
                  <a:tcPr anchor="ctr"/>
                </a:tc>
                <a:tc>
                  <a:txBody>
                    <a:bodyPr/>
                    <a:lstStyle/>
                    <a:p>
                      <a:r>
                        <a:rPr lang="es-AR" sz="1600" dirty="0">
                          <a:solidFill>
                            <a:schemeClr val="bg1">
                              <a:lumMod val="95000"/>
                              <a:lumOff val="5000"/>
                            </a:schemeClr>
                          </a:solidFill>
                        </a:rPr>
                        <a:t>SUBTOTAL</a:t>
                      </a:r>
                      <a:endParaRPr lang="es-AR" dirty="0">
                        <a:solidFill>
                          <a:schemeClr val="bg1">
                            <a:lumMod val="95000"/>
                            <a:lumOff val="5000"/>
                          </a:schemeClr>
                        </a:solidFill>
                      </a:endParaRPr>
                    </a:p>
                  </a:txBody>
                  <a:tcPr anchor="ctr"/>
                </a:tc>
                <a:extLst>
                  <a:ext uri="{0D108BD9-81ED-4DB2-BD59-A6C34878D82A}">
                    <a16:rowId xmlns:a16="http://schemas.microsoft.com/office/drawing/2014/main" val="117238134"/>
                  </a:ext>
                </a:extLst>
              </a:tr>
              <a:tr h="370840">
                <a:tc>
                  <a:txBody>
                    <a:bodyPr/>
                    <a:lstStyle/>
                    <a:p>
                      <a:r>
                        <a:rPr lang="es-AR" sz="1600" dirty="0"/>
                        <a:t>S1. Pisos</a:t>
                      </a:r>
                    </a:p>
                  </a:txBody>
                  <a:tcPr anchor="ctr"/>
                </a:tc>
                <a:tc>
                  <a:txBody>
                    <a:bodyPr/>
                    <a:lstStyle/>
                    <a:p>
                      <a:r>
                        <a:rPr lang="es-AR" sz="1600" dirty="0"/>
                        <a:t>18m x 12m</a:t>
                      </a:r>
                    </a:p>
                  </a:txBody>
                  <a:tcPr anchor="ctr"/>
                </a:tc>
                <a:tc>
                  <a:txBody>
                    <a:bodyPr/>
                    <a:lstStyle/>
                    <a:p>
                      <a:r>
                        <a:rPr lang="es-AR" sz="1600" dirty="0"/>
                        <a:t>  216 m</a:t>
                      </a:r>
                      <a:r>
                        <a:rPr lang="es-AR" sz="1600" baseline="30000" dirty="0"/>
                        <a:t>2</a:t>
                      </a:r>
                    </a:p>
                  </a:txBody>
                  <a:tcPr anchor="ctr"/>
                </a:tc>
                <a:extLst>
                  <a:ext uri="{0D108BD9-81ED-4DB2-BD59-A6C34878D82A}">
                    <a16:rowId xmlns:a16="http://schemas.microsoft.com/office/drawing/2014/main" val="1065520954"/>
                  </a:ext>
                </a:extLst>
              </a:tr>
              <a:tr h="370840">
                <a:tc>
                  <a:txBody>
                    <a:bodyPr/>
                    <a:lstStyle/>
                    <a:p>
                      <a:r>
                        <a:rPr lang="es-AR" sz="1600" dirty="0"/>
                        <a:t>S2. Paredes</a:t>
                      </a:r>
                    </a:p>
                  </a:txBody>
                  <a:tcPr anchor="ctr"/>
                </a:tc>
                <a:tc>
                  <a:txBody>
                    <a:bodyPr/>
                    <a:lstStyle/>
                    <a:p>
                      <a:r>
                        <a:rPr lang="es-AR" sz="1600" dirty="0"/>
                        <a:t>(11+12+11)x8m= 272m</a:t>
                      </a:r>
                      <a:r>
                        <a:rPr lang="es-AR" sz="1600" baseline="30000" dirty="0"/>
                        <a:t>2</a:t>
                      </a:r>
                      <a:endParaRPr lang="es-AR" sz="1600" dirty="0"/>
                    </a:p>
                    <a:p>
                      <a:r>
                        <a:rPr lang="es-AR" sz="1600" dirty="0"/>
                        <a:t>( 7+12+ 7) x 4m= 104m</a:t>
                      </a:r>
                      <a:r>
                        <a:rPr lang="es-AR" sz="1600" baseline="30000" dirty="0"/>
                        <a:t>2 </a:t>
                      </a:r>
                      <a:endParaRPr lang="es-AR" sz="1600" baseline="0" dirty="0"/>
                    </a:p>
                    <a:p>
                      <a:r>
                        <a:rPr lang="es-AR" sz="1600" baseline="0" dirty="0"/>
                        <a:t>( (4x4)/2 ) x 2m=   16m</a:t>
                      </a:r>
                      <a:r>
                        <a:rPr lang="es-AR" sz="1600" baseline="30000" dirty="0"/>
                        <a:t>2</a:t>
                      </a:r>
                    </a:p>
                    <a:p>
                      <a:r>
                        <a:rPr lang="es-AR" sz="1600" kern="1200" dirty="0">
                          <a:solidFill>
                            <a:schemeClr val="dk1"/>
                          </a:solidFill>
                          <a:latin typeface="+mn-lt"/>
                          <a:ea typeface="+mn-ea"/>
                          <a:cs typeface="+mn-cs"/>
                        </a:rPr>
                        <a:t>Restar </a:t>
                      </a:r>
                      <a:r>
                        <a:rPr lang="es-AR" sz="1600" kern="1200" dirty="0" err="1">
                          <a:solidFill>
                            <a:schemeClr val="dk1"/>
                          </a:solidFill>
                          <a:latin typeface="+mn-lt"/>
                          <a:ea typeface="+mn-ea"/>
                          <a:cs typeface="+mn-cs"/>
                        </a:rPr>
                        <a:t>sup</a:t>
                      </a:r>
                      <a:r>
                        <a:rPr lang="es-AR" sz="1600" kern="1200" dirty="0">
                          <a:solidFill>
                            <a:schemeClr val="dk1"/>
                          </a:solidFill>
                          <a:latin typeface="+mn-lt"/>
                          <a:ea typeface="+mn-ea"/>
                          <a:cs typeface="+mn-cs"/>
                        </a:rPr>
                        <a:t>. Puerta= -4,4m</a:t>
                      </a:r>
                      <a:r>
                        <a:rPr lang="es-AR" sz="1600" kern="1200" baseline="30000" dirty="0">
                          <a:solidFill>
                            <a:schemeClr val="dk1"/>
                          </a:solidFill>
                          <a:latin typeface="+mn-lt"/>
                          <a:ea typeface="+mn-ea"/>
                          <a:cs typeface="+mn-cs"/>
                        </a:rPr>
                        <a:t>2</a:t>
                      </a:r>
                    </a:p>
                  </a:txBody>
                  <a:tcPr anchor="ctr"/>
                </a:tc>
                <a:tc>
                  <a:txBody>
                    <a:bodyPr/>
                    <a:lstStyle/>
                    <a:p>
                      <a:r>
                        <a:rPr lang="es-AR" sz="1600" dirty="0"/>
                        <a:t>387,6 m</a:t>
                      </a:r>
                      <a:r>
                        <a:rPr lang="es-AR" sz="1600" baseline="30000" dirty="0"/>
                        <a:t>2</a:t>
                      </a:r>
                      <a:endParaRPr lang="es-AR" sz="1600" dirty="0"/>
                    </a:p>
                  </a:txBody>
                  <a:tcPr anchor="ctr"/>
                </a:tc>
                <a:extLst>
                  <a:ext uri="{0D108BD9-81ED-4DB2-BD59-A6C34878D82A}">
                    <a16:rowId xmlns:a16="http://schemas.microsoft.com/office/drawing/2014/main" val="3508360587"/>
                  </a:ext>
                </a:extLst>
              </a:tr>
              <a:tr h="370840">
                <a:tc>
                  <a:txBody>
                    <a:bodyPr/>
                    <a:lstStyle/>
                    <a:p>
                      <a:r>
                        <a:rPr lang="es-AR" sz="1600" dirty="0"/>
                        <a:t>S3. Cielorrasos</a:t>
                      </a:r>
                    </a:p>
                  </a:txBody>
                  <a:tcPr anchor="ctr"/>
                </a:tc>
                <a:tc>
                  <a:txBody>
                    <a:bodyPr/>
                    <a:lstStyle/>
                    <a:p>
                      <a:r>
                        <a:rPr lang="es-AR" sz="1600" dirty="0"/>
                        <a:t>11x12 = 132 m</a:t>
                      </a:r>
                      <a:r>
                        <a:rPr lang="es-AR" sz="1600" baseline="30000" dirty="0"/>
                        <a:t>2</a:t>
                      </a:r>
                    </a:p>
                    <a:p>
                      <a:endParaRPr lang="es-AR" sz="800" baseline="30000" dirty="0"/>
                    </a:p>
                    <a:p>
                      <a:r>
                        <a:rPr lang="es-AR" sz="1600" dirty="0"/>
                        <a:t>3 x 12 =   36 m</a:t>
                      </a:r>
                      <a:r>
                        <a:rPr lang="es-AR" sz="1600" baseline="30000" dirty="0"/>
                        <a:t>2</a:t>
                      </a:r>
                    </a:p>
                    <a:p>
                      <a:endParaRPr lang="es-AR" sz="1000" baseline="30000" dirty="0"/>
                    </a:p>
                    <a:p>
                      <a:r>
                        <a:rPr lang="es-AR" sz="1600" dirty="0"/>
                        <a:t>(   (4</a:t>
                      </a:r>
                      <a:r>
                        <a:rPr lang="es-AR" sz="1600" baseline="30000" dirty="0"/>
                        <a:t>2</a:t>
                      </a:r>
                      <a:r>
                        <a:rPr lang="es-AR" sz="1600" dirty="0"/>
                        <a:t>+4</a:t>
                      </a:r>
                      <a:r>
                        <a:rPr lang="es-AR" sz="1600" baseline="30000" dirty="0"/>
                        <a:t>2</a:t>
                      </a:r>
                      <a:r>
                        <a:rPr lang="es-AR" sz="1600" dirty="0"/>
                        <a:t>) x 12m = 67,9 m</a:t>
                      </a:r>
                      <a:r>
                        <a:rPr lang="es-AR" sz="1600" baseline="30000" dirty="0"/>
                        <a:t>2</a:t>
                      </a:r>
                    </a:p>
                    <a:p>
                      <a:endParaRPr lang="es-AR" sz="1600" dirty="0"/>
                    </a:p>
                  </a:txBody>
                  <a:tcPr anchor="ctr"/>
                </a:tc>
                <a:tc>
                  <a:txBody>
                    <a:bodyPr/>
                    <a:lstStyle/>
                    <a:p>
                      <a:r>
                        <a:rPr lang="es-AR" sz="1600" dirty="0"/>
                        <a:t>   235 m</a:t>
                      </a:r>
                      <a:r>
                        <a:rPr lang="es-AR" sz="1600" baseline="30000" dirty="0"/>
                        <a:t>2</a:t>
                      </a:r>
                    </a:p>
                  </a:txBody>
                  <a:tcPr anchor="ctr"/>
                </a:tc>
                <a:extLst>
                  <a:ext uri="{0D108BD9-81ED-4DB2-BD59-A6C34878D82A}">
                    <a16:rowId xmlns:a16="http://schemas.microsoft.com/office/drawing/2014/main" val="28499860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600" dirty="0"/>
                        <a:t>S4. Sillas de metal</a:t>
                      </a:r>
                    </a:p>
                  </a:txBody>
                  <a:tcPr anchor="ctr"/>
                </a:tc>
                <a:tc>
                  <a:txBody>
                    <a:bodyPr/>
                    <a:lstStyle/>
                    <a:p>
                      <a:r>
                        <a:rPr lang="es-AR" dirty="0"/>
                        <a:t>Cantidad</a:t>
                      </a:r>
                    </a:p>
                  </a:txBody>
                  <a:tcPr anchor="ctr"/>
                </a:tc>
                <a:tc>
                  <a:txBody>
                    <a:bodyPr/>
                    <a:lstStyle/>
                    <a:p>
                      <a:r>
                        <a:rPr lang="es-AR" dirty="0"/>
                        <a:t>100 </a:t>
                      </a:r>
                      <a:r>
                        <a:rPr lang="es-AR" sz="1600" dirty="0"/>
                        <a:t>unidades</a:t>
                      </a:r>
                      <a:endParaRPr lang="es-AR" dirty="0"/>
                    </a:p>
                  </a:txBody>
                  <a:tcPr anchor="ctr"/>
                </a:tc>
                <a:extLst>
                  <a:ext uri="{0D108BD9-81ED-4DB2-BD59-A6C34878D82A}">
                    <a16:rowId xmlns:a16="http://schemas.microsoft.com/office/drawing/2014/main" val="40230884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1600" dirty="0"/>
                        <a:t>S5. Puerta</a:t>
                      </a:r>
                    </a:p>
                  </a:txBody>
                  <a:tcPr anchor="ctr"/>
                </a:tc>
                <a:tc>
                  <a:txBody>
                    <a:bodyPr/>
                    <a:lstStyle/>
                    <a:p>
                      <a:r>
                        <a:rPr lang="es-AR" dirty="0"/>
                        <a:t>2mx2,10m</a:t>
                      </a:r>
                    </a:p>
                  </a:txBody>
                  <a:tcPr anchor="ctr"/>
                </a:tc>
                <a:tc>
                  <a:txBody>
                    <a:bodyPr/>
                    <a:lstStyle/>
                    <a:p>
                      <a:r>
                        <a:rPr lang="es-AR" dirty="0"/>
                        <a:t>4,4 m</a:t>
                      </a:r>
                      <a:r>
                        <a:rPr lang="es-AR" baseline="30000" dirty="0"/>
                        <a:t>2</a:t>
                      </a:r>
                      <a:endParaRPr lang="es-AR" dirty="0"/>
                    </a:p>
                  </a:txBody>
                  <a:tcPr anchor="ctr"/>
                </a:tc>
                <a:extLst>
                  <a:ext uri="{0D108BD9-81ED-4DB2-BD59-A6C34878D82A}">
                    <a16:rowId xmlns:a16="http://schemas.microsoft.com/office/drawing/2014/main" val="1047704852"/>
                  </a:ext>
                </a:extLst>
              </a:tr>
            </a:tbl>
          </a:graphicData>
        </a:graphic>
      </p:graphicFrame>
      <p:cxnSp>
        <p:nvCxnSpPr>
          <p:cNvPr id="15" name="Conector recto 14">
            <a:extLst>
              <a:ext uri="{FF2B5EF4-FFF2-40B4-BE49-F238E27FC236}">
                <a16:creationId xmlns:a16="http://schemas.microsoft.com/office/drawing/2014/main" id="{ADB96007-16B6-4D18-B02B-0201F3D4D2D2}"/>
              </a:ext>
            </a:extLst>
          </p:cNvPr>
          <p:cNvCxnSpPr/>
          <p:nvPr/>
        </p:nvCxnSpPr>
        <p:spPr>
          <a:xfrm>
            <a:off x="3086100" y="4343400"/>
            <a:ext cx="0" cy="13525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4353BEA-5C51-4BB7-AD6D-E3C439D67B4E}"/>
              </a:ext>
            </a:extLst>
          </p:cNvPr>
          <p:cNvCxnSpPr>
            <a:cxnSpLocks/>
          </p:cNvCxnSpPr>
          <p:nvPr/>
        </p:nvCxnSpPr>
        <p:spPr>
          <a:xfrm flipH="1">
            <a:off x="2560320" y="4937760"/>
            <a:ext cx="16535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07CF39A-CF41-44C0-9B64-ECB53979D364}"/>
              </a:ext>
            </a:extLst>
          </p:cNvPr>
          <p:cNvSpPr txBox="1"/>
          <p:nvPr/>
        </p:nvSpPr>
        <p:spPr>
          <a:xfrm>
            <a:off x="2124695" y="4650343"/>
            <a:ext cx="457176" cy="369332"/>
          </a:xfrm>
          <a:prstGeom prst="rect">
            <a:avLst/>
          </a:prstGeom>
          <a:noFill/>
        </p:spPr>
        <p:txBody>
          <a:bodyPr wrap="none" rtlCol="0">
            <a:spAutoFit/>
          </a:bodyPr>
          <a:lstStyle/>
          <a:p>
            <a:r>
              <a:rPr lang="es-AR" dirty="0">
                <a:solidFill>
                  <a:schemeClr val="accent1"/>
                </a:solidFill>
              </a:rPr>
              <a:t>Sa</a:t>
            </a:r>
          </a:p>
        </p:txBody>
      </p:sp>
      <p:sp>
        <p:nvSpPr>
          <p:cNvPr id="22" name="CuadroTexto 21">
            <a:extLst>
              <a:ext uri="{FF2B5EF4-FFF2-40B4-BE49-F238E27FC236}">
                <a16:creationId xmlns:a16="http://schemas.microsoft.com/office/drawing/2014/main" id="{33C45F66-D670-4E49-A829-D15132304910}"/>
              </a:ext>
            </a:extLst>
          </p:cNvPr>
          <p:cNvSpPr txBox="1"/>
          <p:nvPr/>
        </p:nvSpPr>
        <p:spPr>
          <a:xfrm>
            <a:off x="3435582" y="5019675"/>
            <a:ext cx="428322" cy="369332"/>
          </a:xfrm>
          <a:prstGeom prst="rect">
            <a:avLst/>
          </a:prstGeom>
          <a:noFill/>
        </p:spPr>
        <p:txBody>
          <a:bodyPr wrap="none" rtlCol="0">
            <a:spAutoFit/>
          </a:bodyPr>
          <a:lstStyle/>
          <a:p>
            <a:r>
              <a:rPr lang="es-AR" dirty="0">
                <a:solidFill>
                  <a:schemeClr val="accent1"/>
                </a:solidFill>
              </a:rPr>
              <a:t>S3</a:t>
            </a:r>
          </a:p>
        </p:txBody>
      </p:sp>
      <p:sp>
        <p:nvSpPr>
          <p:cNvPr id="23" name="CuadroTexto 22">
            <a:extLst>
              <a:ext uri="{FF2B5EF4-FFF2-40B4-BE49-F238E27FC236}">
                <a16:creationId xmlns:a16="http://schemas.microsoft.com/office/drawing/2014/main" id="{FE1AAB5A-63BF-4327-9930-6371FE0FD00C}"/>
              </a:ext>
            </a:extLst>
          </p:cNvPr>
          <p:cNvSpPr txBox="1"/>
          <p:nvPr/>
        </p:nvSpPr>
        <p:spPr>
          <a:xfrm>
            <a:off x="3024413" y="4568428"/>
            <a:ext cx="457176" cy="369332"/>
          </a:xfrm>
          <a:prstGeom prst="rect">
            <a:avLst/>
          </a:prstGeom>
          <a:noFill/>
        </p:spPr>
        <p:txBody>
          <a:bodyPr wrap="none" rtlCol="0">
            <a:spAutoFit/>
          </a:bodyPr>
          <a:lstStyle/>
          <a:p>
            <a:r>
              <a:rPr lang="es-AR" dirty="0">
                <a:solidFill>
                  <a:schemeClr val="accent1"/>
                </a:solidFill>
              </a:rPr>
              <a:t>Sb</a:t>
            </a:r>
          </a:p>
        </p:txBody>
      </p:sp>
      <p:sp>
        <p:nvSpPr>
          <p:cNvPr id="14" name="CuadroTexto 13">
            <a:extLst>
              <a:ext uri="{FF2B5EF4-FFF2-40B4-BE49-F238E27FC236}">
                <a16:creationId xmlns:a16="http://schemas.microsoft.com/office/drawing/2014/main" id="{FAE2BA10-21B9-4059-82A8-08B3A560F8C0}"/>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grpSp>
        <p:nvGrpSpPr>
          <p:cNvPr id="25" name="Grupo 24">
            <a:extLst>
              <a:ext uri="{FF2B5EF4-FFF2-40B4-BE49-F238E27FC236}">
                <a16:creationId xmlns:a16="http://schemas.microsoft.com/office/drawing/2014/main" id="{D4ECE80D-1A5E-4E2B-B11B-5C30B40FB463}"/>
              </a:ext>
            </a:extLst>
          </p:cNvPr>
          <p:cNvGrpSpPr/>
          <p:nvPr/>
        </p:nvGrpSpPr>
        <p:grpSpPr>
          <a:xfrm>
            <a:off x="7490690" y="3953043"/>
            <a:ext cx="761742" cy="392773"/>
            <a:chOff x="6807200" y="4568428"/>
            <a:chExt cx="1854200" cy="956072"/>
          </a:xfrm>
        </p:grpSpPr>
        <p:cxnSp>
          <p:nvCxnSpPr>
            <p:cNvPr id="11" name="Conector recto 10">
              <a:extLst>
                <a:ext uri="{FF2B5EF4-FFF2-40B4-BE49-F238E27FC236}">
                  <a16:creationId xmlns:a16="http://schemas.microsoft.com/office/drawing/2014/main" id="{B33C75A1-3B1D-441E-A435-ACEA6C723F4C}"/>
                </a:ext>
              </a:extLst>
            </p:cNvPr>
            <p:cNvCxnSpPr/>
            <p:nvPr/>
          </p:nvCxnSpPr>
          <p:spPr>
            <a:xfrm>
              <a:off x="6807200" y="4838700"/>
              <a:ext cx="337880" cy="68580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8AD50560-19DE-4F5A-81AE-1A7619ADF156}"/>
                </a:ext>
              </a:extLst>
            </p:cNvPr>
            <p:cNvCxnSpPr>
              <a:cxnSpLocks/>
            </p:cNvCxnSpPr>
            <p:nvPr/>
          </p:nvCxnSpPr>
          <p:spPr>
            <a:xfrm flipV="1">
              <a:off x="7145080" y="4568428"/>
              <a:ext cx="0" cy="956072"/>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Conector recto 23">
              <a:extLst>
                <a:ext uri="{FF2B5EF4-FFF2-40B4-BE49-F238E27FC236}">
                  <a16:creationId xmlns:a16="http://schemas.microsoft.com/office/drawing/2014/main" id="{CE9AFF83-DA1C-42DB-A8FA-038B27847BA5}"/>
                </a:ext>
              </a:extLst>
            </p:cNvPr>
            <p:cNvCxnSpPr>
              <a:cxnSpLocks/>
            </p:cNvCxnSpPr>
            <p:nvPr/>
          </p:nvCxnSpPr>
          <p:spPr>
            <a:xfrm flipH="1">
              <a:off x="7145080" y="4568428"/>
              <a:ext cx="1516320"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8" name="CuadroTexto 17">
            <a:extLst>
              <a:ext uri="{FF2B5EF4-FFF2-40B4-BE49-F238E27FC236}">
                <a16:creationId xmlns:a16="http://schemas.microsoft.com/office/drawing/2014/main" id="{C0B3AFD9-D687-478A-9C1F-628D4EB62CD0}"/>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42246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D91E33-49D3-4557-B6F4-22DD34E919CB}"/>
              </a:ext>
            </a:extLst>
          </p:cNvPr>
          <p:cNvSpPr txBox="1"/>
          <p:nvPr/>
        </p:nvSpPr>
        <p:spPr>
          <a:xfrm>
            <a:off x="993898" y="674261"/>
            <a:ext cx="6381875" cy="830997"/>
          </a:xfrm>
          <a:prstGeom prst="rect">
            <a:avLst/>
          </a:prstGeom>
          <a:noFill/>
        </p:spPr>
        <p:txBody>
          <a:bodyPr wrap="none" rtlCol="0">
            <a:spAutoFit/>
          </a:bodyPr>
          <a:lstStyle/>
          <a:p>
            <a:r>
              <a:rPr lang="es-AR" sz="2400" b="1" dirty="0"/>
              <a:t>CÁLCULO DEL TIEMPO DE REVERBERACIÓN</a:t>
            </a:r>
          </a:p>
          <a:p>
            <a:r>
              <a:rPr lang="es-AR" sz="2400" b="1" dirty="0"/>
              <a:t>SALA SIN ACONDICIONAR </a:t>
            </a:r>
          </a:p>
        </p:txBody>
      </p:sp>
      <p:sp>
        <p:nvSpPr>
          <p:cNvPr id="3" name="CuadroTexto 2">
            <a:extLst>
              <a:ext uri="{FF2B5EF4-FFF2-40B4-BE49-F238E27FC236}">
                <a16:creationId xmlns:a16="http://schemas.microsoft.com/office/drawing/2014/main" id="{CAD8ACB5-F49A-4678-853B-191B10F8CD9C}"/>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pic>
        <p:nvPicPr>
          <p:cNvPr id="5" name="Imagen 4">
            <a:extLst>
              <a:ext uri="{FF2B5EF4-FFF2-40B4-BE49-F238E27FC236}">
                <a16:creationId xmlns:a16="http://schemas.microsoft.com/office/drawing/2014/main" id="{19F7614C-09B6-4E27-8447-D6E975EB83E1}"/>
              </a:ext>
            </a:extLst>
          </p:cNvPr>
          <p:cNvPicPr>
            <a:picLocks noChangeAspect="1"/>
          </p:cNvPicPr>
          <p:nvPr/>
        </p:nvPicPr>
        <p:blipFill rotWithShape="1">
          <a:blip r:embed="rId2"/>
          <a:srcRect l="22332" t="42723" r="25000" b="33402"/>
          <a:stretch/>
        </p:blipFill>
        <p:spPr>
          <a:xfrm>
            <a:off x="1093028" y="1906436"/>
            <a:ext cx="4199408" cy="1070267"/>
          </a:xfrm>
          <a:prstGeom prst="rect">
            <a:avLst/>
          </a:prstGeom>
        </p:spPr>
      </p:pic>
      <p:sp>
        <p:nvSpPr>
          <p:cNvPr id="6" name="CuadroTexto 5">
            <a:extLst>
              <a:ext uri="{FF2B5EF4-FFF2-40B4-BE49-F238E27FC236}">
                <a16:creationId xmlns:a16="http://schemas.microsoft.com/office/drawing/2014/main" id="{C182D7D8-2F1B-4B7E-B36B-AB7E21811F97}"/>
              </a:ext>
            </a:extLst>
          </p:cNvPr>
          <p:cNvSpPr txBox="1"/>
          <p:nvPr/>
        </p:nvSpPr>
        <p:spPr>
          <a:xfrm>
            <a:off x="993898" y="1505258"/>
            <a:ext cx="2468946" cy="369332"/>
          </a:xfrm>
          <a:prstGeom prst="rect">
            <a:avLst/>
          </a:prstGeom>
          <a:noFill/>
        </p:spPr>
        <p:txBody>
          <a:bodyPr wrap="none" rtlCol="0">
            <a:spAutoFit/>
          </a:bodyPr>
          <a:lstStyle/>
          <a:p>
            <a:r>
              <a:rPr lang="es-AR" dirty="0"/>
              <a:t>FÓRMULA DE SABINE</a:t>
            </a:r>
          </a:p>
        </p:txBody>
      </p:sp>
      <p:graphicFrame>
        <p:nvGraphicFramePr>
          <p:cNvPr id="2" name="Tabla 7">
            <a:extLst>
              <a:ext uri="{FF2B5EF4-FFF2-40B4-BE49-F238E27FC236}">
                <a16:creationId xmlns:a16="http://schemas.microsoft.com/office/drawing/2014/main" id="{0B41C799-9B40-414D-BAC2-69D126527CB9}"/>
              </a:ext>
            </a:extLst>
          </p:cNvPr>
          <p:cNvGraphicFramePr>
            <a:graphicFrameLocks noGrp="1"/>
          </p:cNvGraphicFramePr>
          <p:nvPr>
            <p:extLst>
              <p:ext uri="{D42A27DB-BD31-4B8C-83A1-F6EECF244321}">
                <p14:modId xmlns:p14="http://schemas.microsoft.com/office/powerpoint/2010/main" val="2307283107"/>
              </p:ext>
            </p:extLst>
          </p:nvPr>
        </p:nvGraphicFramePr>
        <p:xfrm>
          <a:off x="6005497" y="1467981"/>
          <a:ext cx="5937133" cy="5199276"/>
        </p:xfrm>
        <a:graphic>
          <a:graphicData uri="http://schemas.openxmlformats.org/drawingml/2006/table">
            <a:tbl>
              <a:tblPr firstRow="1" bandRow="1">
                <a:tableStyleId>{93296810-A885-4BE3-A3E7-6D5BEEA58F35}</a:tableStyleId>
              </a:tblPr>
              <a:tblGrid>
                <a:gridCol w="1669933">
                  <a:extLst>
                    <a:ext uri="{9D8B030D-6E8A-4147-A177-3AD203B41FA5}">
                      <a16:colId xmlns:a16="http://schemas.microsoft.com/office/drawing/2014/main" val="2852249870"/>
                    </a:ext>
                  </a:extLst>
                </a:gridCol>
                <a:gridCol w="1316182">
                  <a:extLst>
                    <a:ext uri="{9D8B030D-6E8A-4147-A177-3AD203B41FA5}">
                      <a16:colId xmlns:a16="http://schemas.microsoft.com/office/drawing/2014/main" val="2201046410"/>
                    </a:ext>
                  </a:extLst>
                </a:gridCol>
                <a:gridCol w="1524000">
                  <a:extLst>
                    <a:ext uri="{9D8B030D-6E8A-4147-A177-3AD203B41FA5}">
                      <a16:colId xmlns:a16="http://schemas.microsoft.com/office/drawing/2014/main" val="3011746411"/>
                    </a:ext>
                  </a:extLst>
                </a:gridCol>
                <a:gridCol w="1427018">
                  <a:extLst>
                    <a:ext uri="{9D8B030D-6E8A-4147-A177-3AD203B41FA5}">
                      <a16:colId xmlns:a16="http://schemas.microsoft.com/office/drawing/2014/main" val="56278684"/>
                    </a:ext>
                  </a:extLst>
                </a:gridCol>
              </a:tblGrid>
              <a:tr h="622196">
                <a:tc>
                  <a:txBody>
                    <a:bodyPr/>
                    <a:lstStyle/>
                    <a:p>
                      <a:r>
                        <a:rPr lang="es-AR" sz="1400" dirty="0"/>
                        <a:t>Superficie</a:t>
                      </a:r>
                    </a:p>
                  </a:txBody>
                  <a:tcPr anchor="ctr"/>
                </a:tc>
                <a:tc>
                  <a:txBody>
                    <a:bodyPr/>
                    <a:lstStyle/>
                    <a:p>
                      <a:pPr algn="ctr"/>
                      <a:r>
                        <a:rPr lang="es-AR" sz="1400" dirty="0"/>
                        <a:t>Área</a:t>
                      </a:r>
                    </a:p>
                    <a:p>
                      <a:pPr algn="ctr"/>
                      <a:r>
                        <a:rPr lang="es-AR" sz="1400" dirty="0"/>
                        <a:t>S</a:t>
                      </a:r>
                    </a:p>
                  </a:txBody>
                  <a:tcPr anchor="ctr"/>
                </a:tc>
                <a:tc>
                  <a:txBody>
                    <a:bodyPr/>
                    <a:lstStyle/>
                    <a:p>
                      <a:r>
                        <a:rPr lang="es-AR" sz="1400" dirty="0"/>
                        <a:t>Coeficiente de Absorción</a:t>
                      </a:r>
                    </a:p>
                  </a:txBody>
                  <a:tcPr anchor="ctr"/>
                </a:tc>
                <a:tc>
                  <a:txBody>
                    <a:bodyPr/>
                    <a:lstStyle/>
                    <a:p>
                      <a:pPr algn="ctr"/>
                      <a:r>
                        <a:rPr lang="es-AR" sz="1600" dirty="0"/>
                        <a:t>S</a:t>
                      </a:r>
                      <a:r>
                        <a:rPr lang="es-AR" sz="1400" dirty="0"/>
                        <a:t> x </a:t>
                      </a:r>
                    </a:p>
                  </a:txBody>
                  <a:tcPr anchor="ctr"/>
                </a:tc>
                <a:extLst>
                  <a:ext uri="{0D108BD9-81ED-4DB2-BD59-A6C34878D82A}">
                    <a16:rowId xmlns:a16="http://schemas.microsoft.com/office/drawing/2014/main" val="3733143643"/>
                  </a:ext>
                </a:extLst>
              </a:tr>
              <a:tr h="370840">
                <a:tc>
                  <a:txBody>
                    <a:bodyPr/>
                    <a:lstStyle/>
                    <a:p>
                      <a:r>
                        <a:rPr lang="es-AR" sz="1600" dirty="0"/>
                        <a:t>Pisos: </a:t>
                      </a:r>
                      <a:r>
                        <a:rPr lang="es-AR" sz="1600" dirty="0" err="1"/>
                        <a:t>Parquet</a:t>
                      </a:r>
                      <a:endParaRPr lang="es-AR" sz="1600" dirty="0"/>
                    </a:p>
                  </a:txBody>
                  <a:tcPr/>
                </a:tc>
                <a:tc>
                  <a:txBody>
                    <a:bodyPr/>
                    <a:lstStyle/>
                    <a:p>
                      <a:r>
                        <a:rPr lang="es-AR" dirty="0"/>
                        <a:t>216 m</a:t>
                      </a:r>
                      <a:r>
                        <a:rPr lang="es-AR" baseline="30000" dirty="0"/>
                        <a:t>2</a:t>
                      </a:r>
                    </a:p>
                  </a:txBody>
                  <a:tcPr anchor="ctr"/>
                </a:tc>
                <a:tc>
                  <a:txBody>
                    <a:bodyPr/>
                    <a:lstStyle/>
                    <a:p>
                      <a:pPr algn="l"/>
                      <a:r>
                        <a:rPr lang="es-AR" dirty="0"/>
                        <a:t>0,07</a:t>
                      </a:r>
                    </a:p>
                  </a:txBody>
                  <a:tcPr anchor="ctr"/>
                </a:tc>
                <a:tc>
                  <a:txBody>
                    <a:bodyPr/>
                    <a:lstStyle/>
                    <a:p>
                      <a:pPr algn="l"/>
                      <a:r>
                        <a:rPr lang="es-AR" dirty="0"/>
                        <a:t>15,12</a:t>
                      </a:r>
                    </a:p>
                  </a:txBody>
                  <a:tcPr anchor="ctr"/>
                </a:tc>
                <a:extLst>
                  <a:ext uri="{0D108BD9-81ED-4DB2-BD59-A6C34878D82A}">
                    <a16:rowId xmlns:a16="http://schemas.microsoft.com/office/drawing/2014/main" val="1530142122"/>
                  </a:ext>
                </a:extLst>
              </a:tr>
              <a:tr h="370840">
                <a:tc>
                  <a:txBody>
                    <a:bodyPr/>
                    <a:lstStyle/>
                    <a:p>
                      <a:r>
                        <a:rPr lang="es-AR" sz="1600" dirty="0"/>
                        <a:t>Paredes: Revoque a la cal.</a:t>
                      </a:r>
                    </a:p>
                  </a:txBody>
                  <a:tcPr/>
                </a:tc>
                <a:tc>
                  <a:txBody>
                    <a:bodyPr/>
                    <a:lstStyle/>
                    <a:p>
                      <a:r>
                        <a:rPr lang="es-AR" dirty="0"/>
                        <a:t>387,6 m</a:t>
                      </a:r>
                      <a:r>
                        <a:rPr lang="es-AR" baseline="30000" dirty="0"/>
                        <a:t>2</a:t>
                      </a:r>
                      <a:endParaRPr lang="es-AR" dirty="0"/>
                    </a:p>
                  </a:txBody>
                  <a:tcPr anchor="ctr"/>
                </a:tc>
                <a:tc>
                  <a:txBody>
                    <a:bodyPr/>
                    <a:lstStyle/>
                    <a:p>
                      <a:r>
                        <a:rPr lang="es-AR" dirty="0"/>
                        <a:t>0,025</a:t>
                      </a:r>
                    </a:p>
                  </a:txBody>
                  <a:tcPr anchor="ctr"/>
                </a:tc>
                <a:tc>
                  <a:txBody>
                    <a:bodyPr/>
                    <a:lstStyle/>
                    <a:p>
                      <a:r>
                        <a:rPr lang="es-AR" dirty="0"/>
                        <a:t>9,69</a:t>
                      </a:r>
                    </a:p>
                  </a:txBody>
                  <a:tcPr anchor="ctr"/>
                </a:tc>
                <a:extLst>
                  <a:ext uri="{0D108BD9-81ED-4DB2-BD59-A6C34878D82A}">
                    <a16:rowId xmlns:a16="http://schemas.microsoft.com/office/drawing/2014/main" val="127232567"/>
                  </a:ext>
                </a:extLst>
              </a:tr>
              <a:tr h="370840">
                <a:tc>
                  <a:txBody>
                    <a:bodyPr/>
                    <a:lstStyle/>
                    <a:p>
                      <a:r>
                        <a:rPr lang="es-AR" sz="1600" dirty="0"/>
                        <a:t>Cielorraso: Yeso armado</a:t>
                      </a:r>
                    </a:p>
                  </a:txBody>
                  <a:tcPr/>
                </a:tc>
                <a:tc>
                  <a:txBody>
                    <a:bodyPr/>
                    <a:lstStyle/>
                    <a:p>
                      <a:r>
                        <a:rPr lang="es-AR" dirty="0"/>
                        <a:t>235 m</a:t>
                      </a:r>
                      <a:r>
                        <a:rPr lang="es-AR" baseline="30000" dirty="0"/>
                        <a:t>2</a:t>
                      </a:r>
                      <a:endParaRPr lang="es-AR" dirty="0"/>
                    </a:p>
                  </a:txBody>
                  <a:tcPr anchor="ctr"/>
                </a:tc>
                <a:tc>
                  <a:txBody>
                    <a:bodyPr/>
                    <a:lstStyle/>
                    <a:p>
                      <a:r>
                        <a:rPr lang="es-AR" dirty="0"/>
                        <a:t>0,05</a:t>
                      </a:r>
                    </a:p>
                  </a:txBody>
                  <a:tcPr anchor="ctr"/>
                </a:tc>
                <a:tc>
                  <a:txBody>
                    <a:bodyPr/>
                    <a:lstStyle/>
                    <a:p>
                      <a:r>
                        <a:rPr lang="es-AR" dirty="0"/>
                        <a:t>11,75</a:t>
                      </a:r>
                    </a:p>
                  </a:txBody>
                  <a:tcPr anchor="ctr"/>
                </a:tc>
                <a:extLst>
                  <a:ext uri="{0D108BD9-81ED-4DB2-BD59-A6C34878D82A}">
                    <a16:rowId xmlns:a16="http://schemas.microsoft.com/office/drawing/2014/main" val="3622099608"/>
                  </a:ext>
                </a:extLst>
              </a:tr>
              <a:tr h="370840">
                <a:tc>
                  <a:txBody>
                    <a:bodyPr/>
                    <a:lstStyle/>
                    <a:p>
                      <a:r>
                        <a:rPr lang="es-AR" sz="1600" dirty="0"/>
                        <a:t>Puerta: Madera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dirty="0"/>
                        <a:t>4,4 m</a:t>
                      </a:r>
                      <a:r>
                        <a:rPr lang="es-AR" baseline="30000" dirty="0"/>
                        <a:t>2</a:t>
                      </a:r>
                      <a:endParaRPr lang="es-AR" dirty="0"/>
                    </a:p>
                  </a:txBody>
                  <a:tcPr anchor="ctr"/>
                </a:tc>
                <a:tc>
                  <a:txBody>
                    <a:bodyPr/>
                    <a:lstStyle/>
                    <a:p>
                      <a:r>
                        <a:rPr lang="es-AR" dirty="0"/>
                        <a:t>0,08</a:t>
                      </a:r>
                    </a:p>
                  </a:txBody>
                  <a:tcPr anchor="ctr"/>
                </a:tc>
                <a:tc>
                  <a:txBody>
                    <a:bodyPr/>
                    <a:lstStyle/>
                    <a:p>
                      <a:r>
                        <a:rPr lang="es-AR" dirty="0"/>
                        <a:t>0,352</a:t>
                      </a:r>
                    </a:p>
                  </a:txBody>
                  <a:tcPr anchor="ctr"/>
                </a:tc>
                <a:extLst>
                  <a:ext uri="{0D108BD9-81ED-4DB2-BD59-A6C34878D82A}">
                    <a16:rowId xmlns:a16="http://schemas.microsoft.com/office/drawing/2014/main" val="2497575099"/>
                  </a:ext>
                </a:extLst>
              </a:tr>
              <a:tr h="370840">
                <a:tc>
                  <a:txBody>
                    <a:bodyPr/>
                    <a:lstStyle/>
                    <a:p>
                      <a:r>
                        <a:rPr lang="es-AR" sz="1600" dirty="0"/>
                        <a:t>Sillas: Metal</a:t>
                      </a:r>
                    </a:p>
                  </a:txBody>
                  <a:tcPr/>
                </a:tc>
                <a:tc>
                  <a:txBody>
                    <a:bodyPr/>
                    <a:lstStyle/>
                    <a:p>
                      <a:r>
                        <a:rPr lang="es-AR" dirty="0"/>
                        <a:t>100 u</a:t>
                      </a:r>
                    </a:p>
                  </a:txBody>
                  <a:tcPr anchor="ctr"/>
                </a:tc>
                <a:tc>
                  <a:txBody>
                    <a:bodyPr/>
                    <a:lstStyle/>
                    <a:p>
                      <a:r>
                        <a:rPr lang="es-AR" dirty="0"/>
                        <a:t>0,018</a:t>
                      </a:r>
                    </a:p>
                  </a:txBody>
                  <a:tcPr anchor="ctr"/>
                </a:tc>
                <a:tc>
                  <a:txBody>
                    <a:bodyPr/>
                    <a:lstStyle/>
                    <a:p>
                      <a:r>
                        <a:rPr lang="es-AR" dirty="0"/>
                        <a:t>1,8</a:t>
                      </a:r>
                    </a:p>
                  </a:txBody>
                  <a:tcPr anchor="ctr"/>
                </a:tc>
                <a:extLst>
                  <a:ext uri="{0D108BD9-81ED-4DB2-BD59-A6C34878D82A}">
                    <a16:rowId xmlns:a16="http://schemas.microsoft.com/office/drawing/2014/main" val="988136861"/>
                  </a:ext>
                </a:extLst>
              </a:tr>
              <a:tr h="370840">
                <a:tc>
                  <a:txBody>
                    <a:bodyPr/>
                    <a:lstStyle/>
                    <a:p>
                      <a:r>
                        <a:rPr lang="es-AR" sz="1600" b="1" dirty="0"/>
                        <a:t>Sala vacía</a:t>
                      </a:r>
                    </a:p>
                  </a:txBody>
                  <a:tcPr/>
                </a:tc>
                <a:tc>
                  <a:txBody>
                    <a:bodyPr/>
                    <a:lstStyle/>
                    <a:p>
                      <a:endParaRPr lang="es-AR" b="1" dirty="0"/>
                    </a:p>
                  </a:txBody>
                  <a:tcPr anchor="ctr"/>
                </a:tc>
                <a:tc>
                  <a:txBody>
                    <a:bodyPr/>
                    <a:lstStyle/>
                    <a:p>
                      <a:endParaRPr lang="es-AR" b="1" dirty="0"/>
                    </a:p>
                  </a:txBody>
                  <a:tcPr anchor="ctr"/>
                </a:tc>
                <a:tc>
                  <a:txBody>
                    <a:bodyPr/>
                    <a:lstStyle/>
                    <a:p>
                      <a:r>
                        <a:rPr lang="es-AR" b="1" dirty="0"/>
                        <a:t>38,7</a:t>
                      </a:r>
                    </a:p>
                  </a:txBody>
                  <a:tcPr anchor="ctr"/>
                </a:tc>
                <a:extLst>
                  <a:ext uri="{0D108BD9-81ED-4DB2-BD59-A6C34878D82A}">
                    <a16:rowId xmlns:a16="http://schemas.microsoft.com/office/drawing/2014/main" val="663325674"/>
                  </a:ext>
                </a:extLst>
              </a:tr>
              <a:tr h="370840">
                <a:tc>
                  <a:txBody>
                    <a:bodyPr/>
                    <a:lstStyle/>
                    <a:p>
                      <a:r>
                        <a:rPr lang="es-AR" sz="1600" dirty="0"/>
                        <a:t>50 Personas</a:t>
                      </a:r>
                    </a:p>
                  </a:txBody>
                  <a:tcPr/>
                </a:tc>
                <a:tc>
                  <a:txBody>
                    <a:bodyPr/>
                    <a:lstStyle/>
                    <a:p>
                      <a:r>
                        <a:rPr lang="es-AR" dirty="0"/>
                        <a:t>50</a:t>
                      </a:r>
                    </a:p>
                  </a:txBody>
                  <a:tcPr anchor="ctr"/>
                </a:tc>
                <a:tc>
                  <a:txBody>
                    <a:bodyPr/>
                    <a:lstStyle/>
                    <a:p>
                      <a:r>
                        <a:rPr lang="es-AR" dirty="0"/>
                        <a:t>0,4</a:t>
                      </a:r>
                    </a:p>
                  </a:txBody>
                  <a:tcPr anchor="ctr"/>
                </a:tc>
                <a:tc>
                  <a:txBody>
                    <a:bodyPr/>
                    <a:lstStyle/>
                    <a:p>
                      <a:r>
                        <a:rPr lang="es-AR" dirty="0"/>
                        <a:t>20</a:t>
                      </a:r>
                    </a:p>
                  </a:txBody>
                  <a:tcPr anchor="ctr"/>
                </a:tc>
                <a:extLst>
                  <a:ext uri="{0D108BD9-81ED-4DB2-BD59-A6C34878D82A}">
                    <a16:rowId xmlns:a16="http://schemas.microsoft.com/office/drawing/2014/main" val="887215333"/>
                  </a:ext>
                </a:extLst>
              </a:tr>
              <a:tr h="370840">
                <a:tc>
                  <a:txBody>
                    <a:bodyPr/>
                    <a:lstStyle/>
                    <a:p>
                      <a:r>
                        <a:rPr lang="es-AR" sz="1600" b="1" dirty="0"/>
                        <a:t>Sala 50 </a:t>
                      </a:r>
                      <a:r>
                        <a:rPr lang="es-AR" sz="1600" b="1" dirty="0" err="1"/>
                        <a:t>pers</a:t>
                      </a:r>
                      <a:r>
                        <a:rPr lang="es-AR" sz="1600" b="1" dirty="0"/>
                        <a:t>.</a:t>
                      </a:r>
                    </a:p>
                  </a:txBody>
                  <a:tcPr/>
                </a:tc>
                <a:tc>
                  <a:txBody>
                    <a:bodyPr/>
                    <a:lstStyle/>
                    <a:p>
                      <a:endParaRPr lang="es-AR" b="1" dirty="0"/>
                    </a:p>
                  </a:txBody>
                  <a:tcPr anchor="ctr"/>
                </a:tc>
                <a:tc>
                  <a:txBody>
                    <a:bodyPr/>
                    <a:lstStyle/>
                    <a:p>
                      <a:endParaRPr lang="es-AR" b="1" dirty="0"/>
                    </a:p>
                  </a:txBody>
                  <a:tcPr anchor="ctr"/>
                </a:tc>
                <a:tc>
                  <a:txBody>
                    <a:bodyPr/>
                    <a:lstStyle/>
                    <a:p>
                      <a:r>
                        <a:rPr lang="es-AR" b="1" dirty="0"/>
                        <a:t>58,7</a:t>
                      </a:r>
                    </a:p>
                  </a:txBody>
                  <a:tcPr anchor="ctr"/>
                </a:tc>
                <a:extLst>
                  <a:ext uri="{0D108BD9-81ED-4DB2-BD59-A6C34878D82A}">
                    <a16:rowId xmlns:a16="http://schemas.microsoft.com/office/drawing/2014/main" val="1357501873"/>
                  </a:ext>
                </a:extLst>
              </a:tr>
              <a:tr h="370840">
                <a:tc>
                  <a:txBody>
                    <a:bodyPr/>
                    <a:lstStyle/>
                    <a:p>
                      <a:r>
                        <a:rPr lang="es-AR" sz="1600" dirty="0"/>
                        <a:t>100 Personas</a:t>
                      </a:r>
                    </a:p>
                  </a:txBody>
                  <a:tcPr/>
                </a:tc>
                <a:tc>
                  <a:txBody>
                    <a:bodyPr/>
                    <a:lstStyle/>
                    <a:p>
                      <a:r>
                        <a:rPr lang="es-AR" dirty="0"/>
                        <a:t>100</a:t>
                      </a:r>
                    </a:p>
                  </a:txBody>
                  <a:tcPr anchor="ctr"/>
                </a:tc>
                <a:tc>
                  <a:txBody>
                    <a:bodyPr/>
                    <a:lstStyle/>
                    <a:p>
                      <a:r>
                        <a:rPr lang="es-AR" dirty="0"/>
                        <a:t>0.4</a:t>
                      </a:r>
                    </a:p>
                  </a:txBody>
                  <a:tcPr anchor="ctr"/>
                </a:tc>
                <a:tc>
                  <a:txBody>
                    <a:bodyPr/>
                    <a:lstStyle/>
                    <a:p>
                      <a:r>
                        <a:rPr lang="es-AR" dirty="0"/>
                        <a:t>40</a:t>
                      </a:r>
                    </a:p>
                  </a:txBody>
                  <a:tcPr anchor="ctr"/>
                </a:tc>
                <a:extLst>
                  <a:ext uri="{0D108BD9-81ED-4DB2-BD59-A6C34878D82A}">
                    <a16:rowId xmlns:a16="http://schemas.microsoft.com/office/drawing/2014/main" val="1337704226"/>
                  </a:ext>
                </a:extLst>
              </a:tr>
              <a:tr h="370840">
                <a:tc>
                  <a:txBody>
                    <a:bodyPr/>
                    <a:lstStyle/>
                    <a:p>
                      <a:r>
                        <a:rPr lang="es-AR" sz="1600" b="1" dirty="0"/>
                        <a:t>Sala 100 </a:t>
                      </a:r>
                      <a:r>
                        <a:rPr lang="es-AR" sz="1600" b="1" dirty="0" err="1"/>
                        <a:t>pers</a:t>
                      </a:r>
                      <a:r>
                        <a:rPr lang="es-AR" sz="1600" b="1" dirty="0"/>
                        <a:t>.</a:t>
                      </a:r>
                    </a:p>
                  </a:txBody>
                  <a:tcPr/>
                </a:tc>
                <a:tc>
                  <a:txBody>
                    <a:bodyPr/>
                    <a:lstStyle/>
                    <a:p>
                      <a:endParaRPr lang="es-AR" b="1" dirty="0"/>
                    </a:p>
                  </a:txBody>
                  <a:tcPr anchor="ctr"/>
                </a:tc>
                <a:tc>
                  <a:txBody>
                    <a:bodyPr/>
                    <a:lstStyle/>
                    <a:p>
                      <a:endParaRPr lang="es-AR" b="1" dirty="0"/>
                    </a:p>
                  </a:txBody>
                  <a:tcPr anchor="ctr"/>
                </a:tc>
                <a:tc>
                  <a:txBody>
                    <a:bodyPr/>
                    <a:lstStyle/>
                    <a:p>
                      <a:r>
                        <a:rPr lang="es-AR" b="1" dirty="0"/>
                        <a:t>78,7</a:t>
                      </a:r>
                    </a:p>
                  </a:txBody>
                  <a:tcPr anchor="ctr"/>
                </a:tc>
                <a:extLst>
                  <a:ext uri="{0D108BD9-81ED-4DB2-BD59-A6C34878D82A}">
                    <a16:rowId xmlns:a16="http://schemas.microsoft.com/office/drawing/2014/main" val="106393484"/>
                  </a:ext>
                </a:extLst>
              </a:tr>
            </a:tbl>
          </a:graphicData>
        </a:graphic>
      </p:graphicFrame>
      <p:pic>
        <p:nvPicPr>
          <p:cNvPr id="1028" name="Picture 4" descr="Sabías estas cosas sobre el alfabeto? | Forbes España">
            <a:extLst>
              <a:ext uri="{FF2B5EF4-FFF2-40B4-BE49-F238E27FC236}">
                <a16:creationId xmlns:a16="http://schemas.microsoft.com/office/drawing/2014/main" id="{BDF6BF23-A8B1-4E69-A530-A457036E83A7}"/>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11355905" y="1700557"/>
            <a:ext cx="311101" cy="192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abías estas cosas sobre el alfabeto? | Forbes España">
            <a:extLst>
              <a:ext uri="{FF2B5EF4-FFF2-40B4-BE49-F238E27FC236}">
                <a16:creationId xmlns:a16="http://schemas.microsoft.com/office/drawing/2014/main" id="{ECFA76CE-5AE9-4D7A-AAEF-F4154B53D226}"/>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9976255" y="1824311"/>
            <a:ext cx="311101" cy="19208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11C9C72-6ADC-4C66-BE63-14C1768B6256}"/>
              </a:ext>
            </a:extLst>
          </p:cNvPr>
          <p:cNvPicPr>
            <a:picLocks noChangeAspect="1"/>
          </p:cNvPicPr>
          <p:nvPr/>
        </p:nvPicPr>
        <p:blipFill rotWithShape="1">
          <a:blip r:embed="rId5"/>
          <a:srcRect l="46818" t="23290" r="29855" b="45917"/>
          <a:stretch/>
        </p:blipFill>
        <p:spPr>
          <a:xfrm>
            <a:off x="524989" y="3131695"/>
            <a:ext cx="4199408" cy="3116705"/>
          </a:xfrm>
          <a:prstGeom prst="rect">
            <a:avLst/>
          </a:prstGeom>
        </p:spPr>
      </p:pic>
      <p:sp>
        <p:nvSpPr>
          <p:cNvPr id="13" name="CuadroTexto 12">
            <a:extLst>
              <a:ext uri="{FF2B5EF4-FFF2-40B4-BE49-F238E27FC236}">
                <a16:creationId xmlns:a16="http://schemas.microsoft.com/office/drawing/2014/main" id="{8DEE130C-14EA-4407-A3C7-58FF55D31975}"/>
              </a:ext>
            </a:extLst>
          </p:cNvPr>
          <p:cNvSpPr txBox="1"/>
          <p:nvPr/>
        </p:nvSpPr>
        <p:spPr>
          <a:xfrm flipH="1">
            <a:off x="7024715" y="1060731"/>
            <a:ext cx="2845725" cy="369332"/>
          </a:xfrm>
          <a:prstGeom prst="rect">
            <a:avLst/>
          </a:prstGeom>
          <a:noFill/>
        </p:spPr>
        <p:txBody>
          <a:bodyPr wrap="square" rtlCol="0">
            <a:spAutoFit/>
          </a:bodyPr>
          <a:lstStyle/>
          <a:p>
            <a:r>
              <a:rPr lang="es-AR" dirty="0"/>
              <a:t>FRECUENCIAS: MEDIAS</a:t>
            </a:r>
          </a:p>
        </p:txBody>
      </p:sp>
      <p:pic>
        <p:nvPicPr>
          <p:cNvPr id="15" name="Imagen 14">
            <a:extLst>
              <a:ext uri="{FF2B5EF4-FFF2-40B4-BE49-F238E27FC236}">
                <a16:creationId xmlns:a16="http://schemas.microsoft.com/office/drawing/2014/main" id="{5F7BB163-094D-43CD-B4C2-0BE7B8F42BEE}"/>
              </a:ext>
            </a:extLst>
          </p:cNvPr>
          <p:cNvPicPr>
            <a:picLocks noChangeAspect="1"/>
          </p:cNvPicPr>
          <p:nvPr/>
        </p:nvPicPr>
        <p:blipFill rotWithShape="1">
          <a:blip r:embed="rId6"/>
          <a:srcRect l="22046" t="63719" r="18068" b="24159"/>
          <a:stretch/>
        </p:blipFill>
        <p:spPr>
          <a:xfrm>
            <a:off x="55420" y="3686315"/>
            <a:ext cx="5877093" cy="668897"/>
          </a:xfrm>
          <a:prstGeom prst="rect">
            <a:avLst/>
          </a:prstGeom>
        </p:spPr>
      </p:pic>
      <p:pic>
        <p:nvPicPr>
          <p:cNvPr id="17" name="Imagen 16">
            <a:extLst>
              <a:ext uri="{FF2B5EF4-FFF2-40B4-BE49-F238E27FC236}">
                <a16:creationId xmlns:a16="http://schemas.microsoft.com/office/drawing/2014/main" id="{9A8530BF-6D8A-4C25-A249-627182607435}"/>
              </a:ext>
            </a:extLst>
          </p:cNvPr>
          <p:cNvPicPr>
            <a:picLocks noChangeAspect="1"/>
          </p:cNvPicPr>
          <p:nvPr/>
        </p:nvPicPr>
        <p:blipFill rotWithShape="1">
          <a:blip r:embed="rId7"/>
          <a:srcRect l="21932" t="60107" r="16931" b="30135"/>
          <a:stretch/>
        </p:blipFill>
        <p:spPr>
          <a:xfrm>
            <a:off x="69274" y="4551324"/>
            <a:ext cx="5877093" cy="527409"/>
          </a:xfrm>
          <a:prstGeom prst="rect">
            <a:avLst/>
          </a:prstGeom>
        </p:spPr>
      </p:pic>
      <p:sp>
        <p:nvSpPr>
          <p:cNvPr id="18" name="Rectángulo 17">
            <a:extLst>
              <a:ext uri="{FF2B5EF4-FFF2-40B4-BE49-F238E27FC236}">
                <a16:creationId xmlns:a16="http://schemas.microsoft.com/office/drawing/2014/main" id="{7A9CFF65-096F-4DB0-B4FC-7E235E42B405}"/>
              </a:ext>
            </a:extLst>
          </p:cNvPr>
          <p:cNvSpPr/>
          <p:nvPr/>
        </p:nvSpPr>
        <p:spPr>
          <a:xfrm>
            <a:off x="3934691" y="3686315"/>
            <a:ext cx="1106875" cy="216932"/>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a:extLst>
              <a:ext uri="{FF2B5EF4-FFF2-40B4-BE49-F238E27FC236}">
                <a16:creationId xmlns:a16="http://schemas.microsoft.com/office/drawing/2014/main" id="{E6B78529-F2EA-4816-9F04-2D7E9622C47E}"/>
              </a:ext>
            </a:extLst>
          </p:cNvPr>
          <p:cNvSpPr/>
          <p:nvPr/>
        </p:nvSpPr>
        <p:spPr>
          <a:xfrm>
            <a:off x="3934691" y="4575300"/>
            <a:ext cx="1245421"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21">
            <a:extLst>
              <a:ext uri="{FF2B5EF4-FFF2-40B4-BE49-F238E27FC236}">
                <a16:creationId xmlns:a16="http://schemas.microsoft.com/office/drawing/2014/main" id="{93875A1F-ED07-409B-97EB-F34C9031BAE1}"/>
              </a:ext>
            </a:extLst>
          </p:cNvPr>
          <p:cNvSpPr/>
          <p:nvPr/>
        </p:nvSpPr>
        <p:spPr>
          <a:xfrm>
            <a:off x="207820" y="3727875"/>
            <a:ext cx="2258289" cy="216932"/>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a:extLst>
              <a:ext uri="{FF2B5EF4-FFF2-40B4-BE49-F238E27FC236}">
                <a16:creationId xmlns:a16="http://schemas.microsoft.com/office/drawing/2014/main" id="{333814FE-90E0-4A56-B39D-9EB098D63EBE}"/>
              </a:ext>
            </a:extLst>
          </p:cNvPr>
          <p:cNvSpPr/>
          <p:nvPr/>
        </p:nvSpPr>
        <p:spPr>
          <a:xfrm>
            <a:off x="145473" y="4596658"/>
            <a:ext cx="2320636"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 name="Imagen 19">
            <a:extLst>
              <a:ext uri="{FF2B5EF4-FFF2-40B4-BE49-F238E27FC236}">
                <a16:creationId xmlns:a16="http://schemas.microsoft.com/office/drawing/2014/main" id="{C21F9634-068E-4930-AA38-54E00223F2F1}"/>
              </a:ext>
            </a:extLst>
          </p:cNvPr>
          <p:cNvPicPr>
            <a:picLocks noChangeAspect="1"/>
          </p:cNvPicPr>
          <p:nvPr/>
        </p:nvPicPr>
        <p:blipFill rotWithShape="1">
          <a:blip r:embed="rId8"/>
          <a:srcRect l="28403" t="47886" r="7955" b="42307"/>
          <a:stretch/>
        </p:blipFill>
        <p:spPr>
          <a:xfrm>
            <a:off x="62346" y="5275672"/>
            <a:ext cx="5863239" cy="508024"/>
          </a:xfrm>
          <a:prstGeom prst="rect">
            <a:avLst/>
          </a:prstGeom>
        </p:spPr>
      </p:pic>
      <p:sp>
        <p:nvSpPr>
          <p:cNvPr id="26" name="Rectángulo 25">
            <a:extLst>
              <a:ext uri="{FF2B5EF4-FFF2-40B4-BE49-F238E27FC236}">
                <a16:creationId xmlns:a16="http://schemas.microsoft.com/office/drawing/2014/main" id="{1A35B32E-C103-4D4C-BE5C-2ED3DE9C8249}"/>
              </a:ext>
            </a:extLst>
          </p:cNvPr>
          <p:cNvSpPr/>
          <p:nvPr/>
        </p:nvSpPr>
        <p:spPr>
          <a:xfrm>
            <a:off x="3338942" y="5393947"/>
            <a:ext cx="581892"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ángulo 26">
            <a:extLst>
              <a:ext uri="{FF2B5EF4-FFF2-40B4-BE49-F238E27FC236}">
                <a16:creationId xmlns:a16="http://schemas.microsoft.com/office/drawing/2014/main" id="{46EBFA9A-F025-417F-9C4E-A466F3F3C5AE}"/>
              </a:ext>
            </a:extLst>
          </p:cNvPr>
          <p:cNvSpPr/>
          <p:nvPr/>
        </p:nvSpPr>
        <p:spPr>
          <a:xfrm>
            <a:off x="214745" y="5415305"/>
            <a:ext cx="1544782"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27">
            <a:extLst>
              <a:ext uri="{FF2B5EF4-FFF2-40B4-BE49-F238E27FC236}">
                <a16:creationId xmlns:a16="http://schemas.microsoft.com/office/drawing/2014/main" id="{776D6886-7822-42BE-943F-E18CE7AB3B44}"/>
              </a:ext>
            </a:extLst>
          </p:cNvPr>
          <p:cNvSpPr/>
          <p:nvPr/>
        </p:nvSpPr>
        <p:spPr>
          <a:xfrm>
            <a:off x="9024930" y="2154496"/>
            <a:ext cx="1106875" cy="216932"/>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Rectángulo 28">
            <a:extLst>
              <a:ext uri="{FF2B5EF4-FFF2-40B4-BE49-F238E27FC236}">
                <a16:creationId xmlns:a16="http://schemas.microsoft.com/office/drawing/2014/main" id="{CB9210AC-56DD-449E-9774-CCDED83B859D}"/>
              </a:ext>
            </a:extLst>
          </p:cNvPr>
          <p:cNvSpPr/>
          <p:nvPr/>
        </p:nvSpPr>
        <p:spPr>
          <a:xfrm>
            <a:off x="8955656" y="2762361"/>
            <a:ext cx="1245421"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29">
            <a:extLst>
              <a:ext uri="{FF2B5EF4-FFF2-40B4-BE49-F238E27FC236}">
                <a16:creationId xmlns:a16="http://schemas.microsoft.com/office/drawing/2014/main" id="{F722F351-D7F3-4CC1-8B51-BF0254CC62D1}"/>
              </a:ext>
            </a:extLst>
          </p:cNvPr>
          <p:cNvSpPr/>
          <p:nvPr/>
        </p:nvSpPr>
        <p:spPr>
          <a:xfrm>
            <a:off x="9024930" y="3461287"/>
            <a:ext cx="1245421" cy="218370"/>
          </a:xfrm>
          <a:prstGeom prst="rect">
            <a:avLst/>
          </a:prstGeom>
          <a:solidFill>
            <a:srgbClr val="B0151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CuadroTexto 24">
            <a:extLst>
              <a:ext uri="{FF2B5EF4-FFF2-40B4-BE49-F238E27FC236}">
                <a16:creationId xmlns:a16="http://schemas.microsoft.com/office/drawing/2014/main" id="{2CC7F64B-D4BA-4E13-9E41-E0E89092D043}"/>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349062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8" grpId="0" animBg="1"/>
      <p:bldP spid="21" grpId="0" animBg="1"/>
      <p:bldP spid="22" grpId="0" animBg="1"/>
      <p:bldP spid="23"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D91E33-49D3-4557-B6F4-22DD34E919CB}"/>
              </a:ext>
            </a:extLst>
          </p:cNvPr>
          <p:cNvSpPr txBox="1"/>
          <p:nvPr/>
        </p:nvSpPr>
        <p:spPr>
          <a:xfrm>
            <a:off x="1104738" y="494146"/>
            <a:ext cx="6381875" cy="830997"/>
          </a:xfrm>
          <a:prstGeom prst="rect">
            <a:avLst/>
          </a:prstGeom>
          <a:noFill/>
        </p:spPr>
        <p:txBody>
          <a:bodyPr wrap="none" rtlCol="0">
            <a:spAutoFit/>
          </a:bodyPr>
          <a:lstStyle/>
          <a:p>
            <a:r>
              <a:rPr lang="es-AR" sz="2400" b="1" dirty="0"/>
              <a:t>CÁLCULO DEL TIEMPO DE REVERBERACIÓN</a:t>
            </a:r>
          </a:p>
          <a:p>
            <a:r>
              <a:rPr lang="es-AR" sz="2400" b="1" dirty="0"/>
              <a:t>SALA SIN ACONDICIONAR </a:t>
            </a:r>
          </a:p>
        </p:txBody>
      </p:sp>
      <p:sp>
        <p:nvSpPr>
          <p:cNvPr id="3" name="CuadroTexto 2">
            <a:extLst>
              <a:ext uri="{FF2B5EF4-FFF2-40B4-BE49-F238E27FC236}">
                <a16:creationId xmlns:a16="http://schemas.microsoft.com/office/drawing/2014/main" id="{CAD8ACB5-F49A-4678-853B-191B10F8CD9C}"/>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pic>
        <p:nvPicPr>
          <p:cNvPr id="5" name="Imagen 4">
            <a:extLst>
              <a:ext uri="{FF2B5EF4-FFF2-40B4-BE49-F238E27FC236}">
                <a16:creationId xmlns:a16="http://schemas.microsoft.com/office/drawing/2014/main" id="{19F7614C-09B6-4E27-8447-D6E975EB83E1}"/>
              </a:ext>
            </a:extLst>
          </p:cNvPr>
          <p:cNvPicPr>
            <a:picLocks noChangeAspect="1"/>
          </p:cNvPicPr>
          <p:nvPr/>
        </p:nvPicPr>
        <p:blipFill rotWithShape="1">
          <a:blip r:embed="rId2"/>
          <a:srcRect l="22332" t="42723" r="25000" b="33402"/>
          <a:stretch/>
        </p:blipFill>
        <p:spPr>
          <a:xfrm>
            <a:off x="1218708" y="1684757"/>
            <a:ext cx="4073727" cy="1038236"/>
          </a:xfrm>
          <a:prstGeom prst="rect">
            <a:avLst/>
          </a:prstGeom>
        </p:spPr>
      </p:pic>
      <p:sp>
        <p:nvSpPr>
          <p:cNvPr id="6" name="CuadroTexto 5">
            <a:extLst>
              <a:ext uri="{FF2B5EF4-FFF2-40B4-BE49-F238E27FC236}">
                <a16:creationId xmlns:a16="http://schemas.microsoft.com/office/drawing/2014/main" id="{C182D7D8-2F1B-4B7E-B36B-AB7E21811F97}"/>
              </a:ext>
            </a:extLst>
          </p:cNvPr>
          <p:cNvSpPr txBox="1"/>
          <p:nvPr/>
        </p:nvSpPr>
        <p:spPr>
          <a:xfrm>
            <a:off x="1104738" y="1297433"/>
            <a:ext cx="2468946" cy="369332"/>
          </a:xfrm>
          <a:prstGeom prst="rect">
            <a:avLst/>
          </a:prstGeom>
          <a:noFill/>
        </p:spPr>
        <p:txBody>
          <a:bodyPr wrap="none" rtlCol="0">
            <a:spAutoFit/>
          </a:bodyPr>
          <a:lstStyle/>
          <a:p>
            <a:r>
              <a:rPr lang="es-AR" dirty="0"/>
              <a:t>FÓRMULA DE SABINE</a:t>
            </a:r>
          </a:p>
        </p:txBody>
      </p:sp>
      <p:graphicFrame>
        <p:nvGraphicFramePr>
          <p:cNvPr id="2" name="Tabla 7">
            <a:extLst>
              <a:ext uri="{FF2B5EF4-FFF2-40B4-BE49-F238E27FC236}">
                <a16:creationId xmlns:a16="http://schemas.microsoft.com/office/drawing/2014/main" id="{0B41C799-9B40-414D-BAC2-69D126527CB9}"/>
              </a:ext>
            </a:extLst>
          </p:cNvPr>
          <p:cNvGraphicFramePr>
            <a:graphicFrameLocks noGrp="1"/>
          </p:cNvGraphicFramePr>
          <p:nvPr>
            <p:extLst>
              <p:ext uri="{D42A27DB-BD31-4B8C-83A1-F6EECF244321}">
                <p14:modId xmlns:p14="http://schemas.microsoft.com/office/powerpoint/2010/main" val="2329553699"/>
              </p:ext>
            </p:extLst>
          </p:nvPr>
        </p:nvGraphicFramePr>
        <p:xfrm>
          <a:off x="6366865" y="1362487"/>
          <a:ext cx="3096951" cy="1734716"/>
        </p:xfrm>
        <a:graphic>
          <a:graphicData uri="http://schemas.openxmlformats.org/drawingml/2006/table">
            <a:tbl>
              <a:tblPr firstRow="1" bandRow="1">
                <a:tableStyleId>{93296810-A885-4BE3-A3E7-6D5BEEA58F35}</a:tableStyleId>
              </a:tblPr>
              <a:tblGrid>
                <a:gridCol w="1669933">
                  <a:extLst>
                    <a:ext uri="{9D8B030D-6E8A-4147-A177-3AD203B41FA5}">
                      <a16:colId xmlns:a16="http://schemas.microsoft.com/office/drawing/2014/main" val="2852249870"/>
                    </a:ext>
                  </a:extLst>
                </a:gridCol>
                <a:gridCol w="1427018">
                  <a:extLst>
                    <a:ext uri="{9D8B030D-6E8A-4147-A177-3AD203B41FA5}">
                      <a16:colId xmlns:a16="http://schemas.microsoft.com/office/drawing/2014/main" val="56278684"/>
                    </a:ext>
                  </a:extLst>
                </a:gridCol>
              </a:tblGrid>
              <a:tr h="622196">
                <a:tc>
                  <a:txBody>
                    <a:bodyPr/>
                    <a:lstStyle/>
                    <a:p>
                      <a:r>
                        <a:rPr lang="es-AR" sz="1400" dirty="0"/>
                        <a:t>Superficie</a:t>
                      </a:r>
                    </a:p>
                  </a:txBody>
                  <a:tcPr anchor="ctr"/>
                </a:tc>
                <a:tc>
                  <a:txBody>
                    <a:bodyPr/>
                    <a:lstStyle/>
                    <a:p>
                      <a:pPr algn="ctr"/>
                      <a:r>
                        <a:rPr lang="es-AR" sz="1600" dirty="0"/>
                        <a:t>Sumatoria </a:t>
                      </a:r>
                    </a:p>
                    <a:p>
                      <a:pPr algn="ctr"/>
                      <a:r>
                        <a:rPr lang="es-AR" sz="1600" dirty="0"/>
                        <a:t>S</a:t>
                      </a:r>
                      <a:r>
                        <a:rPr lang="es-AR" sz="1400" dirty="0"/>
                        <a:t> x </a:t>
                      </a:r>
                    </a:p>
                  </a:txBody>
                  <a:tcPr anchor="ctr"/>
                </a:tc>
                <a:extLst>
                  <a:ext uri="{0D108BD9-81ED-4DB2-BD59-A6C34878D82A}">
                    <a16:rowId xmlns:a16="http://schemas.microsoft.com/office/drawing/2014/main" val="3733143643"/>
                  </a:ext>
                </a:extLst>
              </a:tr>
              <a:tr h="370840">
                <a:tc>
                  <a:txBody>
                    <a:bodyPr/>
                    <a:lstStyle/>
                    <a:p>
                      <a:r>
                        <a:rPr lang="es-AR" sz="1600" b="1" dirty="0"/>
                        <a:t>Sala vacía</a:t>
                      </a:r>
                    </a:p>
                  </a:txBody>
                  <a:tcPr/>
                </a:tc>
                <a:tc>
                  <a:txBody>
                    <a:bodyPr/>
                    <a:lstStyle/>
                    <a:p>
                      <a:r>
                        <a:rPr lang="es-AR" b="1" dirty="0"/>
                        <a:t>38,7</a:t>
                      </a:r>
                    </a:p>
                  </a:txBody>
                  <a:tcPr anchor="ctr"/>
                </a:tc>
                <a:extLst>
                  <a:ext uri="{0D108BD9-81ED-4DB2-BD59-A6C34878D82A}">
                    <a16:rowId xmlns:a16="http://schemas.microsoft.com/office/drawing/2014/main" val="663325674"/>
                  </a:ext>
                </a:extLst>
              </a:tr>
              <a:tr h="370840">
                <a:tc>
                  <a:txBody>
                    <a:bodyPr/>
                    <a:lstStyle/>
                    <a:p>
                      <a:r>
                        <a:rPr lang="es-AR" sz="1600" b="1" dirty="0"/>
                        <a:t>Sala 50 </a:t>
                      </a:r>
                      <a:r>
                        <a:rPr lang="es-AR" sz="1600" b="1" dirty="0" err="1"/>
                        <a:t>pers</a:t>
                      </a:r>
                      <a:r>
                        <a:rPr lang="es-AR" sz="1600" b="1" dirty="0"/>
                        <a:t>.</a:t>
                      </a:r>
                    </a:p>
                  </a:txBody>
                  <a:tcPr/>
                </a:tc>
                <a:tc>
                  <a:txBody>
                    <a:bodyPr/>
                    <a:lstStyle/>
                    <a:p>
                      <a:r>
                        <a:rPr lang="es-AR" b="1" dirty="0"/>
                        <a:t>58,7</a:t>
                      </a:r>
                    </a:p>
                  </a:txBody>
                  <a:tcPr anchor="ctr"/>
                </a:tc>
                <a:extLst>
                  <a:ext uri="{0D108BD9-81ED-4DB2-BD59-A6C34878D82A}">
                    <a16:rowId xmlns:a16="http://schemas.microsoft.com/office/drawing/2014/main" val="1357501873"/>
                  </a:ext>
                </a:extLst>
              </a:tr>
              <a:tr h="370840">
                <a:tc>
                  <a:txBody>
                    <a:bodyPr/>
                    <a:lstStyle/>
                    <a:p>
                      <a:r>
                        <a:rPr lang="es-AR" sz="1600" b="1" dirty="0"/>
                        <a:t>Sala 100 </a:t>
                      </a:r>
                      <a:r>
                        <a:rPr lang="es-AR" sz="1600" b="1" dirty="0" err="1"/>
                        <a:t>pers</a:t>
                      </a:r>
                      <a:r>
                        <a:rPr lang="es-AR" sz="1600" b="1" dirty="0"/>
                        <a:t>.</a:t>
                      </a:r>
                    </a:p>
                  </a:txBody>
                  <a:tcPr/>
                </a:tc>
                <a:tc>
                  <a:txBody>
                    <a:bodyPr/>
                    <a:lstStyle/>
                    <a:p>
                      <a:r>
                        <a:rPr lang="es-AR" b="1" dirty="0"/>
                        <a:t>78,7</a:t>
                      </a:r>
                    </a:p>
                  </a:txBody>
                  <a:tcPr anchor="ctr"/>
                </a:tc>
                <a:extLst>
                  <a:ext uri="{0D108BD9-81ED-4DB2-BD59-A6C34878D82A}">
                    <a16:rowId xmlns:a16="http://schemas.microsoft.com/office/drawing/2014/main" val="106393484"/>
                  </a:ext>
                </a:extLst>
              </a:tr>
            </a:tbl>
          </a:graphicData>
        </a:graphic>
      </p:graphicFrame>
      <p:pic>
        <p:nvPicPr>
          <p:cNvPr id="12" name="Picture 4" descr="Sabías estas cosas sobre el alfabeto? | Forbes España">
            <a:extLst>
              <a:ext uri="{FF2B5EF4-FFF2-40B4-BE49-F238E27FC236}">
                <a16:creationId xmlns:a16="http://schemas.microsoft.com/office/drawing/2014/main" id="{ECFA76CE-5AE9-4D7A-AAEF-F4154B53D226}"/>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8870684" y="1712752"/>
            <a:ext cx="311101" cy="19208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8DEE130C-14EA-4407-A3C7-58FF55D31975}"/>
              </a:ext>
            </a:extLst>
          </p:cNvPr>
          <p:cNvSpPr txBox="1"/>
          <p:nvPr/>
        </p:nvSpPr>
        <p:spPr>
          <a:xfrm flipH="1">
            <a:off x="6249724" y="1034019"/>
            <a:ext cx="2845725" cy="369332"/>
          </a:xfrm>
          <a:prstGeom prst="rect">
            <a:avLst/>
          </a:prstGeom>
          <a:noFill/>
        </p:spPr>
        <p:txBody>
          <a:bodyPr wrap="square" rtlCol="0">
            <a:spAutoFit/>
          </a:bodyPr>
          <a:lstStyle/>
          <a:p>
            <a:r>
              <a:rPr lang="es-AR" dirty="0"/>
              <a:t>Sumatorias de S x </a:t>
            </a:r>
          </a:p>
        </p:txBody>
      </p:sp>
      <p:sp>
        <p:nvSpPr>
          <p:cNvPr id="7" name="CuadroTexto 6">
            <a:extLst>
              <a:ext uri="{FF2B5EF4-FFF2-40B4-BE49-F238E27FC236}">
                <a16:creationId xmlns:a16="http://schemas.microsoft.com/office/drawing/2014/main" id="{4ABDE100-E08E-4A72-836B-83EBFD9F2934}"/>
              </a:ext>
            </a:extLst>
          </p:cNvPr>
          <p:cNvSpPr txBox="1"/>
          <p:nvPr/>
        </p:nvSpPr>
        <p:spPr>
          <a:xfrm>
            <a:off x="1661453" y="3689810"/>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p>
          <a:p>
            <a:r>
              <a:rPr lang="es-AR" dirty="0"/>
              <a:t>	38,7</a:t>
            </a:r>
          </a:p>
        </p:txBody>
      </p:sp>
      <p:pic>
        <p:nvPicPr>
          <p:cNvPr id="24" name="Picture 4" descr="Sabías estas cosas sobre el alfabeto? | Forbes España">
            <a:extLst>
              <a:ext uri="{FF2B5EF4-FFF2-40B4-BE49-F238E27FC236}">
                <a16:creationId xmlns:a16="http://schemas.microsoft.com/office/drawing/2014/main" id="{9FF25141-63E6-4A80-934B-0E56E5897652}"/>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8282720" y="1131040"/>
            <a:ext cx="311101" cy="192087"/>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AAF58E17-D160-447B-9E93-2ECF036C0612}"/>
              </a:ext>
            </a:extLst>
          </p:cNvPr>
          <p:cNvSpPr txBox="1"/>
          <p:nvPr/>
        </p:nvSpPr>
        <p:spPr>
          <a:xfrm>
            <a:off x="1163289" y="2852575"/>
            <a:ext cx="3650358" cy="369332"/>
          </a:xfrm>
          <a:prstGeom prst="rect">
            <a:avLst/>
          </a:prstGeom>
          <a:noFill/>
        </p:spPr>
        <p:txBody>
          <a:bodyPr wrap="none" rtlCol="0">
            <a:spAutoFit/>
          </a:bodyPr>
          <a:lstStyle/>
          <a:p>
            <a:r>
              <a:rPr lang="es-AR" b="1" dirty="0"/>
              <a:t>VOLUMEN DE LA SALA: 1488 m</a:t>
            </a:r>
            <a:r>
              <a:rPr lang="es-AR" b="1" baseline="30000" dirty="0"/>
              <a:t>3</a:t>
            </a:r>
          </a:p>
        </p:txBody>
      </p:sp>
      <p:sp>
        <p:nvSpPr>
          <p:cNvPr id="31" name="CuadroTexto 30">
            <a:extLst>
              <a:ext uri="{FF2B5EF4-FFF2-40B4-BE49-F238E27FC236}">
                <a16:creationId xmlns:a16="http://schemas.microsoft.com/office/drawing/2014/main" id="{373FF9EA-7E2A-4DFF-8BC0-F5CD7430F651}"/>
              </a:ext>
            </a:extLst>
          </p:cNvPr>
          <p:cNvSpPr txBox="1"/>
          <p:nvPr/>
        </p:nvSpPr>
        <p:spPr>
          <a:xfrm>
            <a:off x="1182481" y="3239417"/>
            <a:ext cx="1795684" cy="369332"/>
          </a:xfrm>
          <a:prstGeom prst="rect">
            <a:avLst/>
          </a:prstGeom>
          <a:noFill/>
        </p:spPr>
        <p:txBody>
          <a:bodyPr wrap="none" rtlCol="0">
            <a:spAutoFit/>
          </a:bodyPr>
          <a:lstStyle/>
          <a:p>
            <a:r>
              <a:rPr lang="es-AR" b="1" dirty="0" err="1"/>
              <a:t>Tr</a:t>
            </a:r>
            <a:r>
              <a:rPr lang="es-AR" b="1" dirty="0"/>
              <a:t> SALA VACÍA</a:t>
            </a:r>
            <a:endParaRPr lang="es-AR" b="1" baseline="30000" dirty="0"/>
          </a:p>
        </p:txBody>
      </p:sp>
      <p:sp>
        <p:nvSpPr>
          <p:cNvPr id="32" name="CuadroTexto 31">
            <a:extLst>
              <a:ext uri="{FF2B5EF4-FFF2-40B4-BE49-F238E27FC236}">
                <a16:creationId xmlns:a16="http://schemas.microsoft.com/office/drawing/2014/main" id="{D0375244-1058-4CD1-B3B5-6D8B37560DCA}"/>
              </a:ext>
            </a:extLst>
          </p:cNvPr>
          <p:cNvSpPr txBox="1"/>
          <p:nvPr/>
        </p:nvSpPr>
        <p:spPr>
          <a:xfrm>
            <a:off x="3603634" y="3789883"/>
            <a:ext cx="2478564" cy="369332"/>
          </a:xfrm>
          <a:prstGeom prst="rect">
            <a:avLst/>
          </a:prstGeom>
          <a:noFill/>
        </p:spPr>
        <p:txBody>
          <a:bodyPr wrap="square" rtlCol="0">
            <a:spAutoFit/>
          </a:bodyPr>
          <a:lstStyle/>
          <a:p>
            <a:r>
              <a:rPr lang="es-AR" dirty="0"/>
              <a:t>= 6,19 segundos</a:t>
            </a:r>
          </a:p>
        </p:txBody>
      </p:sp>
      <p:sp>
        <p:nvSpPr>
          <p:cNvPr id="33" name="CuadroTexto 32">
            <a:extLst>
              <a:ext uri="{FF2B5EF4-FFF2-40B4-BE49-F238E27FC236}">
                <a16:creationId xmlns:a16="http://schemas.microsoft.com/office/drawing/2014/main" id="{0DB04B18-19FE-4BD3-9876-F502FB1265D3}"/>
              </a:ext>
            </a:extLst>
          </p:cNvPr>
          <p:cNvSpPr txBox="1"/>
          <p:nvPr/>
        </p:nvSpPr>
        <p:spPr>
          <a:xfrm>
            <a:off x="1177725" y="3784767"/>
            <a:ext cx="781705" cy="369332"/>
          </a:xfrm>
          <a:prstGeom prst="rect">
            <a:avLst/>
          </a:prstGeom>
          <a:noFill/>
        </p:spPr>
        <p:txBody>
          <a:bodyPr wrap="square">
            <a:spAutoFit/>
          </a:bodyPr>
          <a:lstStyle/>
          <a:p>
            <a:r>
              <a:rPr lang="es-AR" dirty="0" err="1"/>
              <a:t>Tr</a:t>
            </a:r>
            <a:r>
              <a:rPr lang="es-AR" dirty="0"/>
              <a:t>= </a:t>
            </a:r>
          </a:p>
        </p:txBody>
      </p:sp>
      <p:sp>
        <p:nvSpPr>
          <p:cNvPr id="34" name="CuadroTexto 33">
            <a:extLst>
              <a:ext uri="{FF2B5EF4-FFF2-40B4-BE49-F238E27FC236}">
                <a16:creationId xmlns:a16="http://schemas.microsoft.com/office/drawing/2014/main" id="{5E7EFD70-D061-4506-AC39-209B16AFD55B}"/>
              </a:ext>
            </a:extLst>
          </p:cNvPr>
          <p:cNvSpPr txBox="1"/>
          <p:nvPr/>
        </p:nvSpPr>
        <p:spPr>
          <a:xfrm>
            <a:off x="1702437" y="4890930"/>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p>
          <a:p>
            <a:r>
              <a:rPr lang="es-AR" dirty="0"/>
              <a:t>	58,7</a:t>
            </a:r>
          </a:p>
        </p:txBody>
      </p:sp>
      <p:sp>
        <p:nvSpPr>
          <p:cNvPr id="35" name="CuadroTexto 34">
            <a:extLst>
              <a:ext uri="{FF2B5EF4-FFF2-40B4-BE49-F238E27FC236}">
                <a16:creationId xmlns:a16="http://schemas.microsoft.com/office/drawing/2014/main" id="{ADE9A94A-6BFC-4229-A114-D9E83C2B5BB4}"/>
              </a:ext>
            </a:extLst>
          </p:cNvPr>
          <p:cNvSpPr txBox="1"/>
          <p:nvPr/>
        </p:nvSpPr>
        <p:spPr>
          <a:xfrm>
            <a:off x="1223465" y="4454392"/>
            <a:ext cx="3645602" cy="369332"/>
          </a:xfrm>
          <a:prstGeom prst="rect">
            <a:avLst/>
          </a:prstGeom>
          <a:noFill/>
        </p:spPr>
        <p:txBody>
          <a:bodyPr wrap="square" rtlCol="0">
            <a:spAutoFit/>
          </a:bodyPr>
          <a:lstStyle/>
          <a:p>
            <a:r>
              <a:rPr lang="es-AR" b="1" dirty="0" err="1"/>
              <a:t>Tr</a:t>
            </a:r>
            <a:r>
              <a:rPr lang="es-AR" b="1" dirty="0"/>
              <a:t> SALA A MEDIA CAPACIDAD</a:t>
            </a:r>
            <a:endParaRPr lang="es-AR" b="1" baseline="30000" dirty="0"/>
          </a:p>
        </p:txBody>
      </p:sp>
      <p:sp>
        <p:nvSpPr>
          <p:cNvPr id="36" name="CuadroTexto 35">
            <a:extLst>
              <a:ext uri="{FF2B5EF4-FFF2-40B4-BE49-F238E27FC236}">
                <a16:creationId xmlns:a16="http://schemas.microsoft.com/office/drawing/2014/main" id="{78314AA1-8D2F-4965-AD14-32B654F10466}"/>
              </a:ext>
            </a:extLst>
          </p:cNvPr>
          <p:cNvSpPr txBox="1"/>
          <p:nvPr/>
        </p:nvSpPr>
        <p:spPr>
          <a:xfrm>
            <a:off x="3644618" y="4991003"/>
            <a:ext cx="2478564" cy="369332"/>
          </a:xfrm>
          <a:prstGeom prst="rect">
            <a:avLst/>
          </a:prstGeom>
          <a:noFill/>
        </p:spPr>
        <p:txBody>
          <a:bodyPr wrap="square" rtlCol="0">
            <a:spAutoFit/>
          </a:bodyPr>
          <a:lstStyle/>
          <a:p>
            <a:r>
              <a:rPr lang="es-AR" dirty="0"/>
              <a:t>= 4,08 segundos</a:t>
            </a:r>
          </a:p>
        </p:txBody>
      </p:sp>
      <p:sp>
        <p:nvSpPr>
          <p:cNvPr id="37" name="CuadroTexto 36">
            <a:extLst>
              <a:ext uri="{FF2B5EF4-FFF2-40B4-BE49-F238E27FC236}">
                <a16:creationId xmlns:a16="http://schemas.microsoft.com/office/drawing/2014/main" id="{E5392515-1DD3-4208-BFCD-0CA1A77A7740}"/>
              </a:ext>
            </a:extLst>
          </p:cNvPr>
          <p:cNvSpPr txBox="1"/>
          <p:nvPr/>
        </p:nvSpPr>
        <p:spPr>
          <a:xfrm>
            <a:off x="1218709" y="4985887"/>
            <a:ext cx="781705" cy="369332"/>
          </a:xfrm>
          <a:prstGeom prst="rect">
            <a:avLst/>
          </a:prstGeom>
          <a:noFill/>
        </p:spPr>
        <p:txBody>
          <a:bodyPr wrap="square">
            <a:spAutoFit/>
          </a:bodyPr>
          <a:lstStyle/>
          <a:p>
            <a:r>
              <a:rPr lang="es-AR" dirty="0" err="1"/>
              <a:t>Tr</a:t>
            </a:r>
            <a:r>
              <a:rPr lang="es-AR" dirty="0"/>
              <a:t>= </a:t>
            </a:r>
          </a:p>
        </p:txBody>
      </p:sp>
      <p:sp>
        <p:nvSpPr>
          <p:cNvPr id="38" name="CuadroTexto 37">
            <a:extLst>
              <a:ext uri="{FF2B5EF4-FFF2-40B4-BE49-F238E27FC236}">
                <a16:creationId xmlns:a16="http://schemas.microsoft.com/office/drawing/2014/main" id="{C1411D8B-DE44-443D-B00B-65306AB9D6CD}"/>
              </a:ext>
            </a:extLst>
          </p:cNvPr>
          <p:cNvSpPr txBox="1"/>
          <p:nvPr/>
        </p:nvSpPr>
        <p:spPr>
          <a:xfrm>
            <a:off x="1702437" y="6114684"/>
            <a:ext cx="2478564" cy="646331"/>
          </a:xfrm>
          <a:prstGeom prst="rect">
            <a:avLst/>
          </a:prstGeom>
          <a:noFill/>
        </p:spPr>
        <p:txBody>
          <a:bodyPr wrap="square" rtlCol="0">
            <a:spAutoFit/>
          </a:bodyPr>
          <a:lstStyle/>
          <a:p>
            <a:r>
              <a:rPr lang="es-AR" u="sng" dirty="0"/>
              <a:t>0,161 X 1488 m</a:t>
            </a:r>
            <a:r>
              <a:rPr lang="es-AR" u="sng" baseline="30000" dirty="0"/>
              <a:t>3</a:t>
            </a:r>
            <a:r>
              <a:rPr lang="es-AR" u="sng" dirty="0"/>
              <a:t> </a:t>
            </a:r>
          </a:p>
          <a:p>
            <a:r>
              <a:rPr lang="es-AR" dirty="0"/>
              <a:t>	78,7</a:t>
            </a:r>
          </a:p>
        </p:txBody>
      </p:sp>
      <p:sp>
        <p:nvSpPr>
          <p:cNvPr id="39" name="CuadroTexto 38">
            <a:extLst>
              <a:ext uri="{FF2B5EF4-FFF2-40B4-BE49-F238E27FC236}">
                <a16:creationId xmlns:a16="http://schemas.microsoft.com/office/drawing/2014/main" id="{60BCDFFF-35E8-4398-81AA-026F0D2F4F27}"/>
              </a:ext>
            </a:extLst>
          </p:cNvPr>
          <p:cNvSpPr txBox="1"/>
          <p:nvPr/>
        </p:nvSpPr>
        <p:spPr>
          <a:xfrm>
            <a:off x="1223465" y="5678146"/>
            <a:ext cx="3645602" cy="369332"/>
          </a:xfrm>
          <a:prstGeom prst="rect">
            <a:avLst/>
          </a:prstGeom>
          <a:noFill/>
        </p:spPr>
        <p:txBody>
          <a:bodyPr wrap="square" rtlCol="0">
            <a:spAutoFit/>
          </a:bodyPr>
          <a:lstStyle/>
          <a:p>
            <a:r>
              <a:rPr lang="es-AR" b="1" dirty="0"/>
              <a:t>TR SALA LLENA</a:t>
            </a:r>
            <a:endParaRPr lang="es-AR" b="1" baseline="30000" dirty="0"/>
          </a:p>
        </p:txBody>
      </p:sp>
      <p:sp>
        <p:nvSpPr>
          <p:cNvPr id="40" name="CuadroTexto 39">
            <a:extLst>
              <a:ext uri="{FF2B5EF4-FFF2-40B4-BE49-F238E27FC236}">
                <a16:creationId xmlns:a16="http://schemas.microsoft.com/office/drawing/2014/main" id="{58DDB215-4F3E-4ED3-94EA-A0228E9B8079}"/>
              </a:ext>
            </a:extLst>
          </p:cNvPr>
          <p:cNvSpPr txBox="1"/>
          <p:nvPr/>
        </p:nvSpPr>
        <p:spPr>
          <a:xfrm>
            <a:off x="3644618" y="6214757"/>
            <a:ext cx="2478564" cy="369332"/>
          </a:xfrm>
          <a:prstGeom prst="rect">
            <a:avLst/>
          </a:prstGeom>
          <a:noFill/>
        </p:spPr>
        <p:txBody>
          <a:bodyPr wrap="square" rtlCol="0">
            <a:spAutoFit/>
          </a:bodyPr>
          <a:lstStyle/>
          <a:p>
            <a:r>
              <a:rPr lang="es-AR" dirty="0"/>
              <a:t>= 3,04 segundos</a:t>
            </a:r>
          </a:p>
        </p:txBody>
      </p:sp>
      <p:sp>
        <p:nvSpPr>
          <p:cNvPr id="41" name="CuadroTexto 40">
            <a:extLst>
              <a:ext uri="{FF2B5EF4-FFF2-40B4-BE49-F238E27FC236}">
                <a16:creationId xmlns:a16="http://schemas.microsoft.com/office/drawing/2014/main" id="{DB456DE8-F8CB-4095-9426-C540604E5CDF}"/>
              </a:ext>
            </a:extLst>
          </p:cNvPr>
          <p:cNvSpPr txBox="1"/>
          <p:nvPr/>
        </p:nvSpPr>
        <p:spPr>
          <a:xfrm>
            <a:off x="1218709" y="6230254"/>
            <a:ext cx="781705" cy="369332"/>
          </a:xfrm>
          <a:prstGeom prst="rect">
            <a:avLst/>
          </a:prstGeom>
          <a:noFill/>
        </p:spPr>
        <p:txBody>
          <a:bodyPr wrap="square">
            <a:spAutoFit/>
          </a:bodyPr>
          <a:lstStyle/>
          <a:p>
            <a:r>
              <a:rPr lang="es-AR" dirty="0" err="1"/>
              <a:t>Tr</a:t>
            </a:r>
            <a:r>
              <a:rPr lang="es-AR" dirty="0"/>
              <a:t>= </a:t>
            </a:r>
          </a:p>
        </p:txBody>
      </p:sp>
      <p:graphicFrame>
        <p:nvGraphicFramePr>
          <p:cNvPr id="14" name="Tabla 14">
            <a:extLst>
              <a:ext uri="{FF2B5EF4-FFF2-40B4-BE49-F238E27FC236}">
                <a16:creationId xmlns:a16="http://schemas.microsoft.com/office/drawing/2014/main" id="{5FAC7E23-40D5-49A2-8ACC-386AF6AC0E73}"/>
              </a:ext>
            </a:extLst>
          </p:cNvPr>
          <p:cNvGraphicFramePr>
            <a:graphicFrameLocks noGrp="1"/>
          </p:cNvGraphicFramePr>
          <p:nvPr>
            <p:extLst>
              <p:ext uri="{D42A27DB-BD31-4B8C-83A1-F6EECF244321}">
                <p14:modId xmlns:p14="http://schemas.microsoft.com/office/powerpoint/2010/main" val="2611516598"/>
              </p:ext>
            </p:extLst>
          </p:nvPr>
        </p:nvGraphicFramePr>
        <p:xfrm>
          <a:off x="7408516" y="3616920"/>
          <a:ext cx="3619074" cy="2656740"/>
        </p:xfrm>
        <a:graphic>
          <a:graphicData uri="http://schemas.openxmlformats.org/drawingml/2006/table">
            <a:tbl>
              <a:tblPr firstRow="1" bandRow="1">
                <a:tableStyleId>{2D5ABB26-0587-4C30-8999-92F81FD0307C}</a:tableStyleId>
              </a:tblPr>
              <a:tblGrid>
                <a:gridCol w="1809537">
                  <a:extLst>
                    <a:ext uri="{9D8B030D-6E8A-4147-A177-3AD203B41FA5}">
                      <a16:colId xmlns:a16="http://schemas.microsoft.com/office/drawing/2014/main" val="344504361"/>
                    </a:ext>
                  </a:extLst>
                </a:gridCol>
                <a:gridCol w="1809537">
                  <a:extLst>
                    <a:ext uri="{9D8B030D-6E8A-4147-A177-3AD203B41FA5}">
                      <a16:colId xmlns:a16="http://schemas.microsoft.com/office/drawing/2014/main" val="3327686059"/>
                    </a:ext>
                  </a:extLst>
                </a:gridCol>
              </a:tblGrid>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389336"/>
                  </a:ext>
                </a:extLst>
              </a:tr>
              <a:tr h="444430">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118279"/>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591180"/>
                  </a:ext>
                </a:extLst>
              </a:tr>
              <a:tr h="43459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34905"/>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748634"/>
                  </a:ext>
                </a:extLst>
              </a:tr>
              <a:tr h="444430">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s-AR"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7151807"/>
                  </a:ext>
                </a:extLst>
              </a:tr>
            </a:tbl>
          </a:graphicData>
        </a:graphic>
      </p:graphicFrame>
      <p:cxnSp>
        <p:nvCxnSpPr>
          <p:cNvPr id="23" name="Conector recto 22">
            <a:extLst>
              <a:ext uri="{FF2B5EF4-FFF2-40B4-BE49-F238E27FC236}">
                <a16:creationId xmlns:a16="http://schemas.microsoft.com/office/drawing/2014/main" id="{CA59005A-F93E-4D32-9574-7C0691CBFF33}"/>
              </a:ext>
            </a:extLst>
          </p:cNvPr>
          <p:cNvCxnSpPr>
            <a:cxnSpLocks/>
          </p:cNvCxnSpPr>
          <p:nvPr/>
        </p:nvCxnSpPr>
        <p:spPr>
          <a:xfrm>
            <a:off x="7398849" y="3361829"/>
            <a:ext cx="10586" cy="30988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53CB7E32-B621-4EA9-B81F-0F4CF2B5BA42}"/>
              </a:ext>
            </a:extLst>
          </p:cNvPr>
          <p:cNvCxnSpPr>
            <a:cxnSpLocks/>
          </p:cNvCxnSpPr>
          <p:nvPr/>
        </p:nvCxnSpPr>
        <p:spPr>
          <a:xfrm flipH="1" flipV="1">
            <a:off x="7162757" y="6269155"/>
            <a:ext cx="4682879" cy="143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07881F6F-8E78-4312-87CB-F98831B863EA}"/>
              </a:ext>
            </a:extLst>
          </p:cNvPr>
          <p:cNvSpPr txBox="1"/>
          <p:nvPr/>
        </p:nvSpPr>
        <p:spPr>
          <a:xfrm>
            <a:off x="6544636" y="5599816"/>
            <a:ext cx="837089" cy="369332"/>
          </a:xfrm>
          <a:prstGeom prst="rect">
            <a:avLst/>
          </a:prstGeom>
          <a:noFill/>
        </p:spPr>
        <p:txBody>
          <a:bodyPr wrap="none" rtlCol="0">
            <a:spAutoFit/>
          </a:bodyPr>
          <a:lstStyle/>
          <a:p>
            <a:r>
              <a:rPr lang="es-AR" dirty="0"/>
              <a:t>1 </a:t>
            </a:r>
            <a:r>
              <a:rPr lang="es-AR" dirty="0" err="1"/>
              <a:t>seg</a:t>
            </a:r>
            <a:r>
              <a:rPr lang="es-AR" dirty="0"/>
              <a:t>.</a:t>
            </a:r>
          </a:p>
        </p:txBody>
      </p:sp>
      <p:sp>
        <p:nvSpPr>
          <p:cNvPr id="44" name="CuadroTexto 43">
            <a:extLst>
              <a:ext uri="{FF2B5EF4-FFF2-40B4-BE49-F238E27FC236}">
                <a16:creationId xmlns:a16="http://schemas.microsoft.com/office/drawing/2014/main" id="{DEDDD1C2-8229-425C-8CBC-5D2D0B314E89}"/>
              </a:ext>
            </a:extLst>
          </p:cNvPr>
          <p:cNvSpPr txBox="1"/>
          <p:nvPr/>
        </p:nvSpPr>
        <p:spPr>
          <a:xfrm>
            <a:off x="6565289" y="5119235"/>
            <a:ext cx="837089" cy="369332"/>
          </a:xfrm>
          <a:prstGeom prst="rect">
            <a:avLst/>
          </a:prstGeom>
          <a:noFill/>
        </p:spPr>
        <p:txBody>
          <a:bodyPr wrap="none" rtlCol="0">
            <a:spAutoFit/>
          </a:bodyPr>
          <a:lstStyle/>
          <a:p>
            <a:r>
              <a:rPr lang="es-AR" dirty="0"/>
              <a:t>2 </a:t>
            </a:r>
            <a:r>
              <a:rPr lang="es-AR" dirty="0" err="1"/>
              <a:t>seg</a:t>
            </a:r>
            <a:r>
              <a:rPr lang="es-AR" dirty="0"/>
              <a:t>.</a:t>
            </a:r>
          </a:p>
        </p:txBody>
      </p:sp>
      <p:sp>
        <p:nvSpPr>
          <p:cNvPr id="45" name="CuadroTexto 44">
            <a:extLst>
              <a:ext uri="{FF2B5EF4-FFF2-40B4-BE49-F238E27FC236}">
                <a16:creationId xmlns:a16="http://schemas.microsoft.com/office/drawing/2014/main" id="{0D0D14FF-3529-415E-A556-BA09DD1D50C0}"/>
              </a:ext>
            </a:extLst>
          </p:cNvPr>
          <p:cNvSpPr txBox="1"/>
          <p:nvPr/>
        </p:nvSpPr>
        <p:spPr>
          <a:xfrm>
            <a:off x="6565289" y="3827755"/>
            <a:ext cx="837089" cy="369332"/>
          </a:xfrm>
          <a:prstGeom prst="rect">
            <a:avLst/>
          </a:prstGeom>
          <a:noFill/>
        </p:spPr>
        <p:txBody>
          <a:bodyPr wrap="none" rtlCol="0">
            <a:spAutoFit/>
          </a:bodyPr>
          <a:lstStyle/>
          <a:p>
            <a:r>
              <a:rPr lang="es-AR" dirty="0"/>
              <a:t>5 </a:t>
            </a:r>
            <a:r>
              <a:rPr lang="es-AR" dirty="0" err="1"/>
              <a:t>seg</a:t>
            </a:r>
            <a:r>
              <a:rPr lang="es-AR" dirty="0"/>
              <a:t>.</a:t>
            </a:r>
          </a:p>
        </p:txBody>
      </p:sp>
      <p:sp>
        <p:nvSpPr>
          <p:cNvPr id="46" name="CuadroTexto 45">
            <a:extLst>
              <a:ext uri="{FF2B5EF4-FFF2-40B4-BE49-F238E27FC236}">
                <a16:creationId xmlns:a16="http://schemas.microsoft.com/office/drawing/2014/main" id="{D97AF6F6-C5E6-4F93-9B94-3528F0B8251C}"/>
              </a:ext>
            </a:extLst>
          </p:cNvPr>
          <p:cNvSpPr txBox="1"/>
          <p:nvPr/>
        </p:nvSpPr>
        <p:spPr>
          <a:xfrm>
            <a:off x="6575615" y="4703837"/>
            <a:ext cx="837089" cy="369332"/>
          </a:xfrm>
          <a:prstGeom prst="rect">
            <a:avLst/>
          </a:prstGeom>
          <a:noFill/>
        </p:spPr>
        <p:txBody>
          <a:bodyPr wrap="none" rtlCol="0">
            <a:spAutoFit/>
          </a:bodyPr>
          <a:lstStyle/>
          <a:p>
            <a:r>
              <a:rPr lang="es-AR" dirty="0"/>
              <a:t>3 </a:t>
            </a:r>
            <a:r>
              <a:rPr lang="es-AR" dirty="0" err="1"/>
              <a:t>seg</a:t>
            </a:r>
            <a:r>
              <a:rPr lang="es-AR" dirty="0"/>
              <a:t>.</a:t>
            </a:r>
          </a:p>
        </p:txBody>
      </p:sp>
      <p:sp>
        <p:nvSpPr>
          <p:cNvPr id="47" name="CuadroTexto 46">
            <a:extLst>
              <a:ext uri="{FF2B5EF4-FFF2-40B4-BE49-F238E27FC236}">
                <a16:creationId xmlns:a16="http://schemas.microsoft.com/office/drawing/2014/main" id="{1B9729D9-33DF-4546-AE22-255E58D3E86E}"/>
              </a:ext>
            </a:extLst>
          </p:cNvPr>
          <p:cNvSpPr txBox="1"/>
          <p:nvPr/>
        </p:nvSpPr>
        <p:spPr>
          <a:xfrm>
            <a:off x="6607718" y="3448878"/>
            <a:ext cx="837089" cy="369332"/>
          </a:xfrm>
          <a:prstGeom prst="rect">
            <a:avLst/>
          </a:prstGeom>
          <a:noFill/>
        </p:spPr>
        <p:txBody>
          <a:bodyPr wrap="none" rtlCol="0">
            <a:spAutoFit/>
          </a:bodyPr>
          <a:lstStyle/>
          <a:p>
            <a:r>
              <a:rPr lang="es-AR" dirty="0"/>
              <a:t>6 </a:t>
            </a:r>
            <a:r>
              <a:rPr lang="es-AR" dirty="0" err="1"/>
              <a:t>seg</a:t>
            </a:r>
            <a:r>
              <a:rPr lang="es-AR" dirty="0"/>
              <a:t>.</a:t>
            </a:r>
          </a:p>
        </p:txBody>
      </p:sp>
      <p:sp>
        <p:nvSpPr>
          <p:cNvPr id="48" name="CuadroTexto 47">
            <a:extLst>
              <a:ext uri="{FF2B5EF4-FFF2-40B4-BE49-F238E27FC236}">
                <a16:creationId xmlns:a16="http://schemas.microsoft.com/office/drawing/2014/main" id="{EEF89B6F-0F4B-4868-A7C9-38227149B2AB}"/>
              </a:ext>
            </a:extLst>
          </p:cNvPr>
          <p:cNvSpPr txBox="1"/>
          <p:nvPr/>
        </p:nvSpPr>
        <p:spPr>
          <a:xfrm>
            <a:off x="6561760" y="4288439"/>
            <a:ext cx="837089" cy="369332"/>
          </a:xfrm>
          <a:prstGeom prst="rect">
            <a:avLst/>
          </a:prstGeom>
          <a:noFill/>
        </p:spPr>
        <p:txBody>
          <a:bodyPr wrap="none" rtlCol="0">
            <a:spAutoFit/>
          </a:bodyPr>
          <a:lstStyle/>
          <a:p>
            <a:r>
              <a:rPr lang="es-AR" dirty="0"/>
              <a:t>4 </a:t>
            </a:r>
            <a:r>
              <a:rPr lang="es-AR" dirty="0" err="1"/>
              <a:t>seg</a:t>
            </a:r>
            <a:r>
              <a:rPr lang="es-AR" dirty="0"/>
              <a:t>.</a:t>
            </a:r>
          </a:p>
        </p:txBody>
      </p:sp>
      <p:sp>
        <p:nvSpPr>
          <p:cNvPr id="49" name="CuadroTexto 48">
            <a:extLst>
              <a:ext uri="{FF2B5EF4-FFF2-40B4-BE49-F238E27FC236}">
                <a16:creationId xmlns:a16="http://schemas.microsoft.com/office/drawing/2014/main" id="{1A7F383F-7C9D-464A-8A97-F3AAE0931351}"/>
              </a:ext>
            </a:extLst>
          </p:cNvPr>
          <p:cNvSpPr txBox="1"/>
          <p:nvPr/>
        </p:nvSpPr>
        <p:spPr>
          <a:xfrm>
            <a:off x="8810864" y="6283500"/>
            <a:ext cx="1035861" cy="369332"/>
          </a:xfrm>
          <a:prstGeom prst="rect">
            <a:avLst/>
          </a:prstGeom>
          <a:noFill/>
        </p:spPr>
        <p:txBody>
          <a:bodyPr wrap="none" rtlCol="0">
            <a:spAutoFit/>
          </a:bodyPr>
          <a:lstStyle/>
          <a:p>
            <a:r>
              <a:rPr lang="es-AR" dirty="0"/>
              <a:t>50 </a:t>
            </a:r>
            <a:r>
              <a:rPr lang="es-AR" dirty="0" err="1"/>
              <a:t>pers</a:t>
            </a:r>
            <a:r>
              <a:rPr lang="es-AR" dirty="0"/>
              <a:t>.</a:t>
            </a:r>
          </a:p>
        </p:txBody>
      </p:sp>
      <p:sp>
        <p:nvSpPr>
          <p:cNvPr id="50" name="CuadroTexto 49">
            <a:extLst>
              <a:ext uri="{FF2B5EF4-FFF2-40B4-BE49-F238E27FC236}">
                <a16:creationId xmlns:a16="http://schemas.microsoft.com/office/drawing/2014/main" id="{A631AA97-4F92-4C45-A703-615E5FA3D883}"/>
              </a:ext>
            </a:extLst>
          </p:cNvPr>
          <p:cNvSpPr txBox="1"/>
          <p:nvPr/>
        </p:nvSpPr>
        <p:spPr>
          <a:xfrm>
            <a:off x="10530875" y="6283162"/>
            <a:ext cx="1164101" cy="369332"/>
          </a:xfrm>
          <a:prstGeom prst="rect">
            <a:avLst/>
          </a:prstGeom>
          <a:noFill/>
        </p:spPr>
        <p:txBody>
          <a:bodyPr wrap="none" rtlCol="0">
            <a:spAutoFit/>
          </a:bodyPr>
          <a:lstStyle/>
          <a:p>
            <a:r>
              <a:rPr lang="es-AR" dirty="0"/>
              <a:t>100 </a:t>
            </a:r>
            <a:r>
              <a:rPr lang="es-AR" dirty="0" err="1"/>
              <a:t>pers</a:t>
            </a:r>
            <a:r>
              <a:rPr lang="es-AR" dirty="0"/>
              <a:t>.</a:t>
            </a:r>
          </a:p>
        </p:txBody>
      </p:sp>
      <p:sp>
        <p:nvSpPr>
          <p:cNvPr id="51" name="CuadroTexto 50">
            <a:extLst>
              <a:ext uri="{FF2B5EF4-FFF2-40B4-BE49-F238E27FC236}">
                <a16:creationId xmlns:a16="http://schemas.microsoft.com/office/drawing/2014/main" id="{EE2E307B-75F6-446A-ACD9-750601E86619}"/>
              </a:ext>
            </a:extLst>
          </p:cNvPr>
          <p:cNvSpPr txBox="1"/>
          <p:nvPr/>
        </p:nvSpPr>
        <p:spPr>
          <a:xfrm>
            <a:off x="7157742" y="6249048"/>
            <a:ext cx="907621" cy="369332"/>
          </a:xfrm>
          <a:prstGeom prst="rect">
            <a:avLst/>
          </a:prstGeom>
          <a:noFill/>
        </p:spPr>
        <p:txBody>
          <a:bodyPr wrap="none" rtlCol="0">
            <a:spAutoFit/>
          </a:bodyPr>
          <a:lstStyle/>
          <a:p>
            <a:r>
              <a:rPr lang="es-AR" dirty="0"/>
              <a:t>0 </a:t>
            </a:r>
            <a:r>
              <a:rPr lang="es-AR" dirty="0" err="1"/>
              <a:t>pers</a:t>
            </a:r>
            <a:r>
              <a:rPr lang="es-AR" dirty="0"/>
              <a:t>.</a:t>
            </a:r>
          </a:p>
        </p:txBody>
      </p:sp>
      <p:sp>
        <p:nvSpPr>
          <p:cNvPr id="19" name="Elipse 18">
            <a:extLst>
              <a:ext uri="{FF2B5EF4-FFF2-40B4-BE49-F238E27FC236}">
                <a16:creationId xmlns:a16="http://schemas.microsoft.com/office/drawing/2014/main" id="{FD46D69B-66A2-4B93-AF95-57FC8BF850DD}"/>
              </a:ext>
            </a:extLst>
          </p:cNvPr>
          <p:cNvSpPr/>
          <p:nvPr/>
        </p:nvSpPr>
        <p:spPr>
          <a:xfrm>
            <a:off x="7330239" y="3471926"/>
            <a:ext cx="168593" cy="16907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52" name="Elipse 51">
            <a:extLst>
              <a:ext uri="{FF2B5EF4-FFF2-40B4-BE49-F238E27FC236}">
                <a16:creationId xmlns:a16="http://schemas.microsoft.com/office/drawing/2014/main" id="{4C4402E6-95E7-4B18-A4EB-6121E63A91FB}"/>
              </a:ext>
            </a:extLst>
          </p:cNvPr>
          <p:cNvSpPr/>
          <p:nvPr/>
        </p:nvSpPr>
        <p:spPr>
          <a:xfrm>
            <a:off x="9139731" y="4380945"/>
            <a:ext cx="168593" cy="16907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53" name="Elipse 52">
            <a:extLst>
              <a:ext uri="{FF2B5EF4-FFF2-40B4-BE49-F238E27FC236}">
                <a16:creationId xmlns:a16="http://schemas.microsoft.com/office/drawing/2014/main" id="{0CFD701C-9BFF-4152-9736-074FF0831E09}"/>
              </a:ext>
            </a:extLst>
          </p:cNvPr>
          <p:cNvSpPr/>
          <p:nvPr/>
        </p:nvSpPr>
        <p:spPr>
          <a:xfrm>
            <a:off x="10950431" y="4842589"/>
            <a:ext cx="168593" cy="16907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AR"/>
          </a:p>
        </p:txBody>
      </p:sp>
      <p:sp>
        <p:nvSpPr>
          <p:cNvPr id="21" name="Forma libre: forma 20">
            <a:extLst>
              <a:ext uri="{FF2B5EF4-FFF2-40B4-BE49-F238E27FC236}">
                <a16:creationId xmlns:a16="http://schemas.microsoft.com/office/drawing/2014/main" id="{AA96118C-AAC4-4B34-8B08-08E03D7AC735}"/>
              </a:ext>
            </a:extLst>
          </p:cNvPr>
          <p:cNvSpPr/>
          <p:nvPr/>
        </p:nvSpPr>
        <p:spPr>
          <a:xfrm>
            <a:off x="7366000" y="3543300"/>
            <a:ext cx="4635500" cy="1549400"/>
          </a:xfrm>
          <a:custGeom>
            <a:avLst/>
            <a:gdLst>
              <a:gd name="connsiteX0" fmla="*/ 0 w 4675181"/>
              <a:gd name="connsiteY0" fmla="*/ 0 h 1549400"/>
              <a:gd name="connsiteX1" fmla="*/ 1892300 w 4675181"/>
              <a:gd name="connsiteY1" fmla="*/ 914400 h 1549400"/>
              <a:gd name="connsiteX2" fmla="*/ 3721100 w 4675181"/>
              <a:gd name="connsiteY2" fmla="*/ 1384300 h 1549400"/>
              <a:gd name="connsiteX3" fmla="*/ 4635500 w 4675181"/>
              <a:gd name="connsiteY3" fmla="*/ 1549400 h 1549400"/>
              <a:gd name="connsiteX0" fmla="*/ 0 w 4635500"/>
              <a:gd name="connsiteY0" fmla="*/ 0 h 1549400"/>
              <a:gd name="connsiteX1" fmla="*/ 1892300 w 4635500"/>
              <a:gd name="connsiteY1" fmla="*/ 914400 h 1549400"/>
              <a:gd name="connsiteX2" fmla="*/ 3721100 w 4635500"/>
              <a:gd name="connsiteY2" fmla="*/ 1384300 h 1549400"/>
              <a:gd name="connsiteX3" fmla="*/ 4635500 w 4635500"/>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4635500" h="1549400">
                <a:moveTo>
                  <a:pt x="0" y="0"/>
                </a:moveTo>
                <a:cubicBezTo>
                  <a:pt x="636058" y="341841"/>
                  <a:pt x="1272117" y="683683"/>
                  <a:pt x="1892300" y="914400"/>
                </a:cubicBezTo>
                <a:cubicBezTo>
                  <a:pt x="2512483" y="1145117"/>
                  <a:pt x="3263900" y="1278467"/>
                  <a:pt x="3721100" y="1384300"/>
                </a:cubicBezTo>
                <a:cubicBezTo>
                  <a:pt x="4178300" y="1490133"/>
                  <a:pt x="4265930" y="1494790"/>
                  <a:pt x="4635500" y="1549400"/>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AR" dirty="0"/>
          </a:p>
        </p:txBody>
      </p:sp>
      <p:sp>
        <p:nvSpPr>
          <p:cNvPr id="54" name="CuadroTexto 53">
            <a:extLst>
              <a:ext uri="{FF2B5EF4-FFF2-40B4-BE49-F238E27FC236}">
                <a16:creationId xmlns:a16="http://schemas.microsoft.com/office/drawing/2014/main" id="{4D235647-C24D-4BF6-B8DD-E9267422118C}"/>
              </a:ext>
            </a:extLst>
          </p:cNvPr>
          <p:cNvSpPr txBox="1"/>
          <p:nvPr/>
        </p:nvSpPr>
        <p:spPr>
          <a:xfrm>
            <a:off x="9563727" y="3612311"/>
            <a:ext cx="1463863" cy="430887"/>
          </a:xfrm>
          <a:prstGeom prst="rect">
            <a:avLst/>
          </a:prstGeom>
          <a:noFill/>
        </p:spPr>
        <p:txBody>
          <a:bodyPr wrap="none" rtlCol="0">
            <a:spAutoFit/>
          </a:bodyPr>
          <a:lstStyle/>
          <a:p>
            <a:pPr algn="r"/>
            <a:r>
              <a:rPr lang="es-AR" sz="1100" dirty="0"/>
              <a:t>GRÁFICO SALA SIN</a:t>
            </a:r>
          </a:p>
          <a:p>
            <a:pPr algn="r"/>
            <a:r>
              <a:rPr lang="es-AR" sz="1100" dirty="0"/>
              <a:t>ACONDICIONAR</a:t>
            </a:r>
          </a:p>
        </p:txBody>
      </p:sp>
      <p:sp>
        <p:nvSpPr>
          <p:cNvPr id="43" name="CuadroTexto 42">
            <a:extLst>
              <a:ext uri="{FF2B5EF4-FFF2-40B4-BE49-F238E27FC236}">
                <a16:creationId xmlns:a16="http://schemas.microsoft.com/office/drawing/2014/main" id="{B57CB34B-5AC9-430F-927E-6D4410673F74}"/>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39258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500"/>
                                        <p:tgtEl>
                                          <p:spTgt spid="52"/>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childTnLst>
                          </p:cTn>
                        </p:par>
                        <p:par>
                          <p:cTn id="141" fill="hold">
                            <p:stCondLst>
                              <p:cond delay="1500"/>
                            </p:stCondLst>
                            <p:childTnLst>
                              <p:par>
                                <p:cTn id="142" presetID="10" presetClass="entr" presetSubtype="0" fill="hold" grpId="0" nodeType="after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500"/>
                                        <p:tgtEl>
                                          <p:spTgt spid="2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7" grpId="0"/>
      <p:bldP spid="25" grpId="0"/>
      <p:bldP spid="31" grpId="0"/>
      <p:bldP spid="32" grpId="0"/>
      <p:bldP spid="33" grpId="0"/>
      <p:bldP spid="34" grpId="0"/>
      <p:bldP spid="35" grpId="0"/>
      <p:bldP spid="36" grpId="0"/>
      <p:bldP spid="37" grpId="0"/>
      <p:bldP spid="38" grpId="0"/>
      <p:bldP spid="39" grpId="0"/>
      <p:bldP spid="40" grpId="0"/>
      <p:bldP spid="41" grpId="0"/>
      <p:bldP spid="16" grpId="0"/>
      <p:bldP spid="44" grpId="0"/>
      <p:bldP spid="45" grpId="0"/>
      <p:bldP spid="46" grpId="0"/>
      <p:bldP spid="47" grpId="0"/>
      <p:bldP spid="48" grpId="0"/>
      <p:bldP spid="49" grpId="0"/>
      <p:bldP spid="50" grpId="0"/>
      <p:bldP spid="51" grpId="0"/>
      <p:bldP spid="19" grpId="0" animBg="1"/>
      <p:bldP spid="52" grpId="0" animBg="1"/>
      <p:bldP spid="53" grpId="0" animBg="1"/>
      <p:bldP spid="21"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05DEB4D-F75F-48D9-B37F-D27BF284F2AA}"/>
              </a:ext>
            </a:extLst>
          </p:cNvPr>
          <p:cNvPicPr>
            <a:picLocks noChangeAspect="1"/>
          </p:cNvPicPr>
          <p:nvPr/>
        </p:nvPicPr>
        <p:blipFill rotWithShape="1">
          <a:blip r:embed="rId2"/>
          <a:srcRect l="44486" t="18451" r="24396" b="5028"/>
          <a:stretch/>
        </p:blipFill>
        <p:spPr>
          <a:xfrm>
            <a:off x="486039" y="498768"/>
            <a:ext cx="3388471" cy="4684568"/>
          </a:xfrm>
          <a:prstGeom prst="rect">
            <a:avLst/>
          </a:prstGeom>
        </p:spPr>
      </p:pic>
      <p:sp>
        <p:nvSpPr>
          <p:cNvPr id="2" name="CuadroTexto 1">
            <a:extLst>
              <a:ext uri="{FF2B5EF4-FFF2-40B4-BE49-F238E27FC236}">
                <a16:creationId xmlns:a16="http://schemas.microsoft.com/office/drawing/2014/main" id="{20763039-A505-420B-B34D-C8CB3A46BBBD}"/>
              </a:ext>
            </a:extLst>
          </p:cNvPr>
          <p:cNvSpPr txBox="1"/>
          <p:nvPr/>
        </p:nvSpPr>
        <p:spPr>
          <a:xfrm>
            <a:off x="4658595" y="1590694"/>
            <a:ext cx="4818948" cy="369332"/>
          </a:xfrm>
          <a:prstGeom prst="rect">
            <a:avLst/>
          </a:prstGeom>
          <a:noFill/>
        </p:spPr>
        <p:txBody>
          <a:bodyPr wrap="none" rtlCol="0">
            <a:spAutoFit/>
          </a:bodyPr>
          <a:lstStyle/>
          <a:p>
            <a:r>
              <a:rPr lang="es-AR" dirty="0"/>
              <a:t>DESTINO DE LA SALA: Música de Cámara </a:t>
            </a:r>
          </a:p>
        </p:txBody>
      </p:sp>
      <p:sp>
        <p:nvSpPr>
          <p:cNvPr id="5" name="CuadroTexto 4">
            <a:extLst>
              <a:ext uri="{FF2B5EF4-FFF2-40B4-BE49-F238E27FC236}">
                <a16:creationId xmlns:a16="http://schemas.microsoft.com/office/drawing/2014/main" id="{2EB0DC14-48C4-45B5-8CB6-C31133F35991}"/>
              </a:ext>
            </a:extLst>
          </p:cNvPr>
          <p:cNvSpPr txBox="1"/>
          <p:nvPr/>
        </p:nvSpPr>
        <p:spPr>
          <a:xfrm>
            <a:off x="4658595" y="1921290"/>
            <a:ext cx="3499676" cy="369332"/>
          </a:xfrm>
          <a:prstGeom prst="rect">
            <a:avLst/>
          </a:prstGeom>
          <a:noFill/>
        </p:spPr>
        <p:txBody>
          <a:bodyPr wrap="none" rtlCol="0">
            <a:spAutoFit/>
          </a:bodyPr>
          <a:lstStyle/>
          <a:p>
            <a:r>
              <a:rPr lang="es-AR" dirty="0"/>
              <a:t>VOLMEN DE LA SALA: 1488 m</a:t>
            </a:r>
            <a:r>
              <a:rPr lang="es-AR" baseline="30000" dirty="0"/>
              <a:t>3</a:t>
            </a:r>
          </a:p>
        </p:txBody>
      </p:sp>
      <p:pic>
        <p:nvPicPr>
          <p:cNvPr id="6" name="Imagen 5">
            <a:extLst>
              <a:ext uri="{FF2B5EF4-FFF2-40B4-BE49-F238E27FC236}">
                <a16:creationId xmlns:a16="http://schemas.microsoft.com/office/drawing/2014/main" id="{5ACF20A7-295B-44DC-8F45-F3907FB12A12}"/>
              </a:ext>
            </a:extLst>
          </p:cNvPr>
          <p:cNvPicPr>
            <a:picLocks noChangeAspect="1"/>
          </p:cNvPicPr>
          <p:nvPr/>
        </p:nvPicPr>
        <p:blipFill rotWithShape="1">
          <a:blip r:embed="rId2"/>
          <a:srcRect l="46400" t="65126" r="25458" b="5028"/>
          <a:stretch/>
        </p:blipFill>
        <p:spPr>
          <a:xfrm>
            <a:off x="4715745" y="2278332"/>
            <a:ext cx="7169451" cy="4274867"/>
          </a:xfrm>
          <a:prstGeom prst="rect">
            <a:avLst/>
          </a:prstGeom>
        </p:spPr>
      </p:pic>
      <p:cxnSp>
        <p:nvCxnSpPr>
          <p:cNvPr id="7" name="Conector recto 6">
            <a:extLst>
              <a:ext uri="{FF2B5EF4-FFF2-40B4-BE49-F238E27FC236}">
                <a16:creationId xmlns:a16="http://schemas.microsoft.com/office/drawing/2014/main" id="{9B0BFE03-159D-4B69-97F9-35E15F7F6DDD}"/>
              </a:ext>
            </a:extLst>
          </p:cNvPr>
          <p:cNvCxnSpPr>
            <a:cxnSpLocks/>
          </p:cNvCxnSpPr>
          <p:nvPr/>
        </p:nvCxnSpPr>
        <p:spPr>
          <a:xfrm>
            <a:off x="7450287" y="5086351"/>
            <a:ext cx="0" cy="1199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9C4C92F-77FA-40D4-B277-6C8F2492D06B}"/>
              </a:ext>
            </a:extLst>
          </p:cNvPr>
          <p:cNvCxnSpPr>
            <a:cxnSpLocks/>
          </p:cNvCxnSpPr>
          <p:nvPr/>
        </p:nvCxnSpPr>
        <p:spPr>
          <a:xfrm flipH="1">
            <a:off x="5140040" y="5311832"/>
            <a:ext cx="2433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lecha: a la derecha 11">
            <a:extLst>
              <a:ext uri="{FF2B5EF4-FFF2-40B4-BE49-F238E27FC236}">
                <a16:creationId xmlns:a16="http://schemas.microsoft.com/office/drawing/2014/main" id="{535AF666-B54B-44DE-9D78-27206C4ADF02}"/>
              </a:ext>
            </a:extLst>
          </p:cNvPr>
          <p:cNvSpPr/>
          <p:nvPr/>
        </p:nvSpPr>
        <p:spPr>
          <a:xfrm>
            <a:off x="2828493" y="3916135"/>
            <a:ext cx="2175164" cy="49963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13" name="CuadroTexto 12">
            <a:extLst>
              <a:ext uri="{FF2B5EF4-FFF2-40B4-BE49-F238E27FC236}">
                <a16:creationId xmlns:a16="http://schemas.microsoft.com/office/drawing/2014/main" id="{5AB30A9C-DB95-49FE-AA4F-357439F328B4}"/>
              </a:ext>
            </a:extLst>
          </p:cNvPr>
          <p:cNvSpPr txBox="1"/>
          <p:nvPr/>
        </p:nvSpPr>
        <p:spPr>
          <a:xfrm>
            <a:off x="1573859" y="5916711"/>
            <a:ext cx="3167855" cy="369332"/>
          </a:xfrm>
          <a:prstGeom prst="rect">
            <a:avLst/>
          </a:prstGeom>
          <a:noFill/>
        </p:spPr>
        <p:txBody>
          <a:bodyPr wrap="none" rtlCol="0">
            <a:spAutoFit/>
          </a:bodyPr>
          <a:lstStyle/>
          <a:p>
            <a:r>
              <a:rPr lang="es-AR" dirty="0"/>
              <a:t>TR ÓPTIMO: 1,12 segundos </a:t>
            </a:r>
            <a:endParaRPr lang="es-AR" baseline="30000" dirty="0"/>
          </a:p>
        </p:txBody>
      </p:sp>
      <p:sp>
        <p:nvSpPr>
          <p:cNvPr id="14" name="Flecha: a la derecha 13">
            <a:extLst>
              <a:ext uri="{FF2B5EF4-FFF2-40B4-BE49-F238E27FC236}">
                <a16:creationId xmlns:a16="http://schemas.microsoft.com/office/drawing/2014/main" id="{CF94473B-FC94-4E87-8EA5-0835EC2FB0B2}"/>
              </a:ext>
            </a:extLst>
          </p:cNvPr>
          <p:cNvSpPr/>
          <p:nvPr/>
        </p:nvSpPr>
        <p:spPr>
          <a:xfrm rot="9508212">
            <a:off x="3601799" y="5520399"/>
            <a:ext cx="1534050" cy="2275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16" name="Elipse 15">
            <a:extLst>
              <a:ext uri="{FF2B5EF4-FFF2-40B4-BE49-F238E27FC236}">
                <a16:creationId xmlns:a16="http://schemas.microsoft.com/office/drawing/2014/main" id="{3C53F6CA-ADB0-417E-9C91-218F93ED3302}"/>
              </a:ext>
            </a:extLst>
          </p:cNvPr>
          <p:cNvSpPr/>
          <p:nvPr/>
        </p:nvSpPr>
        <p:spPr>
          <a:xfrm rot="20977796">
            <a:off x="9363507" y="4501634"/>
            <a:ext cx="1850590"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a:extLst>
              <a:ext uri="{FF2B5EF4-FFF2-40B4-BE49-F238E27FC236}">
                <a16:creationId xmlns:a16="http://schemas.microsoft.com/office/drawing/2014/main" id="{B6A173E2-E5A1-4DC9-BE06-FC05952C7BB8}"/>
              </a:ext>
            </a:extLst>
          </p:cNvPr>
          <p:cNvSpPr txBox="1"/>
          <p:nvPr/>
        </p:nvSpPr>
        <p:spPr>
          <a:xfrm>
            <a:off x="4658595" y="1182029"/>
            <a:ext cx="7149714" cy="400110"/>
          </a:xfrm>
          <a:prstGeom prst="rect">
            <a:avLst/>
          </a:prstGeom>
          <a:noFill/>
        </p:spPr>
        <p:txBody>
          <a:bodyPr wrap="none" rtlCol="0">
            <a:spAutoFit/>
          </a:bodyPr>
          <a:lstStyle/>
          <a:p>
            <a:r>
              <a:rPr lang="es-AR" sz="2000" b="1" dirty="0"/>
              <a:t>¿CÓMO OBTENER TIEMPO DE REVERBERACIÓN ÓPTIMO?</a:t>
            </a:r>
          </a:p>
        </p:txBody>
      </p:sp>
      <p:sp>
        <p:nvSpPr>
          <p:cNvPr id="18" name="CuadroTexto 17">
            <a:extLst>
              <a:ext uri="{FF2B5EF4-FFF2-40B4-BE49-F238E27FC236}">
                <a16:creationId xmlns:a16="http://schemas.microsoft.com/office/drawing/2014/main" id="{5F453C1A-522E-44C4-8A00-4D80DCECFBD9}"/>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sp>
        <p:nvSpPr>
          <p:cNvPr id="19" name="CuadroTexto 18">
            <a:extLst>
              <a:ext uri="{FF2B5EF4-FFF2-40B4-BE49-F238E27FC236}">
                <a16:creationId xmlns:a16="http://schemas.microsoft.com/office/drawing/2014/main" id="{DDF35595-C838-4821-B841-E62724D78A19}"/>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3241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animBg="1"/>
      <p:bldP spid="13" grpId="0"/>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763039-A505-420B-B34D-C8CB3A46BBBD}"/>
              </a:ext>
            </a:extLst>
          </p:cNvPr>
          <p:cNvSpPr txBox="1"/>
          <p:nvPr/>
        </p:nvSpPr>
        <p:spPr>
          <a:xfrm>
            <a:off x="474461" y="511565"/>
            <a:ext cx="4818948" cy="369332"/>
          </a:xfrm>
          <a:prstGeom prst="rect">
            <a:avLst/>
          </a:prstGeom>
          <a:noFill/>
        </p:spPr>
        <p:txBody>
          <a:bodyPr wrap="none" rtlCol="0">
            <a:spAutoFit/>
          </a:bodyPr>
          <a:lstStyle/>
          <a:p>
            <a:r>
              <a:rPr lang="es-AR" dirty="0"/>
              <a:t>DESTINO DE LA SALA: Música de Cámara </a:t>
            </a:r>
          </a:p>
        </p:txBody>
      </p:sp>
      <p:sp>
        <p:nvSpPr>
          <p:cNvPr id="5" name="CuadroTexto 4">
            <a:extLst>
              <a:ext uri="{FF2B5EF4-FFF2-40B4-BE49-F238E27FC236}">
                <a16:creationId xmlns:a16="http://schemas.microsoft.com/office/drawing/2014/main" id="{2EB0DC14-48C4-45B5-8CB6-C31133F35991}"/>
              </a:ext>
            </a:extLst>
          </p:cNvPr>
          <p:cNvSpPr txBox="1"/>
          <p:nvPr/>
        </p:nvSpPr>
        <p:spPr>
          <a:xfrm>
            <a:off x="474461" y="880897"/>
            <a:ext cx="3650358" cy="369332"/>
          </a:xfrm>
          <a:prstGeom prst="rect">
            <a:avLst/>
          </a:prstGeom>
          <a:noFill/>
        </p:spPr>
        <p:txBody>
          <a:bodyPr wrap="none" rtlCol="0">
            <a:spAutoFit/>
          </a:bodyPr>
          <a:lstStyle/>
          <a:p>
            <a:r>
              <a:rPr lang="es-AR" dirty="0"/>
              <a:t>VOLUMEN DE LA SALA: 1488 m</a:t>
            </a:r>
            <a:r>
              <a:rPr lang="es-AR" baseline="30000" dirty="0"/>
              <a:t>3</a:t>
            </a:r>
          </a:p>
        </p:txBody>
      </p:sp>
      <p:sp>
        <p:nvSpPr>
          <p:cNvPr id="13" name="CuadroTexto 12">
            <a:extLst>
              <a:ext uri="{FF2B5EF4-FFF2-40B4-BE49-F238E27FC236}">
                <a16:creationId xmlns:a16="http://schemas.microsoft.com/office/drawing/2014/main" id="{5AB30A9C-DB95-49FE-AA4F-357439F328B4}"/>
              </a:ext>
            </a:extLst>
          </p:cNvPr>
          <p:cNvSpPr txBox="1"/>
          <p:nvPr/>
        </p:nvSpPr>
        <p:spPr>
          <a:xfrm>
            <a:off x="502232" y="2422016"/>
            <a:ext cx="5198859" cy="369332"/>
          </a:xfrm>
          <a:prstGeom prst="rect">
            <a:avLst/>
          </a:prstGeom>
          <a:noFill/>
        </p:spPr>
        <p:txBody>
          <a:bodyPr wrap="none" rtlCol="0">
            <a:spAutoFit/>
          </a:bodyPr>
          <a:lstStyle/>
          <a:p>
            <a:r>
              <a:rPr lang="es-AR" dirty="0" err="1"/>
              <a:t>Tr</a:t>
            </a:r>
            <a:r>
              <a:rPr lang="es-AR" dirty="0"/>
              <a:t> ÓPTIMO: 					  1,12 segundos </a:t>
            </a:r>
            <a:endParaRPr lang="es-AR" baseline="30000" dirty="0"/>
          </a:p>
        </p:txBody>
      </p:sp>
      <p:sp>
        <p:nvSpPr>
          <p:cNvPr id="17" name="CuadroTexto 16">
            <a:extLst>
              <a:ext uri="{FF2B5EF4-FFF2-40B4-BE49-F238E27FC236}">
                <a16:creationId xmlns:a16="http://schemas.microsoft.com/office/drawing/2014/main" id="{B6A173E2-E5A1-4DC9-BE06-FC05952C7BB8}"/>
              </a:ext>
            </a:extLst>
          </p:cNvPr>
          <p:cNvSpPr txBox="1"/>
          <p:nvPr/>
        </p:nvSpPr>
        <p:spPr>
          <a:xfrm>
            <a:off x="474461" y="1455541"/>
            <a:ext cx="10786927" cy="400110"/>
          </a:xfrm>
          <a:prstGeom prst="rect">
            <a:avLst/>
          </a:prstGeom>
          <a:noFill/>
        </p:spPr>
        <p:txBody>
          <a:bodyPr wrap="none" rtlCol="0">
            <a:spAutoFit/>
          </a:bodyPr>
          <a:lstStyle/>
          <a:p>
            <a:r>
              <a:rPr lang="es-AR" sz="2000" b="1" dirty="0"/>
              <a:t>Comparamos el tiempo óptimo de reverberación con real de la sala sin acondicionar</a:t>
            </a:r>
          </a:p>
        </p:txBody>
      </p:sp>
      <p:sp>
        <p:nvSpPr>
          <p:cNvPr id="18" name="CuadroTexto 17">
            <a:extLst>
              <a:ext uri="{FF2B5EF4-FFF2-40B4-BE49-F238E27FC236}">
                <a16:creationId xmlns:a16="http://schemas.microsoft.com/office/drawing/2014/main" id="{5F453C1A-522E-44C4-8A00-4D80DCECFBD9}"/>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sp>
        <p:nvSpPr>
          <p:cNvPr id="15" name="CuadroTexto 14">
            <a:extLst>
              <a:ext uri="{FF2B5EF4-FFF2-40B4-BE49-F238E27FC236}">
                <a16:creationId xmlns:a16="http://schemas.microsoft.com/office/drawing/2014/main" id="{CE95AA58-7696-4ED2-AED7-0D5BD06846C7}"/>
              </a:ext>
            </a:extLst>
          </p:cNvPr>
          <p:cNvSpPr txBox="1"/>
          <p:nvPr/>
        </p:nvSpPr>
        <p:spPr>
          <a:xfrm>
            <a:off x="502232" y="2072911"/>
            <a:ext cx="5174815" cy="369332"/>
          </a:xfrm>
          <a:prstGeom prst="rect">
            <a:avLst/>
          </a:prstGeom>
          <a:noFill/>
        </p:spPr>
        <p:txBody>
          <a:bodyPr wrap="none" rtlCol="0">
            <a:spAutoFit/>
          </a:bodyPr>
          <a:lstStyle/>
          <a:p>
            <a:r>
              <a:rPr lang="es-AR" dirty="0" err="1"/>
              <a:t>Tr</a:t>
            </a:r>
            <a:r>
              <a:rPr lang="es-AR" dirty="0"/>
              <a:t> SALA SIN ACONDICIONAR:  6,19 segundos </a:t>
            </a:r>
            <a:endParaRPr lang="es-AR" baseline="30000" dirty="0"/>
          </a:p>
        </p:txBody>
      </p:sp>
      <p:sp>
        <p:nvSpPr>
          <p:cNvPr id="19" name="CuadroTexto 18">
            <a:extLst>
              <a:ext uri="{FF2B5EF4-FFF2-40B4-BE49-F238E27FC236}">
                <a16:creationId xmlns:a16="http://schemas.microsoft.com/office/drawing/2014/main" id="{C809CC50-380F-4A58-8D60-22EF84F8EC1C}"/>
              </a:ext>
            </a:extLst>
          </p:cNvPr>
          <p:cNvSpPr txBox="1"/>
          <p:nvPr/>
        </p:nvSpPr>
        <p:spPr>
          <a:xfrm>
            <a:off x="502231" y="2798043"/>
            <a:ext cx="5198859" cy="369332"/>
          </a:xfrm>
          <a:prstGeom prst="rect">
            <a:avLst/>
          </a:prstGeom>
          <a:noFill/>
        </p:spPr>
        <p:txBody>
          <a:bodyPr wrap="none" rtlCol="0">
            <a:spAutoFit/>
          </a:bodyPr>
          <a:lstStyle/>
          <a:p>
            <a:r>
              <a:rPr lang="es-AR" dirty="0"/>
              <a:t>DIFERENCIA </a:t>
            </a:r>
            <a:r>
              <a:rPr lang="es-AR" dirty="0" err="1"/>
              <a:t>Tr</a:t>
            </a:r>
            <a:r>
              <a:rPr lang="es-AR" dirty="0"/>
              <a:t>: 				  5,07 segundos </a:t>
            </a:r>
            <a:endParaRPr lang="es-AR" baseline="30000" dirty="0"/>
          </a:p>
        </p:txBody>
      </p:sp>
      <p:pic>
        <p:nvPicPr>
          <p:cNvPr id="20" name="Imagen 19">
            <a:extLst>
              <a:ext uri="{FF2B5EF4-FFF2-40B4-BE49-F238E27FC236}">
                <a16:creationId xmlns:a16="http://schemas.microsoft.com/office/drawing/2014/main" id="{A2B09564-05A8-4F78-984C-F0BDAEFDAD40}"/>
              </a:ext>
            </a:extLst>
          </p:cNvPr>
          <p:cNvPicPr>
            <a:picLocks noChangeAspect="1"/>
          </p:cNvPicPr>
          <p:nvPr/>
        </p:nvPicPr>
        <p:blipFill rotWithShape="1">
          <a:blip r:embed="rId2"/>
          <a:srcRect l="22332" t="42723" r="55860" b="33402"/>
          <a:stretch/>
        </p:blipFill>
        <p:spPr>
          <a:xfrm>
            <a:off x="502231" y="3245217"/>
            <a:ext cx="1686787" cy="1038236"/>
          </a:xfrm>
          <a:prstGeom prst="rect">
            <a:avLst/>
          </a:prstGeom>
        </p:spPr>
      </p:pic>
      <p:sp>
        <p:nvSpPr>
          <p:cNvPr id="21" name="CuadroTexto 20">
            <a:extLst>
              <a:ext uri="{FF2B5EF4-FFF2-40B4-BE49-F238E27FC236}">
                <a16:creationId xmlns:a16="http://schemas.microsoft.com/office/drawing/2014/main" id="{01FBE562-73DD-4635-8963-5763566C61C6}"/>
              </a:ext>
            </a:extLst>
          </p:cNvPr>
          <p:cNvSpPr txBox="1"/>
          <p:nvPr/>
        </p:nvSpPr>
        <p:spPr>
          <a:xfrm>
            <a:off x="1296534" y="4457884"/>
            <a:ext cx="2478564" cy="369332"/>
          </a:xfrm>
          <a:prstGeom prst="rect">
            <a:avLst/>
          </a:prstGeom>
          <a:noFill/>
        </p:spPr>
        <p:txBody>
          <a:bodyPr wrap="square" rtlCol="0">
            <a:spAutoFit/>
          </a:bodyPr>
          <a:lstStyle/>
          <a:p>
            <a:r>
              <a:rPr lang="es-AR" dirty="0"/>
              <a:t>0,161 x </a:t>
            </a:r>
            <a:r>
              <a:rPr lang="es-AR" dirty="0" err="1"/>
              <a:t>Vol</a:t>
            </a:r>
            <a:endParaRPr lang="es-AR" dirty="0"/>
          </a:p>
        </p:txBody>
      </p:sp>
      <p:sp>
        <p:nvSpPr>
          <p:cNvPr id="22" name="CuadroTexto 21">
            <a:extLst>
              <a:ext uri="{FF2B5EF4-FFF2-40B4-BE49-F238E27FC236}">
                <a16:creationId xmlns:a16="http://schemas.microsoft.com/office/drawing/2014/main" id="{6125D946-6ED1-4ABD-B37C-2F1B438BEEE8}"/>
              </a:ext>
            </a:extLst>
          </p:cNvPr>
          <p:cNvSpPr txBox="1"/>
          <p:nvPr/>
        </p:nvSpPr>
        <p:spPr>
          <a:xfrm>
            <a:off x="432896" y="4492295"/>
            <a:ext cx="1132457" cy="369332"/>
          </a:xfrm>
          <a:prstGeom prst="rect">
            <a:avLst/>
          </a:prstGeom>
          <a:noFill/>
        </p:spPr>
        <p:txBody>
          <a:bodyPr wrap="square">
            <a:spAutoFit/>
          </a:bodyPr>
          <a:lstStyle/>
          <a:p>
            <a:r>
              <a:rPr lang="es-AR" dirty="0"/>
              <a:t>A * </a:t>
            </a:r>
            <a:r>
              <a:rPr lang="es-AR" dirty="0" err="1"/>
              <a:t>Tr</a:t>
            </a:r>
            <a:r>
              <a:rPr lang="es-AR" dirty="0"/>
              <a:t> = </a:t>
            </a:r>
          </a:p>
        </p:txBody>
      </p:sp>
      <p:sp>
        <p:nvSpPr>
          <p:cNvPr id="23" name="CuadroTexto 22">
            <a:extLst>
              <a:ext uri="{FF2B5EF4-FFF2-40B4-BE49-F238E27FC236}">
                <a16:creationId xmlns:a16="http://schemas.microsoft.com/office/drawing/2014/main" id="{CF0C4666-4AD2-4BEB-BF53-862C6442ED7F}"/>
              </a:ext>
            </a:extLst>
          </p:cNvPr>
          <p:cNvSpPr txBox="1"/>
          <p:nvPr/>
        </p:nvSpPr>
        <p:spPr>
          <a:xfrm>
            <a:off x="1290689" y="5105149"/>
            <a:ext cx="1452511" cy="369332"/>
          </a:xfrm>
          <a:prstGeom prst="rect">
            <a:avLst/>
          </a:prstGeom>
          <a:noFill/>
        </p:spPr>
        <p:txBody>
          <a:bodyPr wrap="square" rtlCol="0">
            <a:spAutoFit/>
          </a:bodyPr>
          <a:lstStyle/>
          <a:p>
            <a:r>
              <a:rPr lang="es-AR" u="sng" dirty="0"/>
              <a:t>0,161 x </a:t>
            </a:r>
            <a:r>
              <a:rPr lang="es-AR" u="sng" dirty="0" err="1"/>
              <a:t>Vol</a:t>
            </a:r>
            <a:endParaRPr lang="es-AR" u="sng" dirty="0"/>
          </a:p>
        </p:txBody>
      </p:sp>
      <p:sp>
        <p:nvSpPr>
          <p:cNvPr id="24" name="CuadroTexto 23">
            <a:extLst>
              <a:ext uri="{FF2B5EF4-FFF2-40B4-BE49-F238E27FC236}">
                <a16:creationId xmlns:a16="http://schemas.microsoft.com/office/drawing/2014/main" id="{9E7B6EC7-56BE-48E1-926B-50396FFE4E38}"/>
              </a:ext>
            </a:extLst>
          </p:cNvPr>
          <p:cNvSpPr txBox="1"/>
          <p:nvPr/>
        </p:nvSpPr>
        <p:spPr>
          <a:xfrm>
            <a:off x="828836" y="5139560"/>
            <a:ext cx="1132457" cy="369332"/>
          </a:xfrm>
          <a:prstGeom prst="rect">
            <a:avLst/>
          </a:prstGeom>
          <a:noFill/>
        </p:spPr>
        <p:txBody>
          <a:bodyPr wrap="square">
            <a:spAutoFit/>
          </a:bodyPr>
          <a:lstStyle/>
          <a:p>
            <a:r>
              <a:rPr lang="es-AR" dirty="0"/>
              <a:t>A = </a:t>
            </a:r>
          </a:p>
        </p:txBody>
      </p:sp>
      <p:sp>
        <p:nvSpPr>
          <p:cNvPr id="25" name="CuadroTexto 24">
            <a:extLst>
              <a:ext uri="{FF2B5EF4-FFF2-40B4-BE49-F238E27FC236}">
                <a16:creationId xmlns:a16="http://schemas.microsoft.com/office/drawing/2014/main" id="{2DC37FD8-FD4F-492C-B504-B1B2D8030B1F}"/>
              </a:ext>
            </a:extLst>
          </p:cNvPr>
          <p:cNvSpPr txBox="1"/>
          <p:nvPr/>
        </p:nvSpPr>
        <p:spPr>
          <a:xfrm>
            <a:off x="1856513" y="5422047"/>
            <a:ext cx="429490" cy="369332"/>
          </a:xfrm>
          <a:prstGeom prst="rect">
            <a:avLst/>
          </a:prstGeom>
          <a:noFill/>
        </p:spPr>
        <p:txBody>
          <a:bodyPr wrap="square">
            <a:spAutoFit/>
          </a:bodyPr>
          <a:lstStyle/>
          <a:p>
            <a:r>
              <a:rPr lang="es-AR" dirty="0" err="1"/>
              <a:t>Tr</a:t>
            </a:r>
            <a:r>
              <a:rPr lang="es-AR" dirty="0"/>
              <a:t> </a:t>
            </a:r>
          </a:p>
        </p:txBody>
      </p:sp>
      <p:cxnSp>
        <p:nvCxnSpPr>
          <p:cNvPr id="9" name="Conector recto de flecha 8">
            <a:extLst>
              <a:ext uri="{FF2B5EF4-FFF2-40B4-BE49-F238E27FC236}">
                <a16:creationId xmlns:a16="http://schemas.microsoft.com/office/drawing/2014/main" id="{8886D415-15C0-4282-BE6D-DC6F69624244}"/>
              </a:ext>
            </a:extLst>
          </p:cNvPr>
          <p:cNvCxnSpPr/>
          <p:nvPr/>
        </p:nvCxnSpPr>
        <p:spPr>
          <a:xfrm>
            <a:off x="1773382" y="4003948"/>
            <a:ext cx="96981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6" name="CuadroTexto 25">
            <a:extLst>
              <a:ext uri="{FF2B5EF4-FFF2-40B4-BE49-F238E27FC236}">
                <a16:creationId xmlns:a16="http://schemas.microsoft.com/office/drawing/2014/main" id="{E810804D-C3C2-4865-AFE1-44F11A51277D}"/>
              </a:ext>
            </a:extLst>
          </p:cNvPr>
          <p:cNvSpPr txBox="1"/>
          <p:nvPr/>
        </p:nvSpPr>
        <p:spPr>
          <a:xfrm>
            <a:off x="2743200" y="3563705"/>
            <a:ext cx="2478564" cy="923330"/>
          </a:xfrm>
          <a:prstGeom prst="rect">
            <a:avLst/>
          </a:prstGeom>
          <a:noFill/>
        </p:spPr>
        <p:txBody>
          <a:bodyPr wrap="square" rtlCol="0">
            <a:spAutoFit/>
          </a:bodyPr>
          <a:lstStyle/>
          <a:p>
            <a:r>
              <a:rPr lang="es-AR" dirty="0"/>
              <a:t>Sumatoria de Superficie por  </a:t>
            </a:r>
            <a:r>
              <a:rPr lang="es-AR" dirty="0" err="1"/>
              <a:t>coef</a:t>
            </a:r>
            <a:r>
              <a:rPr lang="es-AR" dirty="0"/>
              <a:t>. de absorción: S x </a:t>
            </a:r>
          </a:p>
        </p:txBody>
      </p:sp>
      <p:sp>
        <p:nvSpPr>
          <p:cNvPr id="10" name="Cerrar llave 9">
            <a:extLst>
              <a:ext uri="{FF2B5EF4-FFF2-40B4-BE49-F238E27FC236}">
                <a16:creationId xmlns:a16="http://schemas.microsoft.com/office/drawing/2014/main" id="{B9E46E9B-4846-4C8A-A1A8-7B17E8D86245}"/>
              </a:ext>
            </a:extLst>
          </p:cNvPr>
          <p:cNvSpPr/>
          <p:nvPr/>
        </p:nvSpPr>
        <p:spPr>
          <a:xfrm>
            <a:off x="2768689" y="4861627"/>
            <a:ext cx="348579" cy="1068103"/>
          </a:xfrm>
          <a:prstGeom prst="rightBrace">
            <a:avLst>
              <a:gd name="adj1" fmla="val 0"/>
              <a:gd name="adj2" fmla="val 4870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AR"/>
          </a:p>
        </p:txBody>
      </p:sp>
      <p:sp>
        <p:nvSpPr>
          <p:cNvPr id="27" name="CuadroTexto 26">
            <a:extLst>
              <a:ext uri="{FF2B5EF4-FFF2-40B4-BE49-F238E27FC236}">
                <a16:creationId xmlns:a16="http://schemas.microsoft.com/office/drawing/2014/main" id="{C5BD05A4-7302-42F1-A518-52E0D7EC0D69}"/>
              </a:ext>
            </a:extLst>
          </p:cNvPr>
          <p:cNvSpPr txBox="1"/>
          <p:nvPr/>
        </p:nvSpPr>
        <p:spPr>
          <a:xfrm>
            <a:off x="3630051" y="5157583"/>
            <a:ext cx="2313549" cy="369332"/>
          </a:xfrm>
          <a:prstGeom prst="rect">
            <a:avLst/>
          </a:prstGeom>
          <a:noFill/>
        </p:spPr>
        <p:txBody>
          <a:bodyPr wrap="square" rtlCol="0">
            <a:spAutoFit/>
          </a:bodyPr>
          <a:lstStyle/>
          <a:p>
            <a:r>
              <a:rPr lang="es-AR" u="sng" dirty="0"/>
              <a:t>0,161 x 1488 m</a:t>
            </a:r>
            <a:r>
              <a:rPr lang="es-AR" u="sng" baseline="30000" dirty="0"/>
              <a:t>3</a:t>
            </a:r>
            <a:endParaRPr lang="es-AR" u="sng" dirty="0"/>
          </a:p>
        </p:txBody>
      </p:sp>
      <p:sp>
        <p:nvSpPr>
          <p:cNvPr id="28" name="CuadroTexto 27">
            <a:extLst>
              <a:ext uri="{FF2B5EF4-FFF2-40B4-BE49-F238E27FC236}">
                <a16:creationId xmlns:a16="http://schemas.microsoft.com/office/drawing/2014/main" id="{61AB63FE-E6E0-4009-BEEE-62D3F9FFE050}"/>
              </a:ext>
            </a:extLst>
          </p:cNvPr>
          <p:cNvSpPr txBox="1"/>
          <p:nvPr/>
        </p:nvSpPr>
        <p:spPr>
          <a:xfrm>
            <a:off x="3168198" y="5191994"/>
            <a:ext cx="1132457" cy="369332"/>
          </a:xfrm>
          <a:prstGeom prst="rect">
            <a:avLst/>
          </a:prstGeom>
          <a:noFill/>
        </p:spPr>
        <p:txBody>
          <a:bodyPr wrap="square">
            <a:spAutoFit/>
          </a:bodyPr>
          <a:lstStyle/>
          <a:p>
            <a:r>
              <a:rPr lang="es-AR" dirty="0"/>
              <a:t>A = </a:t>
            </a:r>
          </a:p>
        </p:txBody>
      </p:sp>
      <p:sp>
        <p:nvSpPr>
          <p:cNvPr id="29" name="CuadroTexto 28">
            <a:extLst>
              <a:ext uri="{FF2B5EF4-FFF2-40B4-BE49-F238E27FC236}">
                <a16:creationId xmlns:a16="http://schemas.microsoft.com/office/drawing/2014/main" id="{4A891CCC-26C1-4328-8DCD-E9C2E04D8504}"/>
              </a:ext>
            </a:extLst>
          </p:cNvPr>
          <p:cNvSpPr txBox="1"/>
          <p:nvPr/>
        </p:nvSpPr>
        <p:spPr>
          <a:xfrm>
            <a:off x="4038669" y="5474481"/>
            <a:ext cx="1343755" cy="369332"/>
          </a:xfrm>
          <a:prstGeom prst="rect">
            <a:avLst/>
          </a:prstGeom>
          <a:noFill/>
        </p:spPr>
        <p:txBody>
          <a:bodyPr wrap="square">
            <a:spAutoFit/>
          </a:bodyPr>
          <a:lstStyle/>
          <a:p>
            <a:r>
              <a:rPr lang="es-AR" dirty="0"/>
              <a:t>1,12 </a:t>
            </a:r>
            <a:r>
              <a:rPr lang="es-AR" dirty="0" err="1"/>
              <a:t>seg</a:t>
            </a:r>
            <a:r>
              <a:rPr lang="es-AR" dirty="0"/>
              <a:t>. </a:t>
            </a:r>
          </a:p>
        </p:txBody>
      </p:sp>
      <p:sp>
        <p:nvSpPr>
          <p:cNvPr id="30" name="CuadroTexto 29">
            <a:extLst>
              <a:ext uri="{FF2B5EF4-FFF2-40B4-BE49-F238E27FC236}">
                <a16:creationId xmlns:a16="http://schemas.microsoft.com/office/drawing/2014/main" id="{E97B84F8-230B-41EB-91E3-EBEB2CAE5345}"/>
              </a:ext>
            </a:extLst>
          </p:cNvPr>
          <p:cNvSpPr txBox="1"/>
          <p:nvPr/>
        </p:nvSpPr>
        <p:spPr>
          <a:xfrm>
            <a:off x="5612765" y="5272696"/>
            <a:ext cx="1252236" cy="369332"/>
          </a:xfrm>
          <a:prstGeom prst="rect">
            <a:avLst/>
          </a:prstGeom>
          <a:noFill/>
        </p:spPr>
        <p:txBody>
          <a:bodyPr wrap="square" rtlCol="0">
            <a:spAutoFit/>
          </a:bodyPr>
          <a:lstStyle/>
          <a:p>
            <a:r>
              <a:rPr lang="es-AR" dirty="0"/>
              <a:t>= 213,9</a:t>
            </a:r>
          </a:p>
        </p:txBody>
      </p:sp>
      <p:sp>
        <p:nvSpPr>
          <p:cNvPr id="35" name="CuadroTexto 34">
            <a:extLst>
              <a:ext uri="{FF2B5EF4-FFF2-40B4-BE49-F238E27FC236}">
                <a16:creationId xmlns:a16="http://schemas.microsoft.com/office/drawing/2014/main" id="{6CA3523B-27AF-4913-8A1A-760D5DE57174}"/>
              </a:ext>
            </a:extLst>
          </p:cNvPr>
          <p:cNvSpPr txBox="1"/>
          <p:nvPr/>
        </p:nvSpPr>
        <p:spPr>
          <a:xfrm>
            <a:off x="6719644" y="4339061"/>
            <a:ext cx="4175822" cy="2031325"/>
          </a:xfrm>
          <a:prstGeom prst="rect">
            <a:avLst/>
          </a:prstGeom>
          <a:noFill/>
        </p:spPr>
        <p:txBody>
          <a:bodyPr wrap="square" rtlCol="0">
            <a:spAutoFit/>
          </a:bodyPr>
          <a:lstStyle/>
          <a:p>
            <a:r>
              <a:rPr lang="es-AR" dirty="0"/>
              <a:t>Este seria el “A” óptimo para la sala acondicionada.</a:t>
            </a:r>
          </a:p>
          <a:p>
            <a:r>
              <a:rPr lang="es-AR" dirty="0"/>
              <a:t>A partir de aquí debo establecer la diferencia entre el valor óptimo y el existente para, posteriormente, definir qué materiales absorbentes voy a colocar y en qué superficie.</a:t>
            </a:r>
          </a:p>
        </p:txBody>
      </p:sp>
      <p:pic>
        <p:nvPicPr>
          <p:cNvPr id="38" name="Picture 4" descr="Sabías estas cosas sobre el alfabeto? | Forbes España">
            <a:extLst>
              <a:ext uri="{FF2B5EF4-FFF2-40B4-BE49-F238E27FC236}">
                <a16:creationId xmlns:a16="http://schemas.microsoft.com/office/drawing/2014/main" id="{F5118F26-6146-408E-90B9-5A01971FDD33}"/>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4786825" y="4216110"/>
            <a:ext cx="311101" cy="192087"/>
          </a:xfrm>
          <a:prstGeom prst="rect">
            <a:avLst/>
          </a:prstGeom>
          <a:noFill/>
          <a:extLst>
            <a:ext uri="{909E8E84-426E-40DD-AFC4-6F175D3DCCD1}">
              <a14:hiddenFill xmlns:a14="http://schemas.microsoft.com/office/drawing/2010/main">
                <a:solidFill>
                  <a:srgbClr val="FFFFFF"/>
                </a:solidFill>
              </a14:hiddenFill>
            </a:ext>
          </a:extLst>
        </p:spPr>
      </p:pic>
      <p:sp>
        <p:nvSpPr>
          <p:cNvPr id="39" name="Elipse 38">
            <a:extLst>
              <a:ext uri="{FF2B5EF4-FFF2-40B4-BE49-F238E27FC236}">
                <a16:creationId xmlns:a16="http://schemas.microsoft.com/office/drawing/2014/main" id="{DD50BD5D-F8B9-47F9-A1B2-0769EE224A9E}"/>
              </a:ext>
            </a:extLst>
          </p:cNvPr>
          <p:cNvSpPr/>
          <p:nvPr/>
        </p:nvSpPr>
        <p:spPr>
          <a:xfrm>
            <a:off x="3588236" y="2386051"/>
            <a:ext cx="2052913" cy="39410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Elipse 39">
            <a:extLst>
              <a:ext uri="{FF2B5EF4-FFF2-40B4-BE49-F238E27FC236}">
                <a16:creationId xmlns:a16="http://schemas.microsoft.com/office/drawing/2014/main" id="{6CE0E32A-7E08-4779-A01F-889F5E2DD315}"/>
              </a:ext>
            </a:extLst>
          </p:cNvPr>
          <p:cNvSpPr/>
          <p:nvPr/>
        </p:nvSpPr>
        <p:spPr>
          <a:xfrm>
            <a:off x="3866831" y="5474091"/>
            <a:ext cx="1500846" cy="39793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Cerrar llave 41">
            <a:extLst>
              <a:ext uri="{FF2B5EF4-FFF2-40B4-BE49-F238E27FC236}">
                <a16:creationId xmlns:a16="http://schemas.microsoft.com/office/drawing/2014/main" id="{2F8BEDE5-B2A2-479A-8F12-1F72AF8A201E}"/>
              </a:ext>
            </a:extLst>
          </p:cNvPr>
          <p:cNvSpPr/>
          <p:nvPr/>
        </p:nvSpPr>
        <p:spPr>
          <a:xfrm flipH="1">
            <a:off x="6545352" y="4283453"/>
            <a:ext cx="348579" cy="2353563"/>
          </a:xfrm>
          <a:prstGeom prst="rightBrace">
            <a:avLst>
              <a:gd name="adj1" fmla="val 0"/>
              <a:gd name="adj2" fmla="val 4978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AR"/>
          </a:p>
        </p:txBody>
      </p:sp>
      <p:sp>
        <p:nvSpPr>
          <p:cNvPr id="43" name="CuadroTexto 42">
            <a:extLst>
              <a:ext uri="{FF2B5EF4-FFF2-40B4-BE49-F238E27FC236}">
                <a16:creationId xmlns:a16="http://schemas.microsoft.com/office/drawing/2014/main" id="{335CD76C-EB59-4BCD-898E-B23EDD1CA8C2}"/>
              </a:ext>
            </a:extLst>
          </p:cNvPr>
          <p:cNvSpPr txBox="1"/>
          <p:nvPr/>
        </p:nvSpPr>
        <p:spPr>
          <a:xfrm>
            <a:off x="7031622" y="2417657"/>
            <a:ext cx="4229765" cy="1200329"/>
          </a:xfrm>
          <a:prstGeom prst="rect">
            <a:avLst/>
          </a:prstGeom>
          <a:noFill/>
        </p:spPr>
        <p:txBody>
          <a:bodyPr wrap="square" rtlCol="0">
            <a:spAutoFit/>
          </a:bodyPr>
          <a:lstStyle/>
          <a:p>
            <a:r>
              <a:rPr lang="es-AR" dirty="0"/>
              <a:t>Por tal motivo debo añadir materiales absorbentes a la sala, en una superficie tal que permita disminuir la diferencia de </a:t>
            </a:r>
            <a:r>
              <a:rPr lang="es-AR" dirty="0" err="1"/>
              <a:t>Tr</a:t>
            </a:r>
            <a:endParaRPr lang="es-AR" dirty="0"/>
          </a:p>
        </p:txBody>
      </p:sp>
      <p:sp>
        <p:nvSpPr>
          <p:cNvPr id="44" name="Cerrar llave 43">
            <a:extLst>
              <a:ext uri="{FF2B5EF4-FFF2-40B4-BE49-F238E27FC236}">
                <a16:creationId xmlns:a16="http://schemas.microsoft.com/office/drawing/2014/main" id="{BD04EE74-9E55-4C13-8FD4-FAEB51D3A933}"/>
              </a:ext>
            </a:extLst>
          </p:cNvPr>
          <p:cNvSpPr/>
          <p:nvPr/>
        </p:nvSpPr>
        <p:spPr>
          <a:xfrm flipH="1">
            <a:off x="6857329" y="2438249"/>
            <a:ext cx="348579" cy="1214589"/>
          </a:xfrm>
          <a:prstGeom prst="rightBrace">
            <a:avLst>
              <a:gd name="adj1" fmla="val 0"/>
              <a:gd name="adj2" fmla="val 4978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AR"/>
          </a:p>
        </p:txBody>
      </p:sp>
      <p:cxnSp>
        <p:nvCxnSpPr>
          <p:cNvPr id="45" name="Conector recto de flecha 44">
            <a:extLst>
              <a:ext uri="{FF2B5EF4-FFF2-40B4-BE49-F238E27FC236}">
                <a16:creationId xmlns:a16="http://schemas.microsoft.com/office/drawing/2014/main" id="{18B4291E-1E78-45DD-853C-AF570715B711}"/>
              </a:ext>
            </a:extLst>
          </p:cNvPr>
          <p:cNvCxnSpPr>
            <a:cxnSpLocks/>
          </p:cNvCxnSpPr>
          <p:nvPr/>
        </p:nvCxnSpPr>
        <p:spPr>
          <a:xfrm>
            <a:off x="5701089" y="3031663"/>
            <a:ext cx="1126819" cy="0"/>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3" name="CuadroTexto 32">
            <a:extLst>
              <a:ext uri="{FF2B5EF4-FFF2-40B4-BE49-F238E27FC236}">
                <a16:creationId xmlns:a16="http://schemas.microsoft.com/office/drawing/2014/main" id="{4DCEAAB8-76C9-4181-BB60-1ECC2BFB4C6B}"/>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Tree>
    <p:extLst>
      <p:ext uri="{BB962C8B-B14F-4D97-AF65-F5344CB8AC3E}">
        <p14:creationId xmlns:p14="http://schemas.microsoft.com/office/powerpoint/2010/main" val="23565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7" grpId="0"/>
      <p:bldP spid="15" grpId="0"/>
      <p:bldP spid="19" grpId="0"/>
      <p:bldP spid="21" grpId="0"/>
      <p:bldP spid="22" grpId="0"/>
      <p:bldP spid="23" grpId="0"/>
      <p:bldP spid="24" grpId="0"/>
      <p:bldP spid="25" grpId="0"/>
      <p:bldP spid="26" grpId="0"/>
      <p:bldP spid="10" grpId="0" animBg="1"/>
      <p:bldP spid="27" grpId="0"/>
      <p:bldP spid="28" grpId="0"/>
      <p:bldP spid="29" grpId="0"/>
      <p:bldP spid="30" grpId="0"/>
      <p:bldP spid="35" grpId="0"/>
      <p:bldP spid="39" grpId="0" animBg="1"/>
      <p:bldP spid="40" grpId="0" animBg="1"/>
      <p:bldP spid="42" grpId="0" animBg="1"/>
      <p:bldP spid="43"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763039-A505-420B-B34D-C8CB3A46BBBD}"/>
              </a:ext>
            </a:extLst>
          </p:cNvPr>
          <p:cNvSpPr txBox="1"/>
          <p:nvPr/>
        </p:nvSpPr>
        <p:spPr>
          <a:xfrm>
            <a:off x="474461" y="511565"/>
            <a:ext cx="4818948" cy="369332"/>
          </a:xfrm>
          <a:prstGeom prst="rect">
            <a:avLst/>
          </a:prstGeom>
          <a:noFill/>
        </p:spPr>
        <p:txBody>
          <a:bodyPr wrap="none" rtlCol="0">
            <a:spAutoFit/>
          </a:bodyPr>
          <a:lstStyle/>
          <a:p>
            <a:r>
              <a:rPr lang="es-AR" dirty="0"/>
              <a:t>DESTINO DE LA SALA: Música de Cámara </a:t>
            </a:r>
          </a:p>
        </p:txBody>
      </p:sp>
      <p:sp>
        <p:nvSpPr>
          <p:cNvPr id="5" name="CuadroTexto 4">
            <a:extLst>
              <a:ext uri="{FF2B5EF4-FFF2-40B4-BE49-F238E27FC236}">
                <a16:creationId xmlns:a16="http://schemas.microsoft.com/office/drawing/2014/main" id="{2EB0DC14-48C4-45B5-8CB6-C31133F35991}"/>
              </a:ext>
            </a:extLst>
          </p:cNvPr>
          <p:cNvSpPr txBox="1"/>
          <p:nvPr/>
        </p:nvSpPr>
        <p:spPr>
          <a:xfrm>
            <a:off x="474461" y="880897"/>
            <a:ext cx="3650358" cy="369332"/>
          </a:xfrm>
          <a:prstGeom prst="rect">
            <a:avLst/>
          </a:prstGeom>
          <a:noFill/>
        </p:spPr>
        <p:txBody>
          <a:bodyPr wrap="none" rtlCol="0">
            <a:spAutoFit/>
          </a:bodyPr>
          <a:lstStyle/>
          <a:p>
            <a:r>
              <a:rPr lang="es-AR" dirty="0"/>
              <a:t>VOLUMEN DE LA SALA: 1488 m</a:t>
            </a:r>
            <a:r>
              <a:rPr lang="es-AR" baseline="30000" dirty="0"/>
              <a:t>3</a:t>
            </a:r>
          </a:p>
        </p:txBody>
      </p:sp>
      <p:sp>
        <p:nvSpPr>
          <p:cNvPr id="13" name="CuadroTexto 12">
            <a:extLst>
              <a:ext uri="{FF2B5EF4-FFF2-40B4-BE49-F238E27FC236}">
                <a16:creationId xmlns:a16="http://schemas.microsoft.com/office/drawing/2014/main" id="{5AB30A9C-DB95-49FE-AA4F-357439F328B4}"/>
              </a:ext>
            </a:extLst>
          </p:cNvPr>
          <p:cNvSpPr txBox="1"/>
          <p:nvPr/>
        </p:nvSpPr>
        <p:spPr>
          <a:xfrm>
            <a:off x="662057" y="1953421"/>
            <a:ext cx="5750292" cy="369332"/>
          </a:xfrm>
          <a:prstGeom prst="rect">
            <a:avLst/>
          </a:prstGeom>
          <a:noFill/>
        </p:spPr>
        <p:txBody>
          <a:bodyPr wrap="none" rtlCol="0">
            <a:spAutoFit/>
          </a:bodyPr>
          <a:lstStyle/>
          <a:p>
            <a:r>
              <a:rPr lang="es-AR" dirty="0"/>
              <a:t>“A” ÓPTIMO DE LA SALA VACÍA: 		             213,9</a:t>
            </a:r>
            <a:endParaRPr lang="es-AR" baseline="30000" dirty="0"/>
          </a:p>
        </p:txBody>
      </p:sp>
      <p:sp>
        <p:nvSpPr>
          <p:cNvPr id="18" name="CuadroTexto 17">
            <a:extLst>
              <a:ext uri="{FF2B5EF4-FFF2-40B4-BE49-F238E27FC236}">
                <a16:creationId xmlns:a16="http://schemas.microsoft.com/office/drawing/2014/main" id="{5F453C1A-522E-44C4-8A00-4D80DCECFBD9}"/>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sp>
        <p:nvSpPr>
          <p:cNvPr id="15" name="CuadroTexto 14">
            <a:extLst>
              <a:ext uri="{FF2B5EF4-FFF2-40B4-BE49-F238E27FC236}">
                <a16:creationId xmlns:a16="http://schemas.microsoft.com/office/drawing/2014/main" id="{CE95AA58-7696-4ED2-AED7-0D5BD06846C7}"/>
              </a:ext>
            </a:extLst>
          </p:cNvPr>
          <p:cNvSpPr txBox="1"/>
          <p:nvPr/>
        </p:nvSpPr>
        <p:spPr>
          <a:xfrm>
            <a:off x="662057" y="2383663"/>
            <a:ext cx="5780750" cy="369332"/>
          </a:xfrm>
          <a:prstGeom prst="rect">
            <a:avLst/>
          </a:prstGeom>
          <a:noFill/>
        </p:spPr>
        <p:txBody>
          <a:bodyPr wrap="none" rtlCol="0">
            <a:spAutoFit/>
          </a:bodyPr>
          <a:lstStyle/>
          <a:p>
            <a:r>
              <a:rPr lang="es-AR" dirty="0"/>
              <a:t>“A” de la  SALA VACÍA SIN ACONDICIONAR:   38,7</a:t>
            </a:r>
            <a:endParaRPr lang="es-AR" baseline="30000" dirty="0"/>
          </a:p>
        </p:txBody>
      </p:sp>
      <p:sp>
        <p:nvSpPr>
          <p:cNvPr id="26" name="CuadroTexto 25">
            <a:extLst>
              <a:ext uri="{FF2B5EF4-FFF2-40B4-BE49-F238E27FC236}">
                <a16:creationId xmlns:a16="http://schemas.microsoft.com/office/drawing/2014/main" id="{E810804D-C3C2-4865-AFE1-44F11A51277D}"/>
              </a:ext>
            </a:extLst>
          </p:cNvPr>
          <p:cNvSpPr txBox="1"/>
          <p:nvPr/>
        </p:nvSpPr>
        <p:spPr>
          <a:xfrm>
            <a:off x="1111155" y="1331825"/>
            <a:ext cx="6572755" cy="369332"/>
          </a:xfrm>
          <a:prstGeom prst="rect">
            <a:avLst/>
          </a:prstGeom>
          <a:noFill/>
        </p:spPr>
        <p:txBody>
          <a:bodyPr wrap="square" rtlCol="0">
            <a:spAutoFit/>
          </a:bodyPr>
          <a:lstStyle/>
          <a:p>
            <a:r>
              <a:rPr lang="es-AR" dirty="0"/>
              <a:t>Sumatoria de Superficie por  </a:t>
            </a:r>
            <a:r>
              <a:rPr lang="es-AR" dirty="0" err="1"/>
              <a:t>coef</a:t>
            </a:r>
            <a:r>
              <a:rPr lang="es-AR" dirty="0"/>
              <a:t>. de absorción: S x </a:t>
            </a:r>
          </a:p>
        </p:txBody>
      </p:sp>
      <p:grpSp>
        <p:nvGrpSpPr>
          <p:cNvPr id="3" name="Grupo 2">
            <a:extLst>
              <a:ext uri="{FF2B5EF4-FFF2-40B4-BE49-F238E27FC236}">
                <a16:creationId xmlns:a16="http://schemas.microsoft.com/office/drawing/2014/main" id="{16CE7AEE-AE7E-4EA7-9CA8-3DC162C9F2B6}"/>
              </a:ext>
            </a:extLst>
          </p:cNvPr>
          <p:cNvGrpSpPr/>
          <p:nvPr/>
        </p:nvGrpSpPr>
        <p:grpSpPr>
          <a:xfrm>
            <a:off x="662057" y="1336909"/>
            <a:ext cx="6615562" cy="369332"/>
            <a:chOff x="360626" y="2166859"/>
            <a:chExt cx="6615562" cy="369332"/>
          </a:xfrm>
        </p:grpSpPr>
        <p:sp>
          <p:nvSpPr>
            <p:cNvPr id="41" name="CuadroTexto 40">
              <a:extLst>
                <a:ext uri="{FF2B5EF4-FFF2-40B4-BE49-F238E27FC236}">
                  <a16:creationId xmlns:a16="http://schemas.microsoft.com/office/drawing/2014/main" id="{98408A62-383C-431B-94A3-8E965E6AF4FA}"/>
                </a:ext>
              </a:extLst>
            </p:cNvPr>
            <p:cNvSpPr txBox="1"/>
            <p:nvPr/>
          </p:nvSpPr>
          <p:spPr>
            <a:xfrm>
              <a:off x="360626" y="2166859"/>
              <a:ext cx="559769" cy="369332"/>
            </a:xfrm>
            <a:prstGeom prst="rect">
              <a:avLst/>
            </a:prstGeom>
            <a:noFill/>
          </p:spPr>
          <p:txBody>
            <a:bodyPr wrap="none" rtlCol="0">
              <a:spAutoFit/>
            </a:bodyPr>
            <a:lstStyle/>
            <a:p>
              <a:r>
                <a:rPr lang="es-AR" dirty="0"/>
                <a:t>A =</a:t>
              </a:r>
              <a:endParaRPr lang="es-AR" baseline="30000" dirty="0"/>
            </a:p>
          </p:txBody>
        </p:sp>
        <p:pic>
          <p:nvPicPr>
            <p:cNvPr id="32" name="Picture 4" descr="Sabías estas cosas sobre el alfabeto? | Forbes España">
              <a:extLst>
                <a:ext uri="{FF2B5EF4-FFF2-40B4-BE49-F238E27FC236}">
                  <a16:creationId xmlns:a16="http://schemas.microsoft.com/office/drawing/2014/main" id="{1BED9E25-E307-47A7-A475-7916745CB70F}"/>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6665087" y="2250397"/>
              <a:ext cx="311101" cy="192087"/>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A2E9E68B-7DDF-42EA-89FA-07377F8F70A0}"/>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
        <p:nvSpPr>
          <p:cNvPr id="39" name="CuadroTexto 38">
            <a:extLst>
              <a:ext uri="{FF2B5EF4-FFF2-40B4-BE49-F238E27FC236}">
                <a16:creationId xmlns:a16="http://schemas.microsoft.com/office/drawing/2014/main" id="{2C1AAEFD-14F5-4422-9F5B-4AB07CC2F7D6}"/>
              </a:ext>
            </a:extLst>
          </p:cNvPr>
          <p:cNvSpPr txBox="1"/>
          <p:nvPr/>
        </p:nvSpPr>
        <p:spPr>
          <a:xfrm>
            <a:off x="717081" y="2782536"/>
            <a:ext cx="5750292" cy="369332"/>
          </a:xfrm>
          <a:prstGeom prst="rect">
            <a:avLst/>
          </a:prstGeom>
          <a:noFill/>
        </p:spPr>
        <p:txBody>
          <a:bodyPr wrap="none" rtlCol="0">
            <a:spAutoFit/>
          </a:bodyPr>
          <a:lstStyle/>
          <a:p>
            <a:r>
              <a:rPr lang="es-AR" dirty="0"/>
              <a:t>DIFERENCIA DE “A”					             175,2</a:t>
            </a:r>
            <a:endParaRPr lang="es-AR" baseline="30000" dirty="0"/>
          </a:p>
        </p:txBody>
      </p:sp>
      <p:cxnSp>
        <p:nvCxnSpPr>
          <p:cNvPr id="6" name="Conector recto 5">
            <a:extLst>
              <a:ext uri="{FF2B5EF4-FFF2-40B4-BE49-F238E27FC236}">
                <a16:creationId xmlns:a16="http://schemas.microsoft.com/office/drawing/2014/main" id="{CAEA8C09-8584-496A-99FD-7B2CDBDB66A4}"/>
              </a:ext>
            </a:extLst>
          </p:cNvPr>
          <p:cNvCxnSpPr/>
          <p:nvPr/>
        </p:nvCxnSpPr>
        <p:spPr>
          <a:xfrm>
            <a:off x="5360924" y="2782536"/>
            <a:ext cx="1233715" cy="0"/>
          </a:xfrm>
          <a:prstGeom prst="line">
            <a:avLst/>
          </a:prstGeom>
        </p:spPr>
        <p:style>
          <a:lnRef idx="3">
            <a:schemeClr val="accent3"/>
          </a:lnRef>
          <a:fillRef idx="0">
            <a:schemeClr val="accent3"/>
          </a:fillRef>
          <a:effectRef idx="2">
            <a:schemeClr val="accent3"/>
          </a:effectRef>
          <a:fontRef idx="minor">
            <a:schemeClr val="tx1"/>
          </a:fontRef>
        </p:style>
      </p:cxnSp>
      <p:sp>
        <p:nvSpPr>
          <p:cNvPr id="54" name="Cerrar llave 53">
            <a:extLst>
              <a:ext uri="{FF2B5EF4-FFF2-40B4-BE49-F238E27FC236}">
                <a16:creationId xmlns:a16="http://schemas.microsoft.com/office/drawing/2014/main" id="{856329E6-7566-4F7D-98D8-FB1C0B65F48D}"/>
              </a:ext>
            </a:extLst>
          </p:cNvPr>
          <p:cNvSpPr/>
          <p:nvPr/>
        </p:nvSpPr>
        <p:spPr>
          <a:xfrm flipH="1">
            <a:off x="6699975" y="1717788"/>
            <a:ext cx="348579" cy="2125922"/>
          </a:xfrm>
          <a:prstGeom prst="rightBrace">
            <a:avLst>
              <a:gd name="adj1" fmla="val 0"/>
              <a:gd name="adj2" fmla="val 4978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AR"/>
          </a:p>
        </p:txBody>
      </p:sp>
      <p:grpSp>
        <p:nvGrpSpPr>
          <p:cNvPr id="7" name="Grupo 6">
            <a:extLst>
              <a:ext uri="{FF2B5EF4-FFF2-40B4-BE49-F238E27FC236}">
                <a16:creationId xmlns:a16="http://schemas.microsoft.com/office/drawing/2014/main" id="{2B253811-7D2D-4CB2-9CAF-BD5E22E751EB}"/>
              </a:ext>
            </a:extLst>
          </p:cNvPr>
          <p:cNvGrpSpPr/>
          <p:nvPr/>
        </p:nvGrpSpPr>
        <p:grpSpPr>
          <a:xfrm>
            <a:off x="6874268" y="1789779"/>
            <a:ext cx="4181924" cy="2308324"/>
            <a:chOff x="7478715" y="2570442"/>
            <a:chExt cx="4181924" cy="2308324"/>
          </a:xfrm>
        </p:grpSpPr>
        <p:sp>
          <p:nvSpPr>
            <p:cNvPr id="52" name="CuadroTexto 51">
              <a:extLst>
                <a:ext uri="{FF2B5EF4-FFF2-40B4-BE49-F238E27FC236}">
                  <a16:creationId xmlns:a16="http://schemas.microsoft.com/office/drawing/2014/main" id="{6F87C8A4-D4CA-41FA-969F-2478A9C9D24E}"/>
                </a:ext>
              </a:extLst>
            </p:cNvPr>
            <p:cNvSpPr txBox="1"/>
            <p:nvPr/>
          </p:nvSpPr>
          <p:spPr>
            <a:xfrm>
              <a:off x="7478715" y="2570442"/>
              <a:ext cx="4181924" cy="2308324"/>
            </a:xfrm>
            <a:prstGeom prst="rect">
              <a:avLst/>
            </a:prstGeom>
            <a:noFill/>
          </p:spPr>
          <p:txBody>
            <a:bodyPr wrap="square" rtlCol="0">
              <a:spAutoFit/>
            </a:bodyPr>
            <a:lstStyle/>
            <a:p>
              <a:r>
                <a:rPr lang="es-AR" dirty="0"/>
                <a:t>EN ESTE PUNTO, </a:t>
              </a:r>
            </a:p>
            <a:p>
              <a:r>
                <a:rPr lang="es-AR" dirty="0"/>
                <a:t>Con la diferencia de “A” puedo obtener qué superficie de material absorbente necesito agregar.</a:t>
              </a:r>
            </a:p>
            <a:p>
              <a:r>
                <a:rPr lang="es-AR" dirty="0"/>
                <a:t>Elijo, por ejemplo, usar cortinas de terciopelo con fruncido al 50%</a:t>
              </a:r>
            </a:p>
            <a:p>
              <a:r>
                <a:rPr lang="es-AR" dirty="0"/>
                <a:t>    = 0,49</a:t>
              </a:r>
            </a:p>
            <a:p>
              <a:endParaRPr lang="es-AR" dirty="0"/>
            </a:p>
          </p:txBody>
        </p:sp>
        <p:pic>
          <p:nvPicPr>
            <p:cNvPr id="56" name="Picture 4" descr="Sabías estas cosas sobre el alfabeto? | Forbes España">
              <a:extLst>
                <a:ext uri="{FF2B5EF4-FFF2-40B4-BE49-F238E27FC236}">
                  <a16:creationId xmlns:a16="http://schemas.microsoft.com/office/drawing/2014/main" id="{B9E0610A-3ABB-4135-BE64-5B22D2264A43}"/>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7516193" y="4296486"/>
              <a:ext cx="311101" cy="192087"/>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CuadroTexto 72">
            <a:extLst>
              <a:ext uri="{FF2B5EF4-FFF2-40B4-BE49-F238E27FC236}">
                <a16:creationId xmlns:a16="http://schemas.microsoft.com/office/drawing/2014/main" id="{41D8AB2C-69DF-4233-AD7D-D1D748EB4959}"/>
              </a:ext>
            </a:extLst>
          </p:cNvPr>
          <p:cNvSpPr txBox="1"/>
          <p:nvPr/>
        </p:nvSpPr>
        <p:spPr>
          <a:xfrm>
            <a:off x="1630275" y="3252442"/>
            <a:ext cx="2478564" cy="369332"/>
          </a:xfrm>
          <a:prstGeom prst="rect">
            <a:avLst/>
          </a:prstGeom>
          <a:noFill/>
        </p:spPr>
        <p:txBody>
          <a:bodyPr wrap="square" rtlCol="0">
            <a:spAutoFit/>
          </a:bodyPr>
          <a:lstStyle/>
          <a:p>
            <a:r>
              <a:rPr lang="es-AR" dirty="0"/>
              <a:t>S x </a:t>
            </a:r>
          </a:p>
        </p:txBody>
      </p:sp>
      <p:sp>
        <p:nvSpPr>
          <p:cNvPr id="74" name="CuadroTexto 73">
            <a:extLst>
              <a:ext uri="{FF2B5EF4-FFF2-40B4-BE49-F238E27FC236}">
                <a16:creationId xmlns:a16="http://schemas.microsoft.com/office/drawing/2014/main" id="{6E45D505-FF60-4CC6-9669-56CA915EEF71}"/>
              </a:ext>
            </a:extLst>
          </p:cNvPr>
          <p:cNvSpPr txBox="1"/>
          <p:nvPr/>
        </p:nvSpPr>
        <p:spPr>
          <a:xfrm>
            <a:off x="766637" y="3259143"/>
            <a:ext cx="1132457" cy="369332"/>
          </a:xfrm>
          <a:prstGeom prst="rect">
            <a:avLst/>
          </a:prstGeom>
          <a:noFill/>
        </p:spPr>
        <p:txBody>
          <a:bodyPr wrap="square">
            <a:spAutoFit/>
          </a:bodyPr>
          <a:lstStyle/>
          <a:p>
            <a:r>
              <a:rPr lang="es-AR" dirty="0"/>
              <a:t>A  = </a:t>
            </a:r>
          </a:p>
        </p:txBody>
      </p:sp>
      <p:sp>
        <p:nvSpPr>
          <p:cNvPr id="75" name="CuadroTexto 74">
            <a:extLst>
              <a:ext uri="{FF2B5EF4-FFF2-40B4-BE49-F238E27FC236}">
                <a16:creationId xmlns:a16="http://schemas.microsoft.com/office/drawing/2014/main" id="{216C3769-8279-45F3-93AE-74229A3596AE}"/>
              </a:ext>
            </a:extLst>
          </p:cNvPr>
          <p:cNvSpPr txBox="1"/>
          <p:nvPr/>
        </p:nvSpPr>
        <p:spPr>
          <a:xfrm>
            <a:off x="1667644" y="3730193"/>
            <a:ext cx="1452511" cy="369332"/>
          </a:xfrm>
          <a:prstGeom prst="rect">
            <a:avLst/>
          </a:prstGeom>
          <a:noFill/>
        </p:spPr>
        <p:txBody>
          <a:bodyPr wrap="square" rtlCol="0">
            <a:spAutoFit/>
          </a:bodyPr>
          <a:lstStyle/>
          <a:p>
            <a:r>
              <a:rPr lang="es-AR" dirty="0"/>
              <a:t>S x 0,49</a:t>
            </a:r>
          </a:p>
        </p:txBody>
      </p:sp>
      <p:sp>
        <p:nvSpPr>
          <p:cNvPr id="76" name="CuadroTexto 75">
            <a:extLst>
              <a:ext uri="{FF2B5EF4-FFF2-40B4-BE49-F238E27FC236}">
                <a16:creationId xmlns:a16="http://schemas.microsoft.com/office/drawing/2014/main" id="{CFDAE61F-DA3D-48B2-ABCA-398F5D6577CD}"/>
              </a:ext>
            </a:extLst>
          </p:cNvPr>
          <p:cNvSpPr txBox="1"/>
          <p:nvPr/>
        </p:nvSpPr>
        <p:spPr>
          <a:xfrm>
            <a:off x="711997" y="3755452"/>
            <a:ext cx="1170463" cy="369332"/>
          </a:xfrm>
          <a:prstGeom prst="rect">
            <a:avLst/>
          </a:prstGeom>
          <a:noFill/>
        </p:spPr>
        <p:txBody>
          <a:bodyPr wrap="square">
            <a:spAutoFit/>
          </a:bodyPr>
          <a:lstStyle/>
          <a:p>
            <a:r>
              <a:rPr lang="es-AR" dirty="0"/>
              <a:t>175,2  = </a:t>
            </a:r>
          </a:p>
        </p:txBody>
      </p:sp>
      <p:sp>
        <p:nvSpPr>
          <p:cNvPr id="77" name="CuadroTexto 76">
            <a:extLst>
              <a:ext uri="{FF2B5EF4-FFF2-40B4-BE49-F238E27FC236}">
                <a16:creationId xmlns:a16="http://schemas.microsoft.com/office/drawing/2014/main" id="{1A750BAA-D012-4D4F-A5D0-DF5F5C150514}"/>
              </a:ext>
            </a:extLst>
          </p:cNvPr>
          <p:cNvSpPr txBox="1"/>
          <p:nvPr/>
        </p:nvSpPr>
        <p:spPr>
          <a:xfrm>
            <a:off x="2950178" y="4585717"/>
            <a:ext cx="3516533" cy="1477328"/>
          </a:xfrm>
          <a:prstGeom prst="rect">
            <a:avLst/>
          </a:prstGeom>
          <a:noFill/>
        </p:spPr>
        <p:txBody>
          <a:bodyPr wrap="square" rtlCol="0">
            <a:spAutoFit/>
          </a:bodyPr>
          <a:lstStyle/>
          <a:p>
            <a:r>
              <a:rPr lang="es-AR" dirty="0"/>
              <a:t>EN ESTE PUNTO, </a:t>
            </a:r>
          </a:p>
          <a:p>
            <a:r>
              <a:rPr lang="es-AR" dirty="0"/>
              <a:t>Debo determinar dónde ubicar el material para cubrir esa superficie</a:t>
            </a:r>
          </a:p>
          <a:p>
            <a:endParaRPr lang="es-AR" dirty="0"/>
          </a:p>
        </p:txBody>
      </p:sp>
      <p:pic>
        <p:nvPicPr>
          <p:cNvPr id="78" name="Picture 4" descr="Sabías estas cosas sobre el alfabeto? | Forbes España">
            <a:extLst>
              <a:ext uri="{FF2B5EF4-FFF2-40B4-BE49-F238E27FC236}">
                <a16:creationId xmlns:a16="http://schemas.microsoft.com/office/drawing/2014/main" id="{CA682340-5AD7-4E82-B40F-ED624E25C0BA}"/>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28802"/>
          <a:stretch/>
        </p:blipFill>
        <p:spPr bwMode="auto">
          <a:xfrm>
            <a:off x="2120398" y="3354160"/>
            <a:ext cx="311101" cy="192087"/>
          </a:xfrm>
          <a:prstGeom prst="rect">
            <a:avLst/>
          </a:prstGeom>
          <a:noFill/>
          <a:extLst>
            <a:ext uri="{909E8E84-426E-40DD-AFC4-6F175D3DCCD1}">
              <a14:hiddenFill xmlns:a14="http://schemas.microsoft.com/office/drawing/2010/main">
                <a:solidFill>
                  <a:srgbClr val="FFFFFF"/>
                </a:solidFill>
              </a14:hiddenFill>
            </a:ext>
          </a:extLst>
        </p:spPr>
      </p:pic>
      <p:sp>
        <p:nvSpPr>
          <p:cNvPr id="79" name="Elipse 78">
            <a:extLst>
              <a:ext uri="{FF2B5EF4-FFF2-40B4-BE49-F238E27FC236}">
                <a16:creationId xmlns:a16="http://schemas.microsoft.com/office/drawing/2014/main" id="{BBF6A274-EF50-4AE0-890D-FF648E5AA29A}"/>
              </a:ext>
            </a:extLst>
          </p:cNvPr>
          <p:cNvSpPr/>
          <p:nvPr/>
        </p:nvSpPr>
        <p:spPr>
          <a:xfrm>
            <a:off x="2073805" y="3687568"/>
            <a:ext cx="555225" cy="467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0" name="CuadroTexto 79">
            <a:extLst>
              <a:ext uri="{FF2B5EF4-FFF2-40B4-BE49-F238E27FC236}">
                <a16:creationId xmlns:a16="http://schemas.microsoft.com/office/drawing/2014/main" id="{D918DB4E-C512-4D17-9437-2BD81B0795BA}"/>
              </a:ext>
            </a:extLst>
          </p:cNvPr>
          <p:cNvSpPr txBox="1"/>
          <p:nvPr/>
        </p:nvSpPr>
        <p:spPr>
          <a:xfrm>
            <a:off x="744874" y="4201243"/>
            <a:ext cx="1132457" cy="369332"/>
          </a:xfrm>
          <a:prstGeom prst="rect">
            <a:avLst/>
          </a:prstGeom>
          <a:noFill/>
        </p:spPr>
        <p:txBody>
          <a:bodyPr wrap="square">
            <a:spAutoFit/>
          </a:bodyPr>
          <a:lstStyle/>
          <a:p>
            <a:r>
              <a:rPr lang="es-AR" u="sng" dirty="0"/>
              <a:t>175,2</a:t>
            </a:r>
            <a:endParaRPr lang="es-AR" dirty="0"/>
          </a:p>
        </p:txBody>
      </p:sp>
      <p:sp>
        <p:nvSpPr>
          <p:cNvPr id="81" name="CuadroTexto 80">
            <a:extLst>
              <a:ext uri="{FF2B5EF4-FFF2-40B4-BE49-F238E27FC236}">
                <a16:creationId xmlns:a16="http://schemas.microsoft.com/office/drawing/2014/main" id="{831AC86E-A0D3-4C4C-91CE-B0990D2F5FAF}"/>
              </a:ext>
            </a:extLst>
          </p:cNvPr>
          <p:cNvSpPr txBox="1"/>
          <p:nvPr/>
        </p:nvSpPr>
        <p:spPr>
          <a:xfrm>
            <a:off x="1429530" y="4321366"/>
            <a:ext cx="348579" cy="369332"/>
          </a:xfrm>
          <a:prstGeom prst="rect">
            <a:avLst/>
          </a:prstGeom>
          <a:noFill/>
        </p:spPr>
        <p:txBody>
          <a:bodyPr wrap="square">
            <a:spAutoFit/>
          </a:bodyPr>
          <a:lstStyle/>
          <a:p>
            <a:r>
              <a:rPr lang="es-AR" dirty="0"/>
              <a:t>=</a:t>
            </a:r>
          </a:p>
        </p:txBody>
      </p:sp>
      <p:sp>
        <p:nvSpPr>
          <p:cNvPr id="82" name="CuadroTexto 81">
            <a:extLst>
              <a:ext uri="{FF2B5EF4-FFF2-40B4-BE49-F238E27FC236}">
                <a16:creationId xmlns:a16="http://schemas.microsoft.com/office/drawing/2014/main" id="{CD0267F1-A97E-4C8C-8368-2C50F2366528}"/>
              </a:ext>
            </a:extLst>
          </p:cNvPr>
          <p:cNvSpPr txBox="1"/>
          <p:nvPr/>
        </p:nvSpPr>
        <p:spPr>
          <a:xfrm>
            <a:off x="793770" y="4506032"/>
            <a:ext cx="693624" cy="369332"/>
          </a:xfrm>
          <a:prstGeom prst="rect">
            <a:avLst/>
          </a:prstGeom>
          <a:noFill/>
        </p:spPr>
        <p:txBody>
          <a:bodyPr wrap="square" rtlCol="0">
            <a:spAutoFit/>
          </a:bodyPr>
          <a:lstStyle/>
          <a:p>
            <a:r>
              <a:rPr lang="es-AR" dirty="0"/>
              <a:t>0,49</a:t>
            </a:r>
          </a:p>
        </p:txBody>
      </p:sp>
      <p:sp>
        <p:nvSpPr>
          <p:cNvPr id="83" name="CuadroTexto 82">
            <a:extLst>
              <a:ext uri="{FF2B5EF4-FFF2-40B4-BE49-F238E27FC236}">
                <a16:creationId xmlns:a16="http://schemas.microsoft.com/office/drawing/2014/main" id="{E4CD3D5C-A7D9-402D-A9CE-D950AA837D9C}"/>
              </a:ext>
            </a:extLst>
          </p:cNvPr>
          <p:cNvSpPr txBox="1"/>
          <p:nvPr/>
        </p:nvSpPr>
        <p:spPr>
          <a:xfrm>
            <a:off x="1620059" y="4289651"/>
            <a:ext cx="1103567" cy="369332"/>
          </a:xfrm>
          <a:prstGeom prst="rect">
            <a:avLst/>
          </a:prstGeom>
          <a:noFill/>
        </p:spPr>
        <p:txBody>
          <a:bodyPr wrap="square" rtlCol="0">
            <a:spAutoFit/>
          </a:bodyPr>
          <a:lstStyle/>
          <a:p>
            <a:r>
              <a:rPr lang="es-AR" dirty="0"/>
              <a:t> S</a:t>
            </a:r>
            <a:endParaRPr lang="es-AR" baseline="30000" dirty="0"/>
          </a:p>
        </p:txBody>
      </p:sp>
      <p:sp>
        <p:nvSpPr>
          <p:cNvPr id="84" name="CuadroTexto 83">
            <a:extLst>
              <a:ext uri="{FF2B5EF4-FFF2-40B4-BE49-F238E27FC236}">
                <a16:creationId xmlns:a16="http://schemas.microsoft.com/office/drawing/2014/main" id="{0CFB3567-AE50-4A56-B4E3-3DAE70EEEE11}"/>
              </a:ext>
            </a:extLst>
          </p:cNvPr>
          <p:cNvSpPr txBox="1"/>
          <p:nvPr/>
        </p:nvSpPr>
        <p:spPr>
          <a:xfrm>
            <a:off x="751908" y="4918360"/>
            <a:ext cx="1132457" cy="369332"/>
          </a:xfrm>
          <a:prstGeom prst="rect">
            <a:avLst/>
          </a:prstGeom>
          <a:noFill/>
        </p:spPr>
        <p:txBody>
          <a:bodyPr wrap="square">
            <a:spAutoFit/>
          </a:bodyPr>
          <a:lstStyle/>
          <a:p>
            <a:r>
              <a:rPr lang="es-AR" u="sng" dirty="0"/>
              <a:t>175,2</a:t>
            </a:r>
            <a:endParaRPr lang="es-AR" dirty="0"/>
          </a:p>
        </p:txBody>
      </p:sp>
      <p:sp>
        <p:nvSpPr>
          <p:cNvPr id="85" name="CuadroTexto 84">
            <a:extLst>
              <a:ext uri="{FF2B5EF4-FFF2-40B4-BE49-F238E27FC236}">
                <a16:creationId xmlns:a16="http://schemas.microsoft.com/office/drawing/2014/main" id="{05876E2F-9577-4BA8-896D-9DF66610CB02}"/>
              </a:ext>
            </a:extLst>
          </p:cNvPr>
          <p:cNvSpPr txBox="1"/>
          <p:nvPr/>
        </p:nvSpPr>
        <p:spPr>
          <a:xfrm>
            <a:off x="800804" y="5223149"/>
            <a:ext cx="693624" cy="369332"/>
          </a:xfrm>
          <a:prstGeom prst="rect">
            <a:avLst/>
          </a:prstGeom>
          <a:noFill/>
        </p:spPr>
        <p:txBody>
          <a:bodyPr wrap="square" rtlCol="0">
            <a:spAutoFit/>
          </a:bodyPr>
          <a:lstStyle/>
          <a:p>
            <a:r>
              <a:rPr lang="es-AR" dirty="0"/>
              <a:t>0,49</a:t>
            </a:r>
          </a:p>
        </p:txBody>
      </p:sp>
      <p:sp>
        <p:nvSpPr>
          <p:cNvPr id="86" name="CuadroTexto 85">
            <a:extLst>
              <a:ext uri="{FF2B5EF4-FFF2-40B4-BE49-F238E27FC236}">
                <a16:creationId xmlns:a16="http://schemas.microsoft.com/office/drawing/2014/main" id="{71B20AB0-A4FD-4B20-9216-AF078A2CC571}"/>
              </a:ext>
            </a:extLst>
          </p:cNvPr>
          <p:cNvSpPr txBox="1"/>
          <p:nvPr/>
        </p:nvSpPr>
        <p:spPr>
          <a:xfrm>
            <a:off x="1653929" y="5006794"/>
            <a:ext cx="1444885" cy="369332"/>
          </a:xfrm>
          <a:prstGeom prst="rect">
            <a:avLst/>
          </a:prstGeom>
          <a:noFill/>
        </p:spPr>
        <p:txBody>
          <a:bodyPr wrap="square" rtlCol="0">
            <a:spAutoFit/>
          </a:bodyPr>
          <a:lstStyle/>
          <a:p>
            <a:r>
              <a:rPr lang="es-AR" dirty="0"/>
              <a:t>357,6 m</a:t>
            </a:r>
            <a:r>
              <a:rPr lang="es-AR" baseline="30000" dirty="0"/>
              <a:t>2</a:t>
            </a:r>
          </a:p>
        </p:txBody>
      </p:sp>
      <p:sp>
        <p:nvSpPr>
          <p:cNvPr id="87" name="CuadroTexto 86">
            <a:extLst>
              <a:ext uri="{FF2B5EF4-FFF2-40B4-BE49-F238E27FC236}">
                <a16:creationId xmlns:a16="http://schemas.microsoft.com/office/drawing/2014/main" id="{D8B9F2C6-E48A-4245-A461-5A4D6C55C4D7}"/>
              </a:ext>
            </a:extLst>
          </p:cNvPr>
          <p:cNvSpPr txBox="1"/>
          <p:nvPr/>
        </p:nvSpPr>
        <p:spPr>
          <a:xfrm>
            <a:off x="1437057" y="5031207"/>
            <a:ext cx="348579" cy="369332"/>
          </a:xfrm>
          <a:prstGeom prst="rect">
            <a:avLst/>
          </a:prstGeom>
          <a:noFill/>
        </p:spPr>
        <p:txBody>
          <a:bodyPr wrap="square">
            <a:spAutoFit/>
          </a:bodyPr>
          <a:lstStyle/>
          <a:p>
            <a:r>
              <a:rPr lang="es-AR" dirty="0"/>
              <a:t>=</a:t>
            </a:r>
          </a:p>
        </p:txBody>
      </p:sp>
      <p:sp>
        <p:nvSpPr>
          <p:cNvPr id="88" name="Elipse 87">
            <a:extLst>
              <a:ext uri="{FF2B5EF4-FFF2-40B4-BE49-F238E27FC236}">
                <a16:creationId xmlns:a16="http://schemas.microsoft.com/office/drawing/2014/main" id="{ED7F0F2C-C72C-4C8F-A725-D7BEBCE28FDD}"/>
              </a:ext>
            </a:extLst>
          </p:cNvPr>
          <p:cNvSpPr/>
          <p:nvPr/>
        </p:nvSpPr>
        <p:spPr>
          <a:xfrm>
            <a:off x="732102" y="3742109"/>
            <a:ext cx="791822" cy="40379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9" name="Cerrar llave 88">
            <a:extLst>
              <a:ext uri="{FF2B5EF4-FFF2-40B4-BE49-F238E27FC236}">
                <a16:creationId xmlns:a16="http://schemas.microsoft.com/office/drawing/2014/main" id="{5CAD183B-37BC-47D9-A790-5196341D8EEF}"/>
              </a:ext>
            </a:extLst>
          </p:cNvPr>
          <p:cNvSpPr/>
          <p:nvPr/>
        </p:nvSpPr>
        <p:spPr>
          <a:xfrm flipH="1">
            <a:off x="2737768" y="4570923"/>
            <a:ext cx="333414" cy="1196700"/>
          </a:xfrm>
          <a:prstGeom prst="rightBrace">
            <a:avLst>
              <a:gd name="adj1" fmla="val 0"/>
              <a:gd name="adj2" fmla="val 4978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AR"/>
          </a:p>
        </p:txBody>
      </p:sp>
      <p:pic>
        <p:nvPicPr>
          <p:cNvPr id="90" name="Picture 2" descr="Enmascaramiento de luz y sonido en GranRex">
            <a:extLst>
              <a:ext uri="{FF2B5EF4-FFF2-40B4-BE49-F238E27FC236}">
                <a16:creationId xmlns:a16="http://schemas.microsoft.com/office/drawing/2014/main" id="{1BE3D917-8057-4815-B10E-D0891B5DFB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46" r="12775"/>
          <a:stretch/>
        </p:blipFill>
        <p:spPr bwMode="auto">
          <a:xfrm>
            <a:off x="7157288" y="3967620"/>
            <a:ext cx="4841744" cy="2722974"/>
          </a:xfrm>
          <a:prstGeom prst="rect">
            <a:avLst/>
          </a:prstGeom>
          <a:noFill/>
          <a:extLst>
            <a:ext uri="{909E8E84-426E-40DD-AFC4-6F175D3DCCD1}">
              <a14:hiddenFill xmlns:a14="http://schemas.microsoft.com/office/drawing/2010/main">
                <a:solidFill>
                  <a:srgbClr val="FFFFFF"/>
                </a:solidFill>
              </a14:hiddenFill>
            </a:ext>
          </a:extLst>
        </p:spPr>
      </p:pic>
      <p:sp>
        <p:nvSpPr>
          <p:cNvPr id="91" name="Elipse 90">
            <a:extLst>
              <a:ext uri="{FF2B5EF4-FFF2-40B4-BE49-F238E27FC236}">
                <a16:creationId xmlns:a16="http://schemas.microsoft.com/office/drawing/2014/main" id="{CAB073C2-6A4E-407A-B234-1B5AC8D127DA}"/>
              </a:ext>
            </a:extLst>
          </p:cNvPr>
          <p:cNvSpPr/>
          <p:nvPr/>
        </p:nvSpPr>
        <p:spPr>
          <a:xfrm>
            <a:off x="7347910" y="3454400"/>
            <a:ext cx="612539" cy="3922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2" name="Elipse 91">
            <a:extLst>
              <a:ext uri="{FF2B5EF4-FFF2-40B4-BE49-F238E27FC236}">
                <a16:creationId xmlns:a16="http://schemas.microsoft.com/office/drawing/2014/main" id="{F41913C6-AEEF-430C-A623-B9E870901C08}"/>
              </a:ext>
            </a:extLst>
          </p:cNvPr>
          <p:cNvSpPr/>
          <p:nvPr/>
        </p:nvSpPr>
        <p:spPr>
          <a:xfrm>
            <a:off x="5623002" y="2765307"/>
            <a:ext cx="791822" cy="40379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58900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500"/>
                                        <p:tgtEl>
                                          <p:spTgt spid="8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500"/>
                                        <p:tgtEl>
                                          <p:spTgt spid="8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fade">
                                      <p:cBhvr>
                                        <p:cTn id="126" dur="500"/>
                                        <p:tgtEl>
                                          <p:spTgt spid="8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animEffect transition="in" filter="fade">
                                      <p:cBhvr>
                                        <p:cTn id="131" dur="500"/>
                                        <p:tgtEl>
                                          <p:spTgt spid="8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fade">
                                      <p:cBhvr>
                                        <p:cTn id="136" dur="500"/>
                                        <p:tgtEl>
                                          <p:spTgt spid="8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7"/>
                                        </p:tgtEl>
                                        <p:attrNameLst>
                                          <p:attrName>style.visibility</p:attrName>
                                        </p:attrNameLst>
                                      </p:cBhvr>
                                      <p:to>
                                        <p:strVal val="visible"/>
                                      </p:to>
                                    </p:set>
                                    <p:animEffect transition="in" filter="fade">
                                      <p:cBhvr>
                                        <p:cTn id="14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5" grpId="0"/>
      <p:bldP spid="26" grpId="0"/>
      <p:bldP spid="39" grpId="0"/>
      <p:bldP spid="54" grpId="0" animBg="1"/>
      <p:bldP spid="73" grpId="0"/>
      <p:bldP spid="74" grpId="0"/>
      <p:bldP spid="75" grpId="0"/>
      <p:bldP spid="76" grpId="0"/>
      <p:bldP spid="77" grpId="0"/>
      <p:bldP spid="79" grpId="0" animBg="1"/>
      <p:bldP spid="80" grpId="0"/>
      <p:bldP spid="81" grpId="0"/>
      <p:bldP spid="82" grpId="0"/>
      <p:bldP spid="83" grpId="0"/>
      <p:bldP spid="84" grpId="0"/>
      <p:bldP spid="85" grpId="0"/>
      <p:bldP spid="86" grpId="0"/>
      <p:bldP spid="87" grpId="0"/>
      <p:bldP spid="88" grpId="0" animBg="1"/>
      <p:bldP spid="89" grpId="0" animBg="1"/>
      <p:bldP spid="91"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C61831-2310-4135-A978-09B7876140AB}"/>
              </a:ext>
            </a:extLst>
          </p:cNvPr>
          <p:cNvSpPr txBox="1"/>
          <p:nvPr/>
        </p:nvSpPr>
        <p:spPr>
          <a:xfrm>
            <a:off x="6249724" y="167406"/>
            <a:ext cx="5143666" cy="369332"/>
          </a:xfrm>
          <a:prstGeom prst="rect">
            <a:avLst/>
          </a:prstGeom>
          <a:noFill/>
        </p:spPr>
        <p:txBody>
          <a:bodyPr wrap="square" rtlCol="0">
            <a:spAutoFit/>
          </a:bodyPr>
          <a:lstStyle/>
          <a:p>
            <a:r>
              <a:rPr lang="es-AR" dirty="0"/>
              <a:t>CÁLCULO DEL TIEMPO DE REVERBERACIÓN </a:t>
            </a:r>
          </a:p>
        </p:txBody>
      </p:sp>
      <p:pic>
        <p:nvPicPr>
          <p:cNvPr id="5" name="Imagen 4">
            <a:extLst>
              <a:ext uri="{FF2B5EF4-FFF2-40B4-BE49-F238E27FC236}">
                <a16:creationId xmlns:a16="http://schemas.microsoft.com/office/drawing/2014/main" id="{11630C2A-2861-492B-9E04-31933B6E6220}"/>
              </a:ext>
            </a:extLst>
          </p:cNvPr>
          <p:cNvPicPr>
            <a:picLocks noChangeAspect="1"/>
          </p:cNvPicPr>
          <p:nvPr/>
        </p:nvPicPr>
        <p:blipFill rotWithShape="1">
          <a:blip r:embed="rId2">
            <a:clrChange>
              <a:clrFrom>
                <a:srgbClr val="FFFFFF"/>
              </a:clrFrom>
              <a:clrTo>
                <a:srgbClr val="FFFFFF">
                  <a:alpha val="0"/>
                </a:srgbClr>
              </a:clrTo>
            </a:clrChange>
          </a:blip>
          <a:srcRect l="14643" t="22209" r="48832" b="4313"/>
          <a:stretch/>
        </p:blipFill>
        <p:spPr>
          <a:xfrm>
            <a:off x="502393" y="782014"/>
            <a:ext cx="4544529" cy="5142536"/>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6" name="CuadroTexto 5">
            <a:extLst>
              <a:ext uri="{FF2B5EF4-FFF2-40B4-BE49-F238E27FC236}">
                <a16:creationId xmlns:a16="http://schemas.microsoft.com/office/drawing/2014/main" id="{4D11AB86-8466-4FAB-B96A-23C454CA6117}"/>
              </a:ext>
            </a:extLst>
          </p:cNvPr>
          <p:cNvSpPr txBox="1"/>
          <p:nvPr/>
        </p:nvSpPr>
        <p:spPr>
          <a:xfrm>
            <a:off x="5452398" y="1994476"/>
            <a:ext cx="6606252" cy="1477328"/>
          </a:xfrm>
          <a:prstGeom prst="rect">
            <a:avLst/>
          </a:prstGeom>
          <a:noFill/>
        </p:spPr>
        <p:txBody>
          <a:bodyPr wrap="square" rtlCol="0">
            <a:spAutoFit/>
          </a:bodyPr>
          <a:lstStyle/>
          <a:p>
            <a:r>
              <a:rPr lang="es-AR" b="1" dirty="0"/>
              <a:t>ELECCIÓN DE UBICACIÓN DEL MATERIAL</a:t>
            </a:r>
          </a:p>
          <a:p>
            <a:r>
              <a:rPr lang="es-AR" dirty="0"/>
              <a:t>Podríamos, por ejemplo,</a:t>
            </a:r>
          </a:p>
          <a:p>
            <a:r>
              <a:rPr lang="es-AR" dirty="0"/>
              <a:t>Proponer cubrir todas las paredes de la sala con el material elegido ya que posee una superficie ligeramente mayor que la requerida. </a:t>
            </a:r>
          </a:p>
        </p:txBody>
      </p:sp>
      <p:sp>
        <p:nvSpPr>
          <p:cNvPr id="8" name="CuadroTexto 7">
            <a:extLst>
              <a:ext uri="{FF2B5EF4-FFF2-40B4-BE49-F238E27FC236}">
                <a16:creationId xmlns:a16="http://schemas.microsoft.com/office/drawing/2014/main" id="{1227213C-B369-4A70-B987-316D2E357145}"/>
              </a:ext>
            </a:extLst>
          </p:cNvPr>
          <p:cNvSpPr txBox="1"/>
          <p:nvPr/>
        </p:nvSpPr>
        <p:spPr>
          <a:xfrm>
            <a:off x="5452397" y="3590067"/>
            <a:ext cx="3775096" cy="369332"/>
          </a:xfrm>
          <a:prstGeom prst="rect">
            <a:avLst/>
          </a:prstGeom>
          <a:noFill/>
        </p:spPr>
        <p:txBody>
          <a:bodyPr wrap="square" rtlCol="0">
            <a:spAutoFit/>
          </a:bodyPr>
          <a:lstStyle/>
          <a:p>
            <a:r>
              <a:rPr lang="es-AR" dirty="0"/>
              <a:t>Paredes: 387,6 m</a:t>
            </a:r>
            <a:r>
              <a:rPr lang="es-AR" baseline="30000" dirty="0"/>
              <a:t>2</a:t>
            </a:r>
            <a:endParaRPr lang="es-AR" dirty="0"/>
          </a:p>
        </p:txBody>
      </p:sp>
      <p:sp>
        <p:nvSpPr>
          <p:cNvPr id="9" name="CuadroTexto 8">
            <a:extLst>
              <a:ext uri="{FF2B5EF4-FFF2-40B4-BE49-F238E27FC236}">
                <a16:creationId xmlns:a16="http://schemas.microsoft.com/office/drawing/2014/main" id="{AC64F0FD-C2E2-4910-88A4-66F87C065279}"/>
              </a:ext>
            </a:extLst>
          </p:cNvPr>
          <p:cNvSpPr txBox="1"/>
          <p:nvPr/>
        </p:nvSpPr>
        <p:spPr>
          <a:xfrm>
            <a:off x="5501293" y="6030808"/>
            <a:ext cx="6074583" cy="923330"/>
          </a:xfrm>
          <a:prstGeom prst="rect">
            <a:avLst/>
          </a:prstGeom>
          <a:noFill/>
        </p:spPr>
        <p:txBody>
          <a:bodyPr wrap="square" rtlCol="0">
            <a:spAutoFit/>
          </a:bodyPr>
          <a:lstStyle/>
          <a:p>
            <a:r>
              <a:rPr lang="es-AR" b="1" dirty="0"/>
              <a:t>El nuevo cuadro de materiales y cálculos de “A” quedaría como en la siguiente imagen:</a:t>
            </a:r>
          </a:p>
          <a:p>
            <a:endParaRPr lang="es-AR" dirty="0"/>
          </a:p>
        </p:txBody>
      </p:sp>
      <p:sp>
        <p:nvSpPr>
          <p:cNvPr id="10" name="CuadroTexto 9">
            <a:extLst>
              <a:ext uri="{FF2B5EF4-FFF2-40B4-BE49-F238E27FC236}">
                <a16:creationId xmlns:a16="http://schemas.microsoft.com/office/drawing/2014/main" id="{3ADA2675-859E-4576-8C15-AAF4C3C1ACEB}"/>
              </a:ext>
            </a:extLst>
          </p:cNvPr>
          <p:cNvSpPr txBox="1"/>
          <p:nvPr/>
        </p:nvSpPr>
        <p:spPr>
          <a:xfrm>
            <a:off x="5452397" y="1282886"/>
            <a:ext cx="1132457" cy="369332"/>
          </a:xfrm>
          <a:prstGeom prst="rect">
            <a:avLst/>
          </a:prstGeom>
          <a:noFill/>
        </p:spPr>
        <p:txBody>
          <a:bodyPr wrap="square">
            <a:spAutoFit/>
          </a:bodyPr>
          <a:lstStyle/>
          <a:p>
            <a:r>
              <a:rPr lang="es-AR" u="sng" dirty="0"/>
              <a:t>175,2</a:t>
            </a:r>
            <a:endParaRPr lang="es-AR" dirty="0"/>
          </a:p>
        </p:txBody>
      </p:sp>
      <p:sp>
        <p:nvSpPr>
          <p:cNvPr id="11" name="CuadroTexto 10">
            <a:extLst>
              <a:ext uri="{FF2B5EF4-FFF2-40B4-BE49-F238E27FC236}">
                <a16:creationId xmlns:a16="http://schemas.microsoft.com/office/drawing/2014/main" id="{A0A9C7B5-1AA9-4BF7-93CC-DC9240C18C32}"/>
              </a:ext>
            </a:extLst>
          </p:cNvPr>
          <p:cNvSpPr txBox="1"/>
          <p:nvPr/>
        </p:nvSpPr>
        <p:spPr>
          <a:xfrm>
            <a:off x="5501293" y="1587675"/>
            <a:ext cx="693624" cy="369332"/>
          </a:xfrm>
          <a:prstGeom prst="rect">
            <a:avLst/>
          </a:prstGeom>
          <a:noFill/>
        </p:spPr>
        <p:txBody>
          <a:bodyPr wrap="square" rtlCol="0">
            <a:spAutoFit/>
          </a:bodyPr>
          <a:lstStyle/>
          <a:p>
            <a:r>
              <a:rPr lang="es-AR" dirty="0"/>
              <a:t>0,49</a:t>
            </a:r>
          </a:p>
        </p:txBody>
      </p:sp>
      <p:sp>
        <p:nvSpPr>
          <p:cNvPr id="12" name="CuadroTexto 11">
            <a:extLst>
              <a:ext uri="{FF2B5EF4-FFF2-40B4-BE49-F238E27FC236}">
                <a16:creationId xmlns:a16="http://schemas.microsoft.com/office/drawing/2014/main" id="{BB7CD5F2-0F85-414F-96F7-FB518716E142}"/>
              </a:ext>
            </a:extLst>
          </p:cNvPr>
          <p:cNvSpPr txBox="1"/>
          <p:nvPr/>
        </p:nvSpPr>
        <p:spPr>
          <a:xfrm>
            <a:off x="6354419" y="1371320"/>
            <a:ext cx="1370462" cy="369332"/>
          </a:xfrm>
          <a:prstGeom prst="rect">
            <a:avLst/>
          </a:prstGeom>
          <a:noFill/>
        </p:spPr>
        <p:txBody>
          <a:bodyPr wrap="square" rtlCol="0">
            <a:spAutoFit/>
          </a:bodyPr>
          <a:lstStyle/>
          <a:p>
            <a:r>
              <a:rPr lang="es-AR" dirty="0"/>
              <a:t>357,6 m</a:t>
            </a:r>
            <a:r>
              <a:rPr lang="es-AR" baseline="30000" dirty="0"/>
              <a:t>2</a:t>
            </a:r>
          </a:p>
        </p:txBody>
      </p:sp>
      <p:sp>
        <p:nvSpPr>
          <p:cNvPr id="14" name="Elipse 13">
            <a:extLst>
              <a:ext uri="{FF2B5EF4-FFF2-40B4-BE49-F238E27FC236}">
                <a16:creationId xmlns:a16="http://schemas.microsoft.com/office/drawing/2014/main" id="{A587E7D2-C25E-4C7F-8A18-7A72661CB957}"/>
              </a:ext>
            </a:extLst>
          </p:cNvPr>
          <p:cNvSpPr/>
          <p:nvPr/>
        </p:nvSpPr>
        <p:spPr>
          <a:xfrm>
            <a:off x="6326708" y="1358441"/>
            <a:ext cx="1370461" cy="4037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CuadroTexto 14">
            <a:extLst>
              <a:ext uri="{FF2B5EF4-FFF2-40B4-BE49-F238E27FC236}">
                <a16:creationId xmlns:a16="http://schemas.microsoft.com/office/drawing/2014/main" id="{4B5F0BB5-29B3-4924-9293-2117A09AF38C}"/>
              </a:ext>
            </a:extLst>
          </p:cNvPr>
          <p:cNvSpPr txBox="1"/>
          <p:nvPr/>
        </p:nvSpPr>
        <p:spPr>
          <a:xfrm>
            <a:off x="6091867" y="1403009"/>
            <a:ext cx="348579" cy="369332"/>
          </a:xfrm>
          <a:prstGeom prst="rect">
            <a:avLst/>
          </a:prstGeom>
          <a:noFill/>
        </p:spPr>
        <p:txBody>
          <a:bodyPr wrap="square">
            <a:spAutoFit/>
          </a:bodyPr>
          <a:lstStyle/>
          <a:p>
            <a:r>
              <a:rPr lang="es-AR" dirty="0"/>
              <a:t>=</a:t>
            </a:r>
          </a:p>
        </p:txBody>
      </p:sp>
      <p:sp>
        <p:nvSpPr>
          <p:cNvPr id="16" name="CuadroTexto 15">
            <a:extLst>
              <a:ext uri="{FF2B5EF4-FFF2-40B4-BE49-F238E27FC236}">
                <a16:creationId xmlns:a16="http://schemas.microsoft.com/office/drawing/2014/main" id="{B6999157-464C-4008-8760-B898730E0A68}"/>
              </a:ext>
            </a:extLst>
          </p:cNvPr>
          <p:cNvSpPr txBox="1"/>
          <p:nvPr/>
        </p:nvSpPr>
        <p:spPr>
          <a:xfrm>
            <a:off x="5430981" y="675227"/>
            <a:ext cx="6096000" cy="369332"/>
          </a:xfrm>
          <a:prstGeom prst="rect">
            <a:avLst/>
          </a:prstGeom>
          <a:noFill/>
        </p:spPr>
        <p:txBody>
          <a:bodyPr wrap="square">
            <a:spAutoFit/>
          </a:bodyPr>
          <a:lstStyle/>
          <a:p>
            <a:r>
              <a:rPr lang="es-AR" b="1" dirty="0"/>
              <a:t>SUPERFICIE NECESARIA:</a:t>
            </a:r>
          </a:p>
        </p:txBody>
      </p:sp>
      <p:sp>
        <p:nvSpPr>
          <p:cNvPr id="3" name="Rectángulo 2">
            <a:extLst>
              <a:ext uri="{FF2B5EF4-FFF2-40B4-BE49-F238E27FC236}">
                <a16:creationId xmlns:a16="http://schemas.microsoft.com/office/drawing/2014/main" id="{5DCB4207-39ED-40EB-BA91-9F40A1EC129D}"/>
              </a:ext>
            </a:extLst>
          </p:cNvPr>
          <p:cNvSpPr/>
          <p:nvPr/>
        </p:nvSpPr>
        <p:spPr>
          <a:xfrm>
            <a:off x="1711054" y="2072080"/>
            <a:ext cx="160613" cy="1595047"/>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0" name="Grupo 19">
            <a:extLst>
              <a:ext uri="{FF2B5EF4-FFF2-40B4-BE49-F238E27FC236}">
                <a16:creationId xmlns:a16="http://schemas.microsoft.com/office/drawing/2014/main" id="{FE05E7D2-6D52-4634-81B5-9190A4B775CE}"/>
              </a:ext>
            </a:extLst>
          </p:cNvPr>
          <p:cNvGrpSpPr/>
          <p:nvPr/>
        </p:nvGrpSpPr>
        <p:grpSpPr>
          <a:xfrm flipH="1">
            <a:off x="10023099" y="2064608"/>
            <a:ext cx="848113" cy="270361"/>
            <a:chOff x="7956343" y="3489916"/>
            <a:chExt cx="1730426" cy="235522"/>
          </a:xfrm>
        </p:grpSpPr>
        <p:sp>
          <p:nvSpPr>
            <p:cNvPr id="19" name="Rectángulo 18">
              <a:extLst>
                <a:ext uri="{FF2B5EF4-FFF2-40B4-BE49-F238E27FC236}">
                  <a16:creationId xmlns:a16="http://schemas.microsoft.com/office/drawing/2014/main" id="{05A9A668-6D63-4BB3-87CD-7CAEB5A53930}"/>
                </a:ext>
              </a:extLst>
            </p:cNvPr>
            <p:cNvSpPr/>
            <p:nvPr/>
          </p:nvSpPr>
          <p:spPr>
            <a:xfrm rot="5400000">
              <a:off x="8703795" y="2742464"/>
              <a:ext cx="235514" cy="17304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a:extLst>
                <a:ext uri="{FF2B5EF4-FFF2-40B4-BE49-F238E27FC236}">
                  <a16:creationId xmlns:a16="http://schemas.microsoft.com/office/drawing/2014/main" id="{4C72624E-A18B-457D-A7BE-31055F1BAB45}"/>
                </a:ext>
              </a:extLst>
            </p:cNvPr>
            <p:cNvSpPr/>
            <p:nvPr/>
          </p:nvSpPr>
          <p:spPr>
            <a:xfrm rot="5400000">
              <a:off x="8703802" y="2742470"/>
              <a:ext cx="235514" cy="1730421"/>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1" name="CuadroTexto 20">
            <a:extLst>
              <a:ext uri="{FF2B5EF4-FFF2-40B4-BE49-F238E27FC236}">
                <a16:creationId xmlns:a16="http://schemas.microsoft.com/office/drawing/2014/main" id="{F86F6D2F-6ADE-412A-8BF5-CD62E4B6E9B2}"/>
              </a:ext>
            </a:extLst>
          </p:cNvPr>
          <p:cNvSpPr txBox="1"/>
          <p:nvPr/>
        </p:nvSpPr>
        <p:spPr>
          <a:xfrm>
            <a:off x="5452397" y="949925"/>
            <a:ext cx="3968694" cy="369332"/>
          </a:xfrm>
          <a:prstGeom prst="rect">
            <a:avLst/>
          </a:prstGeom>
          <a:noFill/>
        </p:spPr>
        <p:txBody>
          <a:bodyPr wrap="square">
            <a:spAutoFit/>
          </a:bodyPr>
          <a:lstStyle/>
          <a:p>
            <a:r>
              <a:rPr lang="es-AR" dirty="0"/>
              <a:t>Retomando el cálculo anterior:</a:t>
            </a:r>
          </a:p>
        </p:txBody>
      </p:sp>
      <p:sp>
        <p:nvSpPr>
          <p:cNvPr id="22" name="CuadroTexto 21">
            <a:extLst>
              <a:ext uri="{FF2B5EF4-FFF2-40B4-BE49-F238E27FC236}">
                <a16:creationId xmlns:a16="http://schemas.microsoft.com/office/drawing/2014/main" id="{10D68187-E7BF-4988-8136-332434D1BE27}"/>
              </a:ext>
            </a:extLst>
          </p:cNvPr>
          <p:cNvSpPr txBox="1"/>
          <p:nvPr/>
        </p:nvSpPr>
        <p:spPr>
          <a:xfrm>
            <a:off x="413109" y="61811"/>
            <a:ext cx="2658812" cy="430887"/>
          </a:xfrm>
          <a:prstGeom prst="rect">
            <a:avLst/>
          </a:prstGeom>
          <a:noFill/>
        </p:spPr>
        <p:txBody>
          <a:bodyPr wrap="square" rtlCol="0">
            <a:spAutoFit/>
          </a:bodyPr>
          <a:lstStyle/>
          <a:p>
            <a:r>
              <a:rPr lang="es-AR" sz="1050" b="1" dirty="0">
                <a:solidFill>
                  <a:schemeClr val="accent3">
                    <a:lumMod val="60000"/>
                    <a:lumOff val="40000"/>
                  </a:schemeClr>
                </a:solidFill>
              </a:rPr>
              <a:t>INSTALACIONES II</a:t>
            </a:r>
          </a:p>
          <a:p>
            <a:r>
              <a:rPr lang="es-AR" sz="1050" b="1" dirty="0">
                <a:solidFill>
                  <a:schemeClr val="accent3">
                    <a:lumMod val="60000"/>
                    <a:lumOff val="40000"/>
                  </a:schemeClr>
                </a:solidFill>
              </a:rPr>
              <a:t>UCSF - POSADAS</a:t>
            </a:r>
          </a:p>
        </p:txBody>
      </p:sp>
      <p:sp>
        <p:nvSpPr>
          <p:cNvPr id="29" name="Elipse 28">
            <a:extLst>
              <a:ext uri="{FF2B5EF4-FFF2-40B4-BE49-F238E27FC236}">
                <a16:creationId xmlns:a16="http://schemas.microsoft.com/office/drawing/2014/main" id="{B07DF288-80EE-4367-A843-F0F04A53B7E9}"/>
              </a:ext>
            </a:extLst>
          </p:cNvPr>
          <p:cNvSpPr/>
          <p:nvPr/>
        </p:nvSpPr>
        <p:spPr>
          <a:xfrm>
            <a:off x="6508751" y="3541714"/>
            <a:ext cx="1060450" cy="462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7" name="Grupo 36">
            <a:extLst>
              <a:ext uri="{FF2B5EF4-FFF2-40B4-BE49-F238E27FC236}">
                <a16:creationId xmlns:a16="http://schemas.microsoft.com/office/drawing/2014/main" id="{B12C57D8-5BB7-489D-8D5A-AA8BAABCF8A5}"/>
              </a:ext>
            </a:extLst>
          </p:cNvPr>
          <p:cNvGrpSpPr/>
          <p:nvPr/>
        </p:nvGrpSpPr>
        <p:grpSpPr>
          <a:xfrm>
            <a:off x="1752600" y="2072079"/>
            <a:ext cx="2225039" cy="3366697"/>
            <a:chOff x="1752600" y="2072079"/>
            <a:chExt cx="2225039" cy="3366697"/>
          </a:xfrm>
        </p:grpSpPr>
        <p:grpSp>
          <p:nvGrpSpPr>
            <p:cNvPr id="31" name="Grupo 30">
              <a:extLst>
                <a:ext uri="{FF2B5EF4-FFF2-40B4-BE49-F238E27FC236}">
                  <a16:creationId xmlns:a16="http://schemas.microsoft.com/office/drawing/2014/main" id="{41060AB9-734B-498F-B9B4-70E0FD3698B0}"/>
                </a:ext>
              </a:extLst>
            </p:cNvPr>
            <p:cNvGrpSpPr/>
            <p:nvPr/>
          </p:nvGrpSpPr>
          <p:grpSpPr>
            <a:xfrm>
              <a:off x="1752600" y="2072079"/>
              <a:ext cx="2225039" cy="3366697"/>
              <a:chOff x="1752600" y="2072079"/>
              <a:chExt cx="2225039" cy="3366697"/>
            </a:xfrm>
          </p:grpSpPr>
          <p:sp>
            <p:nvSpPr>
              <p:cNvPr id="23" name="Rectángulo 22">
                <a:extLst>
                  <a:ext uri="{FF2B5EF4-FFF2-40B4-BE49-F238E27FC236}">
                    <a16:creationId xmlns:a16="http://schemas.microsoft.com/office/drawing/2014/main" id="{329387AD-EFD4-4350-B212-336162DDAF36}"/>
                  </a:ext>
                </a:extLst>
              </p:cNvPr>
              <p:cNvSpPr/>
              <p:nvPr/>
            </p:nvSpPr>
            <p:spPr>
              <a:xfrm rot="5400000">
                <a:off x="2406422" y="1536021"/>
                <a:ext cx="129437" cy="1201557"/>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23">
                <a:extLst>
                  <a:ext uri="{FF2B5EF4-FFF2-40B4-BE49-F238E27FC236}">
                    <a16:creationId xmlns:a16="http://schemas.microsoft.com/office/drawing/2014/main" id="{534108AB-CFC4-4516-9EA4-5DBD98308108}"/>
                  </a:ext>
                </a:extLst>
              </p:cNvPr>
              <p:cNvSpPr/>
              <p:nvPr/>
            </p:nvSpPr>
            <p:spPr>
              <a:xfrm rot="5400000">
                <a:off x="2859282" y="2548771"/>
                <a:ext cx="129437" cy="2107277"/>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ángulo 24">
                <a:extLst>
                  <a:ext uri="{FF2B5EF4-FFF2-40B4-BE49-F238E27FC236}">
                    <a16:creationId xmlns:a16="http://schemas.microsoft.com/office/drawing/2014/main" id="{E03A3F53-6664-4168-A27B-1287841FD03C}"/>
                  </a:ext>
                </a:extLst>
              </p:cNvPr>
              <p:cNvSpPr/>
              <p:nvPr/>
            </p:nvSpPr>
            <p:spPr>
              <a:xfrm>
                <a:off x="1752600" y="4405994"/>
                <a:ext cx="1319321" cy="1032782"/>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ángulo 25">
                <a:extLst>
                  <a:ext uri="{FF2B5EF4-FFF2-40B4-BE49-F238E27FC236}">
                    <a16:creationId xmlns:a16="http://schemas.microsoft.com/office/drawing/2014/main" id="{F1BD9A84-38C7-48A9-BD50-B29B64A00D61}"/>
                  </a:ext>
                </a:extLst>
              </p:cNvPr>
              <p:cNvSpPr/>
              <p:nvPr/>
            </p:nvSpPr>
            <p:spPr>
              <a:xfrm>
                <a:off x="3901439" y="2072079"/>
                <a:ext cx="76199" cy="1595047"/>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ángulo 26">
                <a:extLst>
                  <a:ext uri="{FF2B5EF4-FFF2-40B4-BE49-F238E27FC236}">
                    <a16:creationId xmlns:a16="http://schemas.microsoft.com/office/drawing/2014/main" id="{E5BD7ECA-8C6A-4660-A936-92AD2417D700}"/>
                  </a:ext>
                </a:extLst>
              </p:cNvPr>
              <p:cNvSpPr/>
              <p:nvPr/>
            </p:nvSpPr>
            <p:spPr>
              <a:xfrm rot="5400000">
                <a:off x="3611903" y="1835786"/>
                <a:ext cx="121870" cy="609598"/>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4" name="Rectángulo 33">
              <a:extLst>
                <a:ext uri="{FF2B5EF4-FFF2-40B4-BE49-F238E27FC236}">
                  <a16:creationId xmlns:a16="http://schemas.microsoft.com/office/drawing/2014/main" id="{56141E44-5B97-4A2B-BF15-1D690A2A5CA2}"/>
                </a:ext>
              </a:extLst>
            </p:cNvPr>
            <p:cNvSpPr/>
            <p:nvPr/>
          </p:nvSpPr>
          <p:spPr>
            <a:xfrm>
              <a:off x="3581400" y="4950841"/>
              <a:ext cx="396237" cy="481585"/>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Rectángulo 34">
              <a:extLst>
                <a:ext uri="{FF2B5EF4-FFF2-40B4-BE49-F238E27FC236}">
                  <a16:creationId xmlns:a16="http://schemas.microsoft.com/office/drawing/2014/main" id="{A2C634B1-7B23-40FC-924B-200CA717F550}"/>
                </a:ext>
              </a:extLst>
            </p:cNvPr>
            <p:cNvSpPr/>
            <p:nvPr/>
          </p:nvSpPr>
          <p:spPr>
            <a:xfrm>
              <a:off x="3070507" y="4957191"/>
              <a:ext cx="510893" cy="481585"/>
            </a:xfrm>
            <a:prstGeom prst="rect">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Rectángulo 35">
              <a:extLst>
                <a:ext uri="{FF2B5EF4-FFF2-40B4-BE49-F238E27FC236}">
                  <a16:creationId xmlns:a16="http://schemas.microsoft.com/office/drawing/2014/main" id="{D334FA4A-A02E-4D1C-BBAC-D4E3172E9378}"/>
                </a:ext>
              </a:extLst>
            </p:cNvPr>
            <p:cNvSpPr/>
            <p:nvPr/>
          </p:nvSpPr>
          <p:spPr>
            <a:xfrm>
              <a:off x="3070507" y="4425948"/>
              <a:ext cx="533344" cy="531243"/>
            </a:xfrm>
            <a:custGeom>
              <a:avLst/>
              <a:gdLst>
                <a:gd name="connsiteX0" fmla="*/ 0 w 510893"/>
                <a:gd name="connsiteY0" fmla="*/ 0 h 481585"/>
                <a:gd name="connsiteX1" fmla="*/ 510893 w 510893"/>
                <a:gd name="connsiteY1" fmla="*/ 0 h 481585"/>
                <a:gd name="connsiteX2" fmla="*/ 510893 w 510893"/>
                <a:gd name="connsiteY2" fmla="*/ 481585 h 481585"/>
                <a:gd name="connsiteX3" fmla="*/ 0 w 510893"/>
                <a:gd name="connsiteY3" fmla="*/ 481585 h 481585"/>
                <a:gd name="connsiteX4" fmla="*/ 0 w 510893"/>
                <a:gd name="connsiteY4" fmla="*/ 0 h 481585"/>
                <a:gd name="connsiteX0" fmla="*/ 0 w 510893"/>
                <a:gd name="connsiteY0" fmla="*/ 0 h 481585"/>
                <a:gd name="connsiteX1" fmla="*/ 510893 w 510893"/>
                <a:gd name="connsiteY1" fmla="*/ 481585 h 481585"/>
                <a:gd name="connsiteX2" fmla="*/ 0 w 510893"/>
                <a:gd name="connsiteY2" fmla="*/ 481585 h 481585"/>
                <a:gd name="connsiteX3" fmla="*/ 0 w 510893"/>
                <a:gd name="connsiteY3" fmla="*/ 0 h 481585"/>
              </a:gdLst>
              <a:ahLst/>
              <a:cxnLst>
                <a:cxn ang="0">
                  <a:pos x="connsiteX0" y="connsiteY0"/>
                </a:cxn>
                <a:cxn ang="0">
                  <a:pos x="connsiteX1" y="connsiteY1"/>
                </a:cxn>
                <a:cxn ang="0">
                  <a:pos x="connsiteX2" y="connsiteY2"/>
                </a:cxn>
                <a:cxn ang="0">
                  <a:pos x="connsiteX3" y="connsiteY3"/>
                </a:cxn>
              </a:cxnLst>
              <a:rect l="l" t="t" r="r" b="b"/>
              <a:pathLst>
                <a:path w="510893" h="481585">
                  <a:moveTo>
                    <a:pt x="0" y="0"/>
                  </a:moveTo>
                  <a:lnTo>
                    <a:pt x="510893" y="481585"/>
                  </a:lnTo>
                  <a:lnTo>
                    <a:pt x="0" y="481585"/>
                  </a:lnTo>
                  <a:lnTo>
                    <a:pt x="0" y="0"/>
                  </a:lnTo>
                  <a:close/>
                </a:path>
              </a:pathLst>
            </a:cu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9" name="CuadroTexto 38">
            <a:extLst>
              <a:ext uri="{FF2B5EF4-FFF2-40B4-BE49-F238E27FC236}">
                <a16:creationId xmlns:a16="http://schemas.microsoft.com/office/drawing/2014/main" id="{B794CCFE-2BC6-404B-8E4B-59ACF6215BB9}"/>
              </a:ext>
            </a:extLst>
          </p:cNvPr>
          <p:cNvSpPr txBox="1"/>
          <p:nvPr/>
        </p:nvSpPr>
        <p:spPr>
          <a:xfrm>
            <a:off x="5430981" y="4137555"/>
            <a:ext cx="6577850" cy="1569660"/>
          </a:xfrm>
          <a:prstGeom prst="rect">
            <a:avLst/>
          </a:prstGeom>
          <a:noFill/>
        </p:spPr>
        <p:txBody>
          <a:bodyPr wrap="square">
            <a:spAutoFit/>
          </a:bodyPr>
          <a:lstStyle/>
          <a:p>
            <a:r>
              <a:rPr lang="es-AR" sz="1600" dirty="0"/>
              <a:t>Además, el cortinado en el fondo terminaría de absorber el sonido, evitando reflexiones  hacia la platea. Dejaríamos el estudio de alguna solución del cielorraso como superficie reflejante para propagar adecuadamente el sonido, propuesta que se realiza mediante la ayuda de la Acústica Geométrica (no es el objetivo de este ejercicio)</a:t>
            </a:r>
          </a:p>
        </p:txBody>
      </p:sp>
    </p:spTree>
    <p:extLst>
      <p:ext uri="{BB962C8B-B14F-4D97-AF65-F5344CB8AC3E}">
        <p14:creationId xmlns:p14="http://schemas.microsoft.com/office/powerpoint/2010/main" val="15663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p:bldP spid="16" grpId="0"/>
      <p:bldP spid="3" grpId="0" animBg="1"/>
      <p:bldP spid="21" grpId="0"/>
      <p:bldP spid="29" grpId="0" animBg="1"/>
      <p:bldP spid="3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Panorámica</PresentationFormat>
  <Paragraphs>314</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Century Gothic</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Elvio Dario Avila</dc:creator>
  <cp:lastModifiedBy>Elvio Dario Avila</cp:lastModifiedBy>
  <cp:revision>60</cp:revision>
  <dcterms:created xsi:type="dcterms:W3CDTF">2020-09-16T21:22:38Z</dcterms:created>
  <dcterms:modified xsi:type="dcterms:W3CDTF">2020-10-17T19:40:38Z</dcterms:modified>
</cp:coreProperties>
</file>