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63" r:id="rId4"/>
    <p:sldId id="286" r:id="rId5"/>
    <p:sldId id="289" r:id="rId6"/>
    <p:sldId id="290" r:id="rId7"/>
    <p:sldId id="312" r:id="rId8"/>
    <p:sldId id="313" r:id="rId9"/>
    <p:sldId id="291" r:id="rId10"/>
    <p:sldId id="293" r:id="rId11"/>
    <p:sldId id="295" r:id="rId12"/>
    <p:sldId id="294" r:id="rId13"/>
    <p:sldId id="314" r:id="rId14"/>
    <p:sldId id="309" r:id="rId15"/>
    <p:sldId id="310" r:id="rId16"/>
    <p:sldId id="315" r:id="rId17"/>
    <p:sldId id="311" r:id="rId18"/>
    <p:sldId id="296" r:id="rId19"/>
    <p:sldId id="297" r:id="rId20"/>
    <p:sldId id="318" r:id="rId21"/>
    <p:sldId id="299" r:id="rId22"/>
    <p:sldId id="319" r:id="rId23"/>
    <p:sldId id="320" r:id="rId24"/>
    <p:sldId id="321" r:id="rId25"/>
    <p:sldId id="300" r:id="rId26"/>
    <p:sldId id="301" r:id="rId27"/>
    <p:sldId id="302" r:id="rId28"/>
    <p:sldId id="303" r:id="rId29"/>
    <p:sldId id="304" r:id="rId30"/>
    <p:sldId id="305" r:id="rId31"/>
    <p:sldId id="306" r:id="rId32"/>
    <p:sldId id="317" r:id="rId33"/>
    <p:sldId id="307" r:id="rId34"/>
    <p:sldId id="31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Musuruana" initials="CM" lastIdx="1" clrIdx="0">
    <p:extLst>
      <p:ext uri="{19B8F6BF-5375-455C-9EA6-DF929625EA0E}">
        <p15:presenceInfo xmlns:p15="http://schemas.microsoft.com/office/powerpoint/2012/main" userId="Catalina Musuru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95819-93E9-4B92-9EDF-DA43C659F090}" type="doc">
      <dgm:prSet loTypeId="urn:microsoft.com/office/officeart/2005/8/layout/equation2" loCatId="process" qsTypeId="urn:microsoft.com/office/officeart/2005/8/quickstyle/simple1" qsCatId="simple" csTypeId="urn:microsoft.com/office/officeart/2005/8/colors/accent1_2" csCatId="accent1" phldr="1"/>
      <dgm:spPr/>
    </dgm:pt>
    <dgm:pt modelId="{3E427E55-6DFA-4F3C-B8D5-67FF59D34767}">
      <dgm:prSet phldrT="[Texto]"/>
      <dgm:spPr/>
      <dgm:t>
        <a:bodyPr/>
        <a:lstStyle/>
        <a:p>
          <a:r>
            <a:rPr lang="es-ES" b="1" dirty="0" smtClean="0">
              <a:solidFill>
                <a:schemeClr val="tx1"/>
              </a:solidFill>
            </a:rPr>
            <a:t>Fuerzas psicológicas que operan dentro del individuo que  </a:t>
          </a:r>
          <a:endParaRPr lang="es-ES" b="1" dirty="0">
            <a:solidFill>
              <a:schemeClr val="tx1"/>
            </a:solidFill>
          </a:endParaRPr>
        </a:p>
      </dgm:t>
    </dgm:pt>
    <dgm:pt modelId="{9D1B419A-6B17-4392-9670-6EC55F32196E}" type="parTrans" cxnId="{A0340717-593A-4CF3-958E-4720F6103C3F}">
      <dgm:prSet/>
      <dgm:spPr/>
      <dgm:t>
        <a:bodyPr/>
        <a:lstStyle/>
        <a:p>
          <a:endParaRPr lang="es-ES"/>
        </a:p>
      </dgm:t>
    </dgm:pt>
    <dgm:pt modelId="{4B48E445-1B5E-4070-9054-E4C335185CDC}" type="sibTrans" cxnId="{A0340717-593A-4CF3-958E-4720F6103C3F}">
      <dgm:prSet/>
      <dgm:spPr/>
      <dgm:t>
        <a:bodyPr/>
        <a:lstStyle/>
        <a:p>
          <a:endParaRPr lang="es-ES"/>
        </a:p>
      </dgm:t>
    </dgm:pt>
    <dgm:pt modelId="{7248A94D-E8A7-4E65-A83E-48504393D07B}">
      <dgm:prSet phldrT="[Texto]"/>
      <dgm:spPr/>
      <dgm:t>
        <a:bodyPr/>
        <a:lstStyle/>
        <a:p>
          <a:r>
            <a:rPr lang="es-ES" b="1" dirty="0" smtClean="0">
              <a:solidFill>
                <a:schemeClr val="tx1"/>
              </a:solidFill>
            </a:rPr>
            <a:t>Se dan fuera de la conciencia </a:t>
          </a:r>
          <a:endParaRPr lang="es-ES" b="1" dirty="0">
            <a:solidFill>
              <a:schemeClr val="tx1"/>
            </a:solidFill>
          </a:endParaRPr>
        </a:p>
      </dgm:t>
    </dgm:pt>
    <dgm:pt modelId="{66F6AE6F-7A79-4C36-8680-584F6AC79F66}" type="parTrans" cxnId="{0081C79B-4A77-46B1-8D92-1D1D25CE4CAB}">
      <dgm:prSet/>
      <dgm:spPr/>
      <dgm:t>
        <a:bodyPr/>
        <a:lstStyle/>
        <a:p>
          <a:endParaRPr lang="es-ES"/>
        </a:p>
      </dgm:t>
    </dgm:pt>
    <dgm:pt modelId="{C136BAF1-F45C-439A-8264-9EEE50409454}" type="sibTrans" cxnId="{0081C79B-4A77-46B1-8D92-1D1D25CE4CAB}">
      <dgm:prSet/>
      <dgm:spPr/>
      <dgm:t>
        <a:bodyPr/>
        <a:lstStyle/>
        <a:p>
          <a:endParaRPr lang="es-ES"/>
        </a:p>
      </dgm:t>
    </dgm:pt>
    <dgm:pt modelId="{10C64970-C595-4793-875E-319668BEC8D4}">
      <dgm:prSet phldrT="[Texto]"/>
      <dgm:spPr/>
      <dgm:t>
        <a:bodyPr/>
        <a:lstStyle/>
        <a:p>
          <a:r>
            <a:rPr lang="es-ES" dirty="0" smtClean="0">
              <a:effectLst>
                <a:outerShdw blurRad="38100" dist="38100" dir="2700000" algn="tl">
                  <a:srgbClr val="000000">
                    <a:alpha val="43137"/>
                  </a:srgbClr>
                </a:outerShdw>
              </a:effectLst>
            </a:rPr>
            <a:t>CONDUCTA </a:t>
          </a:r>
          <a:endParaRPr lang="es-ES" dirty="0">
            <a:effectLst>
              <a:outerShdw blurRad="38100" dist="38100" dir="2700000" algn="tl">
                <a:srgbClr val="000000">
                  <a:alpha val="43137"/>
                </a:srgbClr>
              </a:outerShdw>
            </a:effectLst>
          </a:endParaRPr>
        </a:p>
      </dgm:t>
    </dgm:pt>
    <dgm:pt modelId="{2112AEDF-32D5-497F-9B7C-EC4B06A6C8C4}" type="parTrans" cxnId="{13CDCD83-C4C5-42F5-8920-4CC56E0E8E72}">
      <dgm:prSet/>
      <dgm:spPr/>
      <dgm:t>
        <a:bodyPr/>
        <a:lstStyle/>
        <a:p>
          <a:endParaRPr lang="es-ES"/>
        </a:p>
      </dgm:t>
    </dgm:pt>
    <dgm:pt modelId="{86AA713A-4CF8-40C6-B9F3-E9C9E356D23F}" type="sibTrans" cxnId="{13CDCD83-C4C5-42F5-8920-4CC56E0E8E72}">
      <dgm:prSet/>
      <dgm:spPr/>
      <dgm:t>
        <a:bodyPr/>
        <a:lstStyle/>
        <a:p>
          <a:endParaRPr lang="es-ES"/>
        </a:p>
      </dgm:t>
    </dgm:pt>
    <dgm:pt modelId="{075A7F76-751B-4621-BDD1-190F274792F2}" type="pres">
      <dgm:prSet presAssocID="{51595819-93E9-4B92-9EDF-DA43C659F090}" presName="Name0" presStyleCnt="0">
        <dgm:presLayoutVars>
          <dgm:dir/>
          <dgm:resizeHandles val="exact"/>
        </dgm:presLayoutVars>
      </dgm:prSet>
      <dgm:spPr/>
    </dgm:pt>
    <dgm:pt modelId="{C6A204AA-2D21-4839-8A24-A9A2DA0DCD1E}" type="pres">
      <dgm:prSet presAssocID="{51595819-93E9-4B92-9EDF-DA43C659F090}" presName="vNodes" presStyleCnt="0"/>
      <dgm:spPr/>
    </dgm:pt>
    <dgm:pt modelId="{49CA901F-E05E-499E-9A86-3277CF080D84}" type="pres">
      <dgm:prSet presAssocID="{3E427E55-6DFA-4F3C-B8D5-67FF59D34767}" presName="node" presStyleLbl="node1" presStyleIdx="0" presStyleCnt="3">
        <dgm:presLayoutVars>
          <dgm:bulletEnabled val="1"/>
        </dgm:presLayoutVars>
      </dgm:prSet>
      <dgm:spPr/>
      <dgm:t>
        <a:bodyPr/>
        <a:lstStyle/>
        <a:p>
          <a:endParaRPr lang="es-ES"/>
        </a:p>
      </dgm:t>
    </dgm:pt>
    <dgm:pt modelId="{6697CF21-E5F2-4047-B300-321076105A0E}" type="pres">
      <dgm:prSet presAssocID="{4B48E445-1B5E-4070-9054-E4C335185CDC}" presName="spacerT" presStyleCnt="0"/>
      <dgm:spPr/>
    </dgm:pt>
    <dgm:pt modelId="{688DFDEC-121C-4724-8B9E-210A2A66ACDF}" type="pres">
      <dgm:prSet presAssocID="{4B48E445-1B5E-4070-9054-E4C335185CDC}" presName="sibTrans" presStyleLbl="sibTrans2D1" presStyleIdx="0" presStyleCnt="2"/>
      <dgm:spPr/>
      <dgm:t>
        <a:bodyPr/>
        <a:lstStyle/>
        <a:p>
          <a:endParaRPr lang="es-ES"/>
        </a:p>
      </dgm:t>
    </dgm:pt>
    <dgm:pt modelId="{12FEBD5E-F442-4E0C-A7CE-EDF7BE602ADA}" type="pres">
      <dgm:prSet presAssocID="{4B48E445-1B5E-4070-9054-E4C335185CDC}" presName="spacerB" presStyleCnt="0"/>
      <dgm:spPr/>
    </dgm:pt>
    <dgm:pt modelId="{37152055-F8CC-4463-837C-5B1E8D216813}" type="pres">
      <dgm:prSet presAssocID="{7248A94D-E8A7-4E65-A83E-48504393D07B}" presName="node" presStyleLbl="node1" presStyleIdx="1" presStyleCnt="3">
        <dgm:presLayoutVars>
          <dgm:bulletEnabled val="1"/>
        </dgm:presLayoutVars>
      </dgm:prSet>
      <dgm:spPr/>
      <dgm:t>
        <a:bodyPr/>
        <a:lstStyle/>
        <a:p>
          <a:endParaRPr lang="es-ES"/>
        </a:p>
      </dgm:t>
    </dgm:pt>
    <dgm:pt modelId="{DCF8085E-96DB-4C22-A338-B21BCB38097A}" type="pres">
      <dgm:prSet presAssocID="{51595819-93E9-4B92-9EDF-DA43C659F090}" presName="sibTransLast" presStyleLbl="sibTrans2D1" presStyleIdx="1" presStyleCnt="2"/>
      <dgm:spPr/>
      <dgm:t>
        <a:bodyPr/>
        <a:lstStyle/>
        <a:p>
          <a:endParaRPr lang="es-ES"/>
        </a:p>
      </dgm:t>
    </dgm:pt>
    <dgm:pt modelId="{6D0D5629-E03A-4C6B-B0AD-25031E7F5453}" type="pres">
      <dgm:prSet presAssocID="{51595819-93E9-4B92-9EDF-DA43C659F090}" presName="connectorText" presStyleLbl="sibTrans2D1" presStyleIdx="1" presStyleCnt="2"/>
      <dgm:spPr/>
      <dgm:t>
        <a:bodyPr/>
        <a:lstStyle/>
        <a:p>
          <a:endParaRPr lang="es-ES"/>
        </a:p>
      </dgm:t>
    </dgm:pt>
    <dgm:pt modelId="{A86AB436-2B37-4970-A2CC-0F9B22619DCB}" type="pres">
      <dgm:prSet presAssocID="{51595819-93E9-4B92-9EDF-DA43C659F090}" presName="lastNode" presStyleLbl="node1" presStyleIdx="2" presStyleCnt="3">
        <dgm:presLayoutVars>
          <dgm:bulletEnabled val="1"/>
        </dgm:presLayoutVars>
      </dgm:prSet>
      <dgm:spPr/>
      <dgm:t>
        <a:bodyPr/>
        <a:lstStyle/>
        <a:p>
          <a:endParaRPr lang="es-ES"/>
        </a:p>
      </dgm:t>
    </dgm:pt>
  </dgm:ptLst>
  <dgm:cxnLst>
    <dgm:cxn modelId="{13CDCD83-C4C5-42F5-8920-4CC56E0E8E72}" srcId="{51595819-93E9-4B92-9EDF-DA43C659F090}" destId="{10C64970-C595-4793-875E-319668BEC8D4}" srcOrd="2" destOrd="0" parTransId="{2112AEDF-32D5-497F-9B7C-EC4B06A6C8C4}" sibTransId="{86AA713A-4CF8-40C6-B9F3-E9C9E356D23F}"/>
    <dgm:cxn modelId="{F8E9B500-222C-41DB-98DA-B30BC93BB274}" type="presOf" srcId="{7248A94D-E8A7-4E65-A83E-48504393D07B}" destId="{37152055-F8CC-4463-837C-5B1E8D216813}" srcOrd="0" destOrd="0" presId="urn:microsoft.com/office/officeart/2005/8/layout/equation2"/>
    <dgm:cxn modelId="{A0340717-593A-4CF3-958E-4720F6103C3F}" srcId="{51595819-93E9-4B92-9EDF-DA43C659F090}" destId="{3E427E55-6DFA-4F3C-B8D5-67FF59D34767}" srcOrd="0" destOrd="0" parTransId="{9D1B419A-6B17-4392-9670-6EC55F32196E}" sibTransId="{4B48E445-1B5E-4070-9054-E4C335185CDC}"/>
    <dgm:cxn modelId="{C45E7060-18C3-4163-AC7B-11A912E7EA39}" type="presOf" srcId="{4B48E445-1B5E-4070-9054-E4C335185CDC}" destId="{688DFDEC-121C-4724-8B9E-210A2A66ACDF}" srcOrd="0" destOrd="0" presId="urn:microsoft.com/office/officeart/2005/8/layout/equation2"/>
    <dgm:cxn modelId="{BC93A1B1-987A-4EC6-9A10-672E39B2554A}" type="presOf" srcId="{51595819-93E9-4B92-9EDF-DA43C659F090}" destId="{075A7F76-751B-4621-BDD1-190F274792F2}" srcOrd="0" destOrd="0" presId="urn:microsoft.com/office/officeart/2005/8/layout/equation2"/>
    <dgm:cxn modelId="{0081C79B-4A77-46B1-8D92-1D1D25CE4CAB}" srcId="{51595819-93E9-4B92-9EDF-DA43C659F090}" destId="{7248A94D-E8A7-4E65-A83E-48504393D07B}" srcOrd="1" destOrd="0" parTransId="{66F6AE6F-7A79-4C36-8680-584F6AC79F66}" sibTransId="{C136BAF1-F45C-439A-8264-9EEE50409454}"/>
    <dgm:cxn modelId="{C9D46F65-65AF-4211-9AF6-E143D47FF031}" type="presOf" srcId="{3E427E55-6DFA-4F3C-B8D5-67FF59D34767}" destId="{49CA901F-E05E-499E-9A86-3277CF080D84}" srcOrd="0" destOrd="0" presId="urn:microsoft.com/office/officeart/2005/8/layout/equation2"/>
    <dgm:cxn modelId="{3C1ABDB3-5BE3-4D5E-B377-11EDDF2FE1B9}" type="presOf" srcId="{C136BAF1-F45C-439A-8264-9EEE50409454}" destId="{DCF8085E-96DB-4C22-A338-B21BCB38097A}" srcOrd="0" destOrd="0" presId="urn:microsoft.com/office/officeart/2005/8/layout/equation2"/>
    <dgm:cxn modelId="{79F3676D-29FB-45A0-8DEF-861C83AC5626}" type="presOf" srcId="{10C64970-C595-4793-875E-319668BEC8D4}" destId="{A86AB436-2B37-4970-A2CC-0F9B22619DCB}" srcOrd="0" destOrd="0" presId="urn:microsoft.com/office/officeart/2005/8/layout/equation2"/>
    <dgm:cxn modelId="{04DB9CEC-9508-4042-8BB2-AC3FD9D17E02}" type="presOf" srcId="{C136BAF1-F45C-439A-8264-9EEE50409454}" destId="{6D0D5629-E03A-4C6B-B0AD-25031E7F5453}" srcOrd="1" destOrd="0" presId="urn:microsoft.com/office/officeart/2005/8/layout/equation2"/>
    <dgm:cxn modelId="{108064C7-717A-4B49-9C22-E8DEA22ACC4A}" type="presParOf" srcId="{075A7F76-751B-4621-BDD1-190F274792F2}" destId="{C6A204AA-2D21-4839-8A24-A9A2DA0DCD1E}" srcOrd="0" destOrd="0" presId="urn:microsoft.com/office/officeart/2005/8/layout/equation2"/>
    <dgm:cxn modelId="{7CA44748-D773-455E-AB69-12C6E848E038}" type="presParOf" srcId="{C6A204AA-2D21-4839-8A24-A9A2DA0DCD1E}" destId="{49CA901F-E05E-499E-9A86-3277CF080D84}" srcOrd="0" destOrd="0" presId="urn:microsoft.com/office/officeart/2005/8/layout/equation2"/>
    <dgm:cxn modelId="{CD973FB2-509E-422E-B18E-A8B2C260A4F3}" type="presParOf" srcId="{C6A204AA-2D21-4839-8A24-A9A2DA0DCD1E}" destId="{6697CF21-E5F2-4047-B300-321076105A0E}" srcOrd="1" destOrd="0" presId="urn:microsoft.com/office/officeart/2005/8/layout/equation2"/>
    <dgm:cxn modelId="{D07FFBD4-25C4-4AE2-898A-D9BEAF75CD58}" type="presParOf" srcId="{C6A204AA-2D21-4839-8A24-A9A2DA0DCD1E}" destId="{688DFDEC-121C-4724-8B9E-210A2A66ACDF}" srcOrd="2" destOrd="0" presId="urn:microsoft.com/office/officeart/2005/8/layout/equation2"/>
    <dgm:cxn modelId="{5A824E1E-EA64-4390-9871-671718A00AD7}" type="presParOf" srcId="{C6A204AA-2D21-4839-8A24-A9A2DA0DCD1E}" destId="{12FEBD5E-F442-4E0C-A7CE-EDF7BE602ADA}" srcOrd="3" destOrd="0" presId="urn:microsoft.com/office/officeart/2005/8/layout/equation2"/>
    <dgm:cxn modelId="{E180DC39-6BDA-40A3-B475-3FA3E58FF294}" type="presParOf" srcId="{C6A204AA-2D21-4839-8A24-A9A2DA0DCD1E}" destId="{37152055-F8CC-4463-837C-5B1E8D216813}" srcOrd="4" destOrd="0" presId="urn:microsoft.com/office/officeart/2005/8/layout/equation2"/>
    <dgm:cxn modelId="{CEF00635-E6EB-4254-BC10-41E8AE0769F4}" type="presParOf" srcId="{075A7F76-751B-4621-BDD1-190F274792F2}" destId="{DCF8085E-96DB-4C22-A338-B21BCB38097A}" srcOrd="1" destOrd="0" presId="urn:microsoft.com/office/officeart/2005/8/layout/equation2"/>
    <dgm:cxn modelId="{9F5B1B20-C7F9-41E7-A241-DA32685B1438}" type="presParOf" srcId="{DCF8085E-96DB-4C22-A338-B21BCB38097A}" destId="{6D0D5629-E03A-4C6B-B0AD-25031E7F5453}" srcOrd="0" destOrd="0" presId="urn:microsoft.com/office/officeart/2005/8/layout/equation2"/>
    <dgm:cxn modelId="{6D6E503F-8228-4DFB-A8A6-CDC3C2D52883}" type="presParOf" srcId="{075A7F76-751B-4621-BDD1-190F274792F2}" destId="{A86AB436-2B37-4970-A2CC-0F9B22619DC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7AC09-3C6B-4CC3-B697-0609B4978B54}" type="doc">
      <dgm:prSet loTypeId="urn:microsoft.com/office/officeart/2005/8/layout/hList7" loCatId="relationship" qsTypeId="urn:microsoft.com/office/officeart/2005/8/quickstyle/simple1" qsCatId="simple" csTypeId="urn:microsoft.com/office/officeart/2005/8/colors/colorful1" csCatId="colorful" phldr="1"/>
      <dgm:spPr/>
      <dgm:t>
        <a:bodyPr/>
        <a:lstStyle/>
        <a:p>
          <a:endParaRPr lang="es-ES"/>
        </a:p>
      </dgm:t>
    </dgm:pt>
    <dgm:pt modelId="{4763F4D1-375A-4336-8AE7-07AEECC9FA4A}">
      <dgm:prSet phldrT="[Texto]" custT="1"/>
      <dgm:spPr/>
      <dgm:t>
        <a:bodyPr/>
        <a:lstStyle/>
        <a:p>
          <a:r>
            <a:rPr lang="es-ES" sz="2200" b="1" i="0" u="none" strike="noStrike" baseline="0" dirty="0" smtClean="0">
              <a:solidFill>
                <a:schemeClr val="tx1"/>
              </a:solidFill>
              <a:effectLst>
                <a:outerShdw blurRad="38100" dist="38100" dir="2700000" algn="tl">
                  <a:srgbClr val="000000">
                    <a:alpha val="43137"/>
                  </a:srgbClr>
                </a:outerShdw>
              </a:effectLst>
              <a:latin typeface="Lucida Bright" panose="02040602050505020304" pitchFamily="18" charset="0"/>
            </a:rPr>
            <a:t>CONSCIENTE</a:t>
          </a:r>
          <a:r>
            <a:rPr lang="es-ES" sz="2200" b="1" i="0" u="none" strike="noStrike" baseline="0" dirty="0" smtClean="0">
              <a:solidFill>
                <a:schemeClr val="tx1"/>
              </a:solidFill>
              <a:latin typeface="Lucida Bright" panose="02040602050505020304" pitchFamily="18" charset="0"/>
            </a:rPr>
            <a:t>: </a:t>
          </a:r>
        </a:p>
        <a:p>
          <a:r>
            <a:rPr lang="es-ES" sz="1400" b="1" i="0" u="none" strike="noStrike" baseline="0" dirty="0" smtClean="0">
              <a:solidFill>
                <a:schemeClr val="tx1"/>
              </a:solidFill>
              <a:latin typeface="Lucida Bright" panose="02040602050505020304" pitchFamily="18" charset="0"/>
            </a:rPr>
            <a:t>Incluye todas aquellas sensaciones y experiencias de las cuales tenemos conciencia en un momento dado. Aspecto limitado de la personalidad porque, en un momento dado, sólo estamos conscientes de una pequeña parte de los pensamientos, las sensaciones y los recuerdos. </a:t>
          </a:r>
          <a:endParaRPr lang="es-ES" sz="1400" b="1" i="0" dirty="0">
            <a:solidFill>
              <a:schemeClr val="tx1"/>
            </a:solidFill>
          </a:endParaRPr>
        </a:p>
      </dgm:t>
    </dgm:pt>
    <dgm:pt modelId="{3C56E42A-A678-4B14-8CE6-9EC23A029467}" type="parTrans" cxnId="{7BF63079-2870-43EE-BEC7-6613B8154A4B}">
      <dgm:prSet/>
      <dgm:spPr/>
      <dgm:t>
        <a:bodyPr/>
        <a:lstStyle/>
        <a:p>
          <a:endParaRPr lang="es-ES"/>
        </a:p>
      </dgm:t>
    </dgm:pt>
    <dgm:pt modelId="{8CACBAAF-5B9F-4D19-940B-B4F59A4F1762}" type="sibTrans" cxnId="{7BF63079-2870-43EE-BEC7-6613B8154A4B}">
      <dgm:prSet/>
      <dgm:spPr/>
      <dgm:t>
        <a:bodyPr/>
        <a:lstStyle/>
        <a:p>
          <a:endParaRPr lang="es-ES"/>
        </a:p>
      </dgm:t>
    </dgm:pt>
    <dgm:pt modelId="{140D4154-1AC1-4707-A3B4-F8E3E2C79900}">
      <dgm:prSet phldrT="[Texto]" custT="1"/>
      <dgm:spPr/>
      <dgm:t>
        <a:bodyPr/>
        <a:lstStyle/>
        <a:p>
          <a:endParaRPr lang="es-ES" sz="2000" b="1" i="0" u="none" strike="noStrike" baseline="0" dirty="0" smtClean="0">
            <a:solidFill>
              <a:schemeClr val="tx1"/>
            </a:solidFill>
            <a:effectLst>
              <a:outerShdw blurRad="38100" dist="38100" dir="2700000" algn="tl">
                <a:srgbClr val="000000">
                  <a:alpha val="43137"/>
                </a:srgbClr>
              </a:outerShdw>
            </a:effectLst>
            <a:latin typeface="Lucida Bright" panose="02040602050505020304" pitchFamily="18" charset="0"/>
          </a:endParaRPr>
        </a:p>
        <a:p>
          <a:r>
            <a:rPr lang="es-ES" sz="2000" b="1" i="0" u="none" strike="noStrike" baseline="0" dirty="0" smtClean="0">
              <a:solidFill>
                <a:schemeClr val="tx1"/>
              </a:solidFill>
              <a:effectLst>
                <a:outerShdw blurRad="38100" dist="38100" dir="2700000" algn="tl">
                  <a:srgbClr val="000000">
                    <a:alpha val="43137"/>
                  </a:srgbClr>
                </a:outerShdw>
              </a:effectLst>
              <a:latin typeface="Lucida Bright" panose="02040602050505020304" pitchFamily="18" charset="0"/>
            </a:rPr>
            <a:t>PRECONSCIENTE</a:t>
          </a:r>
          <a:r>
            <a:rPr lang="es-ES" sz="2000" b="1" i="0" u="none" strike="noStrike" baseline="0" dirty="0" smtClean="0">
              <a:solidFill>
                <a:schemeClr val="tx1"/>
              </a:solidFill>
              <a:latin typeface="Lucida Bright" panose="02040602050505020304" pitchFamily="18" charset="0"/>
            </a:rPr>
            <a:t>: </a:t>
          </a:r>
        </a:p>
        <a:p>
          <a:r>
            <a:rPr lang="es-ES" sz="1400" b="1" i="0" u="none" strike="noStrike" baseline="0" dirty="0" smtClean="0">
              <a:solidFill>
                <a:schemeClr val="tx1"/>
              </a:solidFill>
              <a:latin typeface="Lucida Bright" panose="02040602050505020304" pitchFamily="18" charset="0"/>
            </a:rPr>
            <a:t>Almacén de los recuerdos, percepciones y pensamientos de los cuales NO estamos conscientes en el momento, </a:t>
          </a:r>
          <a:r>
            <a:rPr lang="es-ES" sz="1400" b="1" i="0" u="sng" strike="noStrike" baseline="0" dirty="0" smtClean="0">
              <a:solidFill>
                <a:schemeClr val="tx1"/>
              </a:solidFill>
              <a:latin typeface="Lucida Bright" panose="02040602050505020304" pitchFamily="18" charset="0"/>
            </a:rPr>
            <a:t>pero</a:t>
          </a:r>
          <a:r>
            <a:rPr lang="es-ES" sz="1400" b="1" i="0" u="none" strike="noStrike" baseline="0" dirty="0" smtClean="0">
              <a:solidFill>
                <a:schemeClr val="tx1"/>
              </a:solidFill>
              <a:latin typeface="Lucida Bright" panose="02040602050505020304" pitchFamily="18" charset="0"/>
            </a:rPr>
            <a:t> que </a:t>
          </a:r>
          <a:r>
            <a:rPr lang="es-ES" sz="1400" b="1" i="0" u="sng" strike="noStrike" baseline="0" dirty="0" smtClean="0">
              <a:solidFill>
                <a:schemeClr val="tx1"/>
              </a:solidFill>
              <a:latin typeface="Lucida Bright" panose="02040602050505020304" pitchFamily="18" charset="0"/>
            </a:rPr>
            <a:t>podemos traer fácilmente </a:t>
          </a:r>
          <a:r>
            <a:rPr lang="es-ES" sz="1400" b="1" i="0" u="none" strike="noStrike" baseline="0" dirty="0" smtClean="0">
              <a:solidFill>
                <a:schemeClr val="tx1"/>
              </a:solidFill>
              <a:latin typeface="Lucida Bright" panose="02040602050505020304" pitchFamily="18" charset="0"/>
            </a:rPr>
            <a:t>a la conciencia. Con frecuencia la atención va y viene de las experiencias en ese momento a hechos y recuerdos guardados en el preconsciente</a:t>
          </a:r>
          <a:endParaRPr lang="es-ES" sz="1400" b="1" dirty="0">
            <a:solidFill>
              <a:schemeClr val="tx1"/>
            </a:solidFill>
          </a:endParaRPr>
        </a:p>
      </dgm:t>
    </dgm:pt>
    <dgm:pt modelId="{4A786210-3886-4A19-A142-EDF467AF9931}" type="parTrans" cxnId="{8E29DBFE-B168-43B5-B160-22B3CCC72D37}">
      <dgm:prSet/>
      <dgm:spPr/>
      <dgm:t>
        <a:bodyPr/>
        <a:lstStyle/>
        <a:p>
          <a:endParaRPr lang="es-ES"/>
        </a:p>
      </dgm:t>
    </dgm:pt>
    <dgm:pt modelId="{7392E7C9-1B0C-4827-AF43-CCE502B33F3C}" type="sibTrans" cxnId="{8E29DBFE-B168-43B5-B160-22B3CCC72D37}">
      <dgm:prSet/>
      <dgm:spPr/>
      <dgm:t>
        <a:bodyPr/>
        <a:lstStyle/>
        <a:p>
          <a:endParaRPr lang="es-ES"/>
        </a:p>
      </dgm:t>
    </dgm:pt>
    <dgm:pt modelId="{9456069E-8B61-4088-AFFB-86CF53FF1D97}">
      <dgm:prSet phldrT="[Texto]" custT="1"/>
      <dgm:spPr/>
      <dgm:t>
        <a:bodyPr/>
        <a:lstStyle/>
        <a:p>
          <a:r>
            <a:rPr lang="es-ES" sz="2200" b="1" i="0" u="none" strike="noStrike" baseline="0" dirty="0" smtClean="0">
              <a:solidFill>
                <a:srgbClr val="002060"/>
              </a:solidFill>
              <a:effectLst>
                <a:outerShdw blurRad="38100" dist="38100" dir="2700000" algn="tl">
                  <a:srgbClr val="000000">
                    <a:alpha val="43137"/>
                  </a:srgbClr>
                </a:outerShdw>
              </a:effectLst>
              <a:latin typeface="Lucida Bright" panose="02040602050505020304" pitchFamily="18" charset="0"/>
            </a:rPr>
            <a:t>INCONSCIENTE</a:t>
          </a:r>
          <a:r>
            <a:rPr lang="es-ES" sz="2200" b="0" i="0" u="none" strike="noStrike" baseline="0" dirty="0" smtClean="0">
              <a:latin typeface="Lucida Bright" panose="02040602050505020304" pitchFamily="18" charset="0"/>
            </a:rPr>
            <a:t>: </a:t>
          </a:r>
        </a:p>
        <a:p>
          <a:r>
            <a:rPr lang="es-ES" sz="1400" b="1" i="0" u="none" strike="noStrike" baseline="0" dirty="0" smtClean="0">
              <a:solidFill>
                <a:schemeClr val="tx1"/>
              </a:solidFill>
              <a:latin typeface="Lucida Bright" panose="02040602050505020304" pitchFamily="18" charset="0"/>
            </a:rPr>
            <a:t>Contiene la principal FUERZA MOTORA de todas las conductas y es el depósito de fuerzas que </a:t>
          </a:r>
          <a:r>
            <a:rPr lang="es-ES" sz="1400" b="1" i="0" u="sng" strike="noStrike" baseline="0" dirty="0" smtClean="0">
              <a:solidFill>
                <a:schemeClr val="tx1"/>
              </a:solidFill>
              <a:latin typeface="Lucida Bright" panose="02040602050505020304" pitchFamily="18" charset="0"/>
            </a:rPr>
            <a:t>NO podemos ver ni controlar</a:t>
          </a:r>
          <a:r>
            <a:rPr lang="es-ES" sz="1400" b="1" i="0" u="none" strike="noStrike" baseline="0" dirty="0" smtClean="0">
              <a:solidFill>
                <a:schemeClr val="tx1"/>
              </a:solidFill>
              <a:latin typeface="Lucida Bright" panose="02040602050505020304" pitchFamily="18" charset="0"/>
            </a:rPr>
            <a:t>. Su conocimiento sólo puede ser indirecto, mediante los datos que suministran los sueños, actos fallidos, test proyectivos y síntomas neuróticos</a:t>
          </a:r>
          <a:endParaRPr lang="es-ES" sz="1400" b="1" dirty="0">
            <a:solidFill>
              <a:schemeClr val="tx1"/>
            </a:solidFill>
          </a:endParaRPr>
        </a:p>
      </dgm:t>
    </dgm:pt>
    <dgm:pt modelId="{9E1F78F6-BE12-4FA5-9A14-EF5632B0BD83}" type="parTrans" cxnId="{C810B21E-72C5-4156-B227-3B71403EEE8C}">
      <dgm:prSet/>
      <dgm:spPr/>
      <dgm:t>
        <a:bodyPr/>
        <a:lstStyle/>
        <a:p>
          <a:endParaRPr lang="es-ES"/>
        </a:p>
      </dgm:t>
    </dgm:pt>
    <dgm:pt modelId="{7C718892-4037-4BBD-A157-9630AC2D11D2}" type="sibTrans" cxnId="{C810B21E-72C5-4156-B227-3B71403EEE8C}">
      <dgm:prSet/>
      <dgm:spPr/>
      <dgm:t>
        <a:bodyPr/>
        <a:lstStyle/>
        <a:p>
          <a:endParaRPr lang="es-ES"/>
        </a:p>
      </dgm:t>
    </dgm:pt>
    <dgm:pt modelId="{302AB8D9-367C-486F-9AF0-6A8601734CDE}" type="pres">
      <dgm:prSet presAssocID="{E287AC09-3C6B-4CC3-B697-0609B4978B54}" presName="Name0" presStyleCnt="0">
        <dgm:presLayoutVars>
          <dgm:dir/>
          <dgm:resizeHandles val="exact"/>
        </dgm:presLayoutVars>
      </dgm:prSet>
      <dgm:spPr/>
      <dgm:t>
        <a:bodyPr/>
        <a:lstStyle/>
        <a:p>
          <a:endParaRPr lang="es-ES"/>
        </a:p>
      </dgm:t>
    </dgm:pt>
    <dgm:pt modelId="{344993BC-E574-4B1D-936A-A0B6C6B15BEE}" type="pres">
      <dgm:prSet presAssocID="{E287AC09-3C6B-4CC3-B697-0609B4978B54}" presName="fgShape" presStyleLbl="fgShp" presStyleIdx="0" presStyleCnt="1" custFlipVert="1" custScaleY="88343" custLinFactNeighborX="3582" custLinFactNeighborY="57610"/>
      <dgm:spPr/>
    </dgm:pt>
    <dgm:pt modelId="{909F7601-C737-4912-A9AA-B745806FD2AF}" type="pres">
      <dgm:prSet presAssocID="{E287AC09-3C6B-4CC3-B697-0609B4978B54}" presName="linComp" presStyleCnt="0"/>
      <dgm:spPr/>
    </dgm:pt>
    <dgm:pt modelId="{4AE42A34-CC22-4013-A3D6-EBB6FB4E1DB9}" type="pres">
      <dgm:prSet presAssocID="{4763F4D1-375A-4336-8AE7-07AEECC9FA4A}" presName="compNode" presStyleCnt="0"/>
      <dgm:spPr/>
    </dgm:pt>
    <dgm:pt modelId="{BE968587-3DDF-497F-85A8-89C830105744}" type="pres">
      <dgm:prSet presAssocID="{4763F4D1-375A-4336-8AE7-07AEECC9FA4A}" presName="bkgdShape" presStyleLbl="node1" presStyleIdx="0" presStyleCnt="3" custLinFactNeighborX="-696"/>
      <dgm:spPr/>
      <dgm:t>
        <a:bodyPr/>
        <a:lstStyle/>
        <a:p>
          <a:endParaRPr lang="es-ES"/>
        </a:p>
      </dgm:t>
    </dgm:pt>
    <dgm:pt modelId="{F9E761E6-9AF2-4C07-8BE4-3C0D63E03D16}" type="pres">
      <dgm:prSet presAssocID="{4763F4D1-375A-4336-8AE7-07AEECC9FA4A}" presName="nodeTx" presStyleLbl="node1" presStyleIdx="0" presStyleCnt="3">
        <dgm:presLayoutVars>
          <dgm:bulletEnabled val="1"/>
        </dgm:presLayoutVars>
      </dgm:prSet>
      <dgm:spPr/>
      <dgm:t>
        <a:bodyPr/>
        <a:lstStyle/>
        <a:p>
          <a:endParaRPr lang="es-ES"/>
        </a:p>
      </dgm:t>
    </dgm:pt>
    <dgm:pt modelId="{98078F12-7BDA-4C57-9331-51B528CA9025}" type="pres">
      <dgm:prSet presAssocID="{4763F4D1-375A-4336-8AE7-07AEECC9FA4A}" presName="invisiNode" presStyleLbl="node1" presStyleIdx="0" presStyleCnt="3"/>
      <dgm:spPr/>
    </dgm:pt>
    <dgm:pt modelId="{22A8E53A-DD1C-4C62-BC82-A2513FAF48F4}" type="pres">
      <dgm:prSet presAssocID="{4763F4D1-375A-4336-8AE7-07AEECC9FA4A}" presName="imagNode" presStyleLbl="fgImgPlace1" presStyleIdx="0" presStyleCnt="3" custLinFactNeighborX="904" custLinFactNeighborY="-11748"/>
      <dgm:spPr/>
    </dgm:pt>
    <dgm:pt modelId="{E51511DB-591A-41CD-A961-F27860867C07}" type="pres">
      <dgm:prSet presAssocID="{8CACBAAF-5B9F-4D19-940B-B4F59A4F1762}" presName="sibTrans" presStyleLbl="sibTrans2D1" presStyleIdx="0" presStyleCnt="0"/>
      <dgm:spPr/>
      <dgm:t>
        <a:bodyPr/>
        <a:lstStyle/>
        <a:p>
          <a:endParaRPr lang="es-ES"/>
        </a:p>
      </dgm:t>
    </dgm:pt>
    <dgm:pt modelId="{10C5E9E3-129F-4911-B82B-629E66CE26D1}" type="pres">
      <dgm:prSet presAssocID="{140D4154-1AC1-4707-A3B4-F8E3E2C79900}" presName="compNode" presStyleCnt="0"/>
      <dgm:spPr/>
    </dgm:pt>
    <dgm:pt modelId="{7A17FF25-F746-46AF-9C51-255C6109F515}" type="pres">
      <dgm:prSet presAssocID="{140D4154-1AC1-4707-A3B4-F8E3E2C79900}" presName="bkgdShape" presStyleLbl="node1" presStyleIdx="1" presStyleCnt="3"/>
      <dgm:spPr/>
      <dgm:t>
        <a:bodyPr/>
        <a:lstStyle/>
        <a:p>
          <a:endParaRPr lang="es-ES"/>
        </a:p>
      </dgm:t>
    </dgm:pt>
    <dgm:pt modelId="{8230568B-EA15-4FE3-91D4-2706E763B581}" type="pres">
      <dgm:prSet presAssocID="{140D4154-1AC1-4707-A3B4-F8E3E2C79900}" presName="nodeTx" presStyleLbl="node1" presStyleIdx="1" presStyleCnt="3">
        <dgm:presLayoutVars>
          <dgm:bulletEnabled val="1"/>
        </dgm:presLayoutVars>
      </dgm:prSet>
      <dgm:spPr/>
      <dgm:t>
        <a:bodyPr/>
        <a:lstStyle/>
        <a:p>
          <a:endParaRPr lang="es-ES"/>
        </a:p>
      </dgm:t>
    </dgm:pt>
    <dgm:pt modelId="{B7ED9A62-8D67-44F6-99AE-FCE7ED1DD415}" type="pres">
      <dgm:prSet presAssocID="{140D4154-1AC1-4707-A3B4-F8E3E2C79900}" presName="invisiNode" presStyleLbl="node1" presStyleIdx="1" presStyleCnt="3"/>
      <dgm:spPr/>
    </dgm:pt>
    <dgm:pt modelId="{6A503083-399C-4099-97E4-EB9F714B8CAC}" type="pres">
      <dgm:prSet presAssocID="{140D4154-1AC1-4707-A3B4-F8E3E2C79900}" presName="imagNode" presStyleLbl="fgImgPlace1" presStyleIdx="1" presStyleCnt="3" custLinFactNeighborX="1536" custLinFactNeighborY="-13309"/>
      <dgm:spPr/>
    </dgm:pt>
    <dgm:pt modelId="{9A526A7F-C18C-4F63-9E15-3F80F84CAEF4}" type="pres">
      <dgm:prSet presAssocID="{7392E7C9-1B0C-4827-AF43-CCE502B33F3C}" presName="sibTrans" presStyleLbl="sibTrans2D1" presStyleIdx="0" presStyleCnt="0"/>
      <dgm:spPr/>
      <dgm:t>
        <a:bodyPr/>
        <a:lstStyle/>
        <a:p>
          <a:endParaRPr lang="es-ES"/>
        </a:p>
      </dgm:t>
    </dgm:pt>
    <dgm:pt modelId="{E7367547-0024-4E58-8AF1-5C2A69A3EF57}" type="pres">
      <dgm:prSet presAssocID="{9456069E-8B61-4088-AFFB-86CF53FF1D97}" presName="compNode" presStyleCnt="0"/>
      <dgm:spPr/>
    </dgm:pt>
    <dgm:pt modelId="{2EC49B94-30D2-43B1-BD0D-7816DDF012DC}" type="pres">
      <dgm:prSet presAssocID="{9456069E-8B61-4088-AFFB-86CF53FF1D97}" presName="bkgdShape" presStyleLbl="node1" presStyleIdx="2" presStyleCnt="3"/>
      <dgm:spPr/>
      <dgm:t>
        <a:bodyPr/>
        <a:lstStyle/>
        <a:p>
          <a:endParaRPr lang="es-ES"/>
        </a:p>
      </dgm:t>
    </dgm:pt>
    <dgm:pt modelId="{6A28DAD2-6C14-42A7-BBFC-AF0B5C4C7F38}" type="pres">
      <dgm:prSet presAssocID="{9456069E-8B61-4088-AFFB-86CF53FF1D97}" presName="nodeTx" presStyleLbl="node1" presStyleIdx="2" presStyleCnt="3">
        <dgm:presLayoutVars>
          <dgm:bulletEnabled val="1"/>
        </dgm:presLayoutVars>
      </dgm:prSet>
      <dgm:spPr/>
      <dgm:t>
        <a:bodyPr/>
        <a:lstStyle/>
        <a:p>
          <a:endParaRPr lang="es-ES"/>
        </a:p>
      </dgm:t>
    </dgm:pt>
    <dgm:pt modelId="{EE850A6F-DA53-4459-84E9-BB40F8E09D42}" type="pres">
      <dgm:prSet presAssocID="{9456069E-8B61-4088-AFFB-86CF53FF1D97}" presName="invisiNode" presStyleLbl="node1" presStyleIdx="2" presStyleCnt="3"/>
      <dgm:spPr/>
    </dgm:pt>
    <dgm:pt modelId="{164AF848-E890-4409-BA91-C73B1EC95DE5}" type="pres">
      <dgm:prSet presAssocID="{9456069E-8B61-4088-AFFB-86CF53FF1D97}" presName="imagNode" presStyleLbl="fgImgPlace1" presStyleIdx="2" presStyleCnt="3" custLinFactNeighborX="4759" custLinFactNeighborY="-10336"/>
      <dgm:spPr/>
    </dgm:pt>
  </dgm:ptLst>
  <dgm:cxnLst>
    <dgm:cxn modelId="{95EF011A-9BAE-4ACE-8DBE-EEF3185D06EC}" type="presOf" srcId="{8CACBAAF-5B9F-4D19-940B-B4F59A4F1762}" destId="{E51511DB-591A-41CD-A961-F27860867C07}" srcOrd="0" destOrd="0" presId="urn:microsoft.com/office/officeart/2005/8/layout/hList7"/>
    <dgm:cxn modelId="{8E29DBFE-B168-43B5-B160-22B3CCC72D37}" srcId="{E287AC09-3C6B-4CC3-B697-0609B4978B54}" destId="{140D4154-1AC1-4707-A3B4-F8E3E2C79900}" srcOrd="1" destOrd="0" parTransId="{4A786210-3886-4A19-A142-EDF467AF9931}" sibTransId="{7392E7C9-1B0C-4827-AF43-CCE502B33F3C}"/>
    <dgm:cxn modelId="{8CD2735F-E39F-4DA5-90F0-B785C51D428D}" type="presOf" srcId="{9456069E-8B61-4088-AFFB-86CF53FF1D97}" destId="{2EC49B94-30D2-43B1-BD0D-7816DDF012DC}" srcOrd="0" destOrd="0" presId="urn:microsoft.com/office/officeart/2005/8/layout/hList7"/>
    <dgm:cxn modelId="{FCA5EE80-1878-4859-9C9F-862098E11B3D}" type="presOf" srcId="{9456069E-8B61-4088-AFFB-86CF53FF1D97}" destId="{6A28DAD2-6C14-42A7-BBFC-AF0B5C4C7F38}" srcOrd="1" destOrd="0" presId="urn:microsoft.com/office/officeart/2005/8/layout/hList7"/>
    <dgm:cxn modelId="{139714A4-3013-42DF-8C77-DFD0003DFA35}" type="presOf" srcId="{4763F4D1-375A-4336-8AE7-07AEECC9FA4A}" destId="{BE968587-3DDF-497F-85A8-89C830105744}" srcOrd="0" destOrd="0" presId="urn:microsoft.com/office/officeart/2005/8/layout/hList7"/>
    <dgm:cxn modelId="{8CB99B97-F8CC-4C01-85F6-0D9DDC409770}" type="presOf" srcId="{E287AC09-3C6B-4CC3-B697-0609B4978B54}" destId="{302AB8D9-367C-486F-9AF0-6A8601734CDE}" srcOrd="0" destOrd="0" presId="urn:microsoft.com/office/officeart/2005/8/layout/hList7"/>
    <dgm:cxn modelId="{7BF63079-2870-43EE-BEC7-6613B8154A4B}" srcId="{E287AC09-3C6B-4CC3-B697-0609B4978B54}" destId="{4763F4D1-375A-4336-8AE7-07AEECC9FA4A}" srcOrd="0" destOrd="0" parTransId="{3C56E42A-A678-4B14-8CE6-9EC23A029467}" sibTransId="{8CACBAAF-5B9F-4D19-940B-B4F59A4F1762}"/>
    <dgm:cxn modelId="{C810B21E-72C5-4156-B227-3B71403EEE8C}" srcId="{E287AC09-3C6B-4CC3-B697-0609B4978B54}" destId="{9456069E-8B61-4088-AFFB-86CF53FF1D97}" srcOrd="2" destOrd="0" parTransId="{9E1F78F6-BE12-4FA5-9A14-EF5632B0BD83}" sibTransId="{7C718892-4037-4BBD-A157-9630AC2D11D2}"/>
    <dgm:cxn modelId="{F4AC87BC-4CC1-4B84-9DD1-A330FE806517}" type="presOf" srcId="{7392E7C9-1B0C-4827-AF43-CCE502B33F3C}" destId="{9A526A7F-C18C-4F63-9E15-3F80F84CAEF4}" srcOrd="0" destOrd="0" presId="urn:microsoft.com/office/officeart/2005/8/layout/hList7"/>
    <dgm:cxn modelId="{286AC744-259A-4E25-8286-020A83B7B801}" type="presOf" srcId="{140D4154-1AC1-4707-A3B4-F8E3E2C79900}" destId="{8230568B-EA15-4FE3-91D4-2706E763B581}" srcOrd="1" destOrd="0" presId="urn:microsoft.com/office/officeart/2005/8/layout/hList7"/>
    <dgm:cxn modelId="{18C6B6E7-5E56-45CC-BEE5-49513BEA2EAF}" type="presOf" srcId="{4763F4D1-375A-4336-8AE7-07AEECC9FA4A}" destId="{F9E761E6-9AF2-4C07-8BE4-3C0D63E03D16}" srcOrd="1" destOrd="0" presId="urn:microsoft.com/office/officeart/2005/8/layout/hList7"/>
    <dgm:cxn modelId="{BD4059E5-31DB-4C33-86A6-207B7E659D66}" type="presOf" srcId="{140D4154-1AC1-4707-A3B4-F8E3E2C79900}" destId="{7A17FF25-F746-46AF-9C51-255C6109F515}" srcOrd="0" destOrd="0" presId="urn:microsoft.com/office/officeart/2005/8/layout/hList7"/>
    <dgm:cxn modelId="{314F5969-FA3B-4FB8-9512-DF27AAE8EE7C}" type="presParOf" srcId="{302AB8D9-367C-486F-9AF0-6A8601734CDE}" destId="{344993BC-E574-4B1D-936A-A0B6C6B15BEE}" srcOrd="0" destOrd="0" presId="urn:microsoft.com/office/officeart/2005/8/layout/hList7"/>
    <dgm:cxn modelId="{0154C557-179E-4D34-9F34-1BE95F5EB390}" type="presParOf" srcId="{302AB8D9-367C-486F-9AF0-6A8601734CDE}" destId="{909F7601-C737-4912-A9AA-B745806FD2AF}" srcOrd="1" destOrd="0" presId="urn:microsoft.com/office/officeart/2005/8/layout/hList7"/>
    <dgm:cxn modelId="{6DF1F60B-A779-4B30-A752-110F4CD83690}" type="presParOf" srcId="{909F7601-C737-4912-A9AA-B745806FD2AF}" destId="{4AE42A34-CC22-4013-A3D6-EBB6FB4E1DB9}" srcOrd="0" destOrd="0" presId="urn:microsoft.com/office/officeart/2005/8/layout/hList7"/>
    <dgm:cxn modelId="{A1BB18D1-AB85-4BFA-9DAA-8CAE0B6CCBA9}" type="presParOf" srcId="{4AE42A34-CC22-4013-A3D6-EBB6FB4E1DB9}" destId="{BE968587-3DDF-497F-85A8-89C830105744}" srcOrd="0" destOrd="0" presId="urn:microsoft.com/office/officeart/2005/8/layout/hList7"/>
    <dgm:cxn modelId="{BE5FA63D-0597-4B0E-A388-8C6E89F6F7A5}" type="presParOf" srcId="{4AE42A34-CC22-4013-A3D6-EBB6FB4E1DB9}" destId="{F9E761E6-9AF2-4C07-8BE4-3C0D63E03D16}" srcOrd="1" destOrd="0" presId="urn:microsoft.com/office/officeart/2005/8/layout/hList7"/>
    <dgm:cxn modelId="{1B06FC9E-FCDB-45DD-A198-A2EBFE8EB089}" type="presParOf" srcId="{4AE42A34-CC22-4013-A3D6-EBB6FB4E1DB9}" destId="{98078F12-7BDA-4C57-9331-51B528CA9025}" srcOrd="2" destOrd="0" presId="urn:microsoft.com/office/officeart/2005/8/layout/hList7"/>
    <dgm:cxn modelId="{B223CC7B-287A-4B66-81F1-ACA11B2247E1}" type="presParOf" srcId="{4AE42A34-CC22-4013-A3D6-EBB6FB4E1DB9}" destId="{22A8E53A-DD1C-4C62-BC82-A2513FAF48F4}" srcOrd="3" destOrd="0" presId="urn:microsoft.com/office/officeart/2005/8/layout/hList7"/>
    <dgm:cxn modelId="{7148EB49-8633-47F2-BC81-C9723DCE33D5}" type="presParOf" srcId="{909F7601-C737-4912-A9AA-B745806FD2AF}" destId="{E51511DB-591A-41CD-A961-F27860867C07}" srcOrd="1" destOrd="0" presId="urn:microsoft.com/office/officeart/2005/8/layout/hList7"/>
    <dgm:cxn modelId="{E0423C60-74B8-4E88-A272-119BCCE68970}" type="presParOf" srcId="{909F7601-C737-4912-A9AA-B745806FD2AF}" destId="{10C5E9E3-129F-4911-B82B-629E66CE26D1}" srcOrd="2" destOrd="0" presId="urn:microsoft.com/office/officeart/2005/8/layout/hList7"/>
    <dgm:cxn modelId="{66C9B839-FA82-4922-8682-68A479A4F0F0}" type="presParOf" srcId="{10C5E9E3-129F-4911-B82B-629E66CE26D1}" destId="{7A17FF25-F746-46AF-9C51-255C6109F515}" srcOrd="0" destOrd="0" presId="urn:microsoft.com/office/officeart/2005/8/layout/hList7"/>
    <dgm:cxn modelId="{C0A8F088-24B6-406F-91BA-8F85E64BBD74}" type="presParOf" srcId="{10C5E9E3-129F-4911-B82B-629E66CE26D1}" destId="{8230568B-EA15-4FE3-91D4-2706E763B581}" srcOrd="1" destOrd="0" presId="urn:microsoft.com/office/officeart/2005/8/layout/hList7"/>
    <dgm:cxn modelId="{C0106134-CACB-4F68-99AE-C16C890075E2}" type="presParOf" srcId="{10C5E9E3-129F-4911-B82B-629E66CE26D1}" destId="{B7ED9A62-8D67-44F6-99AE-FCE7ED1DD415}" srcOrd="2" destOrd="0" presId="urn:microsoft.com/office/officeart/2005/8/layout/hList7"/>
    <dgm:cxn modelId="{AB85452C-3B3B-413D-A68D-C230DDF7AB36}" type="presParOf" srcId="{10C5E9E3-129F-4911-B82B-629E66CE26D1}" destId="{6A503083-399C-4099-97E4-EB9F714B8CAC}" srcOrd="3" destOrd="0" presId="urn:microsoft.com/office/officeart/2005/8/layout/hList7"/>
    <dgm:cxn modelId="{D9ACBFF3-22F2-4CDD-B9DC-5DF3A75E9A3D}" type="presParOf" srcId="{909F7601-C737-4912-A9AA-B745806FD2AF}" destId="{9A526A7F-C18C-4F63-9E15-3F80F84CAEF4}" srcOrd="3" destOrd="0" presId="urn:microsoft.com/office/officeart/2005/8/layout/hList7"/>
    <dgm:cxn modelId="{E4AF8A51-DC0E-4528-B891-7E731928B87A}" type="presParOf" srcId="{909F7601-C737-4912-A9AA-B745806FD2AF}" destId="{E7367547-0024-4E58-8AF1-5C2A69A3EF57}" srcOrd="4" destOrd="0" presId="urn:microsoft.com/office/officeart/2005/8/layout/hList7"/>
    <dgm:cxn modelId="{9A09C12A-580D-487F-BB41-CB05E77B1C63}" type="presParOf" srcId="{E7367547-0024-4E58-8AF1-5C2A69A3EF57}" destId="{2EC49B94-30D2-43B1-BD0D-7816DDF012DC}" srcOrd="0" destOrd="0" presId="urn:microsoft.com/office/officeart/2005/8/layout/hList7"/>
    <dgm:cxn modelId="{33A3F40F-F980-46EF-85AA-6707C5D2B24D}" type="presParOf" srcId="{E7367547-0024-4E58-8AF1-5C2A69A3EF57}" destId="{6A28DAD2-6C14-42A7-BBFC-AF0B5C4C7F38}" srcOrd="1" destOrd="0" presId="urn:microsoft.com/office/officeart/2005/8/layout/hList7"/>
    <dgm:cxn modelId="{43157965-8C0A-4B8D-B2D1-E0ACA9C4EE27}" type="presParOf" srcId="{E7367547-0024-4E58-8AF1-5C2A69A3EF57}" destId="{EE850A6F-DA53-4459-84E9-BB40F8E09D42}" srcOrd="2" destOrd="0" presId="urn:microsoft.com/office/officeart/2005/8/layout/hList7"/>
    <dgm:cxn modelId="{4F4DBFE3-52AC-41BE-8850-9CC9FA16B6DE}" type="presParOf" srcId="{E7367547-0024-4E58-8AF1-5C2A69A3EF57}" destId="{164AF848-E890-4409-BA91-C73B1EC95DE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1E95C-1C37-4255-B17C-71D5402C6E8B}"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s-ES"/>
        </a:p>
      </dgm:t>
    </dgm:pt>
    <dgm:pt modelId="{9F16CD09-E239-434E-B100-284ACADE1054}">
      <dgm:prSet phldrT="[Texto]"/>
      <dgm:spPr/>
      <dgm:t>
        <a:bodyPr/>
        <a:lstStyle/>
        <a:p>
          <a:r>
            <a:rPr lang="es-ES" b="1" i="0" u="none" strike="noStrike" baseline="0" dirty="0" smtClean="0">
              <a:solidFill>
                <a:schemeClr val="tx1"/>
              </a:solidFill>
              <a:latin typeface="Lucida Bright" panose="02040602050505020304" pitchFamily="18" charset="0"/>
            </a:rPr>
            <a:t>2 ACTITUDES mentales antagónicas: de </a:t>
          </a:r>
          <a:r>
            <a:rPr lang="es-ES" b="1" dirty="0" smtClean="0">
              <a:solidFill>
                <a:schemeClr val="tx1"/>
              </a:solidFill>
              <a:latin typeface="Lucida Bright" panose="02040602050505020304" pitchFamily="18" charset="0"/>
            </a:rPr>
            <a:t>las cuales dependen l</a:t>
          </a:r>
          <a:r>
            <a:rPr lang="es-ES" b="1" i="0" u="none" strike="noStrike" baseline="0" dirty="0" smtClean="0">
              <a:solidFill>
                <a:schemeClr val="tx1"/>
              </a:solidFill>
              <a:latin typeface="Lucida Bright" panose="02040602050505020304" pitchFamily="18" charset="0"/>
            </a:rPr>
            <a:t>a percepción consciente del ambiente y nuestra reacción frente a él.</a:t>
          </a:r>
          <a:endParaRPr lang="es-ES" b="1" dirty="0">
            <a:solidFill>
              <a:schemeClr val="tx1"/>
            </a:solidFill>
          </a:endParaRPr>
        </a:p>
      </dgm:t>
    </dgm:pt>
    <dgm:pt modelId="{EF24F5A6-4F28-4FDA-8F02-DF68C4F1D0F1}" type="parTrans" cxnId="{1CC6A31E-5BB5-4DA1-97E1-54EC5A5F879B}">
      <dgm:prSet/>
      <dgm:spPr/>
      <dgm:t>
        <a:bodyPr/>
        <a:lstStyle/>
        <a:p>
          <a:endParaRPr lang="es-ES"/>
        </a:p>
      </dgm:t>
    </dgm:pt>
    <dgm:pt modelId="{5F8F792C-32E2-45F7-A0FC-1EF3CAAC132A}" type="sibTrans" cxnId="{1CC6A31E-5BB5-4DA1-97E1-54EC5A5F879B}">
      <dgm:prSet/>
      <dgm:spPr/>
      <dgm:t>
        <a:bodyPr/>
        <a:lstStyle/>
        <a:p>
          <a:endParaRPr lang="es-ES"/>
        </a:p>
      </dgm:t>
    </dgm:pt>
    <dgm:pt modelId="{8792CADA-CAD3-424C-B62A-BDF7D11B6E74}">
      <dgm:prSet phldrT="[Texto]" custT="1"/>
      <dgm:spPr/>
      <dgm:t>
        <a:bodyPr/>
        <a:lstStyle/>
        <a:p>
          <a:r>
            <a:rPr lang="es-ES" sz="2000" b="1" i="0" u="sng" strike="noStrike" baseline="0" dirty="0" smtClean="0">
              <a:latin typeface="Lucida Bright" panose="02040602050505020304" pitchFamily="18" charset="0"/>
            </a:rPr>
            <a:t>Extroversión</a:t>
          </a:r>
          <a:r>
            <a:rPr lang="es-ES" sz="2000" b="1" u="sng" dirty="0" smtClean="0">
              <a:latin typeface="Lucida Bright" panose="02040602050505020304" pitchFamily="18" charset="0"/>
            </a:rPr>
            <a:t>: </a:t>
          </a:r>
          <a:r>
            <a:rPr lang="es-ES" sz="2000" b="1" i="0" u="none" strike="noStrike" baseline="0" dirty="0" smtClean="0">
              <a:latin typeface="Lucida Bright" panose="02040602050505020304" pitchFamily="18" charset="0"/>
            </a:rPr>
            <a:t>abiertos, sociables, se orientan hacia otros y el mundo.</a:t>
          </a:r>
        </a:p>
      </dgm:t>
    </dgm:pt>
    <dgm:pt modelId="{12D5BD98-A15C-4992-AC1E-80EDBCD60C0B}" type="parTrans" cxnId="{CC332D93-32E0-40B2-8E7B-587B7F8024EC}">
      <dgm:prSet/>
      <dgm:spPr/>
      <dgm:t>
        <a:bodyPr/>
        <a:lstStyle/>
        <a:p>
          <a:endParaRPr lang="es-ES"/>
        </a:p>
      </dgm:t>
    </dgm:pt>
    <dgm:pt modelId="{DC6C98D9-D097-4B8B-BE29-7F29ECEFC9A9}" type="sibTrans" cxnId="{CC332D93-32E0-40B2-8E7B-587B7F8024EC}">
      <dgm:prSet/>
      <dgm:spPr/>
      <dgm:t>
        <a:bodyPr/>
        <a:lstStyle/>
        <a:p>
          <a:endParaRPr lang="es-ES"/>
        </a:p>
      </dgm:t>
    </dgm:pt>
    <dgm:pt modelId="{125DE5C4-A79F-4F20-AC17-5757D56FCDE5}">
      <dgm:prSet phldrT="[Texto]" custT="1"/>
      <dgm:spPr/>
      <dgm:t>
        <a:bodyPr/>
        <a:lstStyle/>
        <a:p>
          <a:r>
            <a:rPr lang="es-ES" sz="2200" b="1" i="0" u="sng" strike="noStrike" baseline="0" dirty="0" smtClean="0">
              <a:latin typeface="Lucida Bright" panose="02040602050505020304" pitchFamily="18" charset="0"/>
            </a:rPr>
            <a:t>Introversión</a:t>
          </a:r>
          <a:r>
            <a:rPr lang="es-ES" sz="2200" b="1" u="sng" dirty="0" smtClean="0">
              <a:latin typeface="Lucida Bright" panose="02040602050505020304" pitchFamily="18" charset="0"/>
            </a:rPr>
            <a:t>: </a:t>
          </a:r>
          <a:r>
            <a:rPr lang="es-ES" sz="2200" b="0" i="0" u="none" strike="noStrike" baseline="0" dirty="0" smtClean="0">
              <a:latin typeface="Lucida Bright" panose="02040602050505020304" pitchFamily="18" charset="0"/>
            </a:rPr>
            <a:t>retraídos, tímidos, y tienden a concentrarse en sí mismos.</a:t>
          </a:r>
          <a:endParaRPr lang="es-ES" sz="2200" b="0" dirty="0"/>
        </a:p>
      </dgm:t>
    </dgm:pt>
    <dgm:pt modelId="{3AC1C1BA-B37C-4AE4-94AA-405F36550DF0}" type="parTrans" cxnId="{01AFA5E3-9FC5-4B8C-BEAD-863F5974AE15}">
      <dgm:prSet/>
      <dgm:spPr/>
      <dgm:t>
        <a:bodyPr/>
        <a:lstStyle/>
        <a:p>
          <a:endParaRPr lang="es-ES"/>
        </a:p>
      </dgm:t>
    </dgm:pt>
    <dgm:pt modelId="{D593A2E1-2B08-464C-82D5-C74FDDE9D98C}" type="sibTrans" cxnId="{01AFA5E3-9FC5-4B8C-BEAD-863F5974AE15}">
      <dgm:prSet/>
      <dgm:spPr/>
      <dgm:t>
        <a:bodyPr/>
        <a:lstStyle/>
        <a:p>
          <a:endParaRPr lang="es-ES"/>
        </a:p>
      </dgm:t>
    </dgm:pt>
    <dgm:pt modelId="{0095F566-A9B1-41C0-AF09-DBFB2523DCC7}">
      <dgm:prSet phldrT="[Texto]"/>
      <dgm:spPr/>
      <dgm:t>
        <a:bodyPr/>
        <a:lstStyle/>
        <a:p>
          <a:r>
            <a:rPr lang="es-ES" b="1" i="0" u="none" strike="noStrike" baseline="0" dirty="0" smtClean="0">
              <a:solidFill>
                <a:schemeClr val="tx1"/>
              </a:solidFill>
              <a:latin typeface="Lucida Bright" panose="02040602050505020304" pitchFamily="18" charset="0"/>
            </a:rPr>
            <a:t>Propuso 2 pares de FUNCIONES psicológicas antagónicas (formas de percibir el mundo externo y nuestro mundo interno). </a:t>
          </a:r>
          <a:endParaRPr lang="es-ES" b="1" i="0" dirty="0">
            <a:solidFill>
              <a:schemeClr val="tx1"/>
            </a:solidFill>
          </a:endParaRPr>
        </a:p>
      </dgm:t>
    </dgm:pt>
    <dgm:pt modelId="{701A8FE5-5565-4E92-8C7E-B6BC2DA477FC}" type="parTrans" cxnId="{BC23B75D-3960-4DF3-B105-20497BCEE281}">
      <dgm:prSet/>
      <dgm:spPr/>
      <dgm:t>
        <a:bodyPr/>
        <a:lstStyle/>
        <a:p>
          <a:endParaRPr lang="es-ES"/>
        </a:p>
      </dgm:t>
    </dgm:pt>
    <dgm:pt modelId="{DB439F17-66E5-4804-899F-2C8760DF1030}" type="sibTrans" cxnId="{BC23B75D-3960-4DF3-B105-20497BCEE281}">
      <dgm:prSet/>
      <dgm:spPr/>
      <dgm:t>
        <a:bodyPr/>
        <a:lstStyle/>
        <a:p>
          <a:endParaRPr lang="es-ES"/>
        </a:p>
      </dgm:t>
    </dgm:pt>
    <dgm:pt modelId="{E3F47E73-F3AA-400B-8918-C49EC18BF6AC}">
      <dgm:prSet phldrT="[Texto]" custT="1"/>
      <dgm:spPr/>
      <dgm:t>
        <a:bodyPr/>
        <a:lstStyle/>
        <a:p>
          <a:r>
            <a:rPr lang="es-ES" sz="1500" b="1" i="0" u="none" strike="noStrike" baseline="0" dirty="0" smtClean="0">
              <a:latin typeface="Lucida Bright" panose="02040602050505020304" pitchFamily="18" charset="0"/>
            </a:rPr>
            <a:t>Percepción: </a:t>
          </a:r>
          <a:r>
            <a:rPr lang="es-ES" sz="1500" b="0" i="0" u="none" strike="noStrike" baseline="0" dirty="0" smtClean="0">
              <a:latin typeface="Lucida Bright" panose="02040602050505020304" pitchFamily="18" charset="0"/>
            </a:rPr>
            <a:t>reproduce una experiencia por medio de los sentidos tal como la fotografía copia un objeto.</a:t>
          </a:r>
        </a:p>
        <a:p>
          <a:r>
            <a:rPr lang="es-ES" sz="1500" b="1" i="0" u="none" strike="noStrike" baseline="0" dirty="0" smtClean="0">
              <a:latin typeface="Lucida Bright" panose="02040602050505020304" pitchFamily="18" charset="0"/>
            </a:rPr>
            <a:t>Intuición</a:t>
          </a:r>
          <a:r>
            <a:rPr lang="es-ES" sz="1500" b="0" i="0" u="none" strike="noStrike" baseline="0" dirty="0" smtClean="0">
              <a:latin typeface="Lucida Bright" panose="02040602050505020304" pitchFamily="18" charset="0"/>
            </a:rPr>
            <a:t>: no surge directamente de un estímulo externo </a:t>
          </a:r>
          <a:endParaRPr lang="es-ES" sz="1500" dirty="0"/>
        </a:p>
      </dgm:t>
    </dgm:pt>
    <dgm:pt modelId="{3C23E2A6-A14F-4A8B-B40D-9EC0AAD00258}" type="parTrans" cxnId="{794C68B7-B280-4587-832A-0937C1281AA2}">
      <dgm:prSet/>
      <dgm:spPr/>
      <dgm:t>
        <a:bodyPr/>
        <a:lstStyle/>
        <a:p>
          <a:endParaRPr lang="es-ES"/>
        </a:p>
      </dgm:t>
    </dgm:pt>
    <dgm:pt modelId="{608679E6-330A-41AA-AB15-4EA8B12AAE0A}" type="sibTrans" cxnId="{794C68B7-B280-4587-832A-0937C1281AA2}">
      <dgm:prSet/>
      <dgm:spPr/>
      <dgm:t>
        <a:bodyPr/>
        <a:lstStyle/>
        <a:p>
          <a:endParaRPr lang="es-ES"/>
        </a:p>
      </dgm:t>
    </dgm:pt>
    <dgm:pt modelId="{25A27D9F-A6EA-4789-930A-A65A7694A00D}">
      <dgm:prSet phldrT="[Texto]" custT="1"/>
      <dgm:spPr/>
      <dgm:t>
        <a:bodyPr/>
        <a:lstStyle/>
        <a:p>
          <a:r>
            <a:rPr lang="es-ES" sz="1500" b="1" i="0" u="none" strike="noStrike" baseline="0" dirty="0" smtClean="0">
              <a:latin typeface="Lucida Bright" panose="02040602050505020304" pitchFamily="18" charset="0"/>
            </a:rPr>
            <a:t>Pensamiento:</a:t>
          </a:r>
          <a:r>
            <a:rPr lang="es-ES" sz="1500" b="0" i="0" u="none" strike="noStrike" baseline="0" dirty="0" smtClean="0">
              <a:latin typeface="Lucida Bright" panose="02040602050505020304" pitchFamily="18" charset="0"/>
            </a:rPr>
            <a:t> juicio sobre la veracidad o falsedad de una experiencia. </a:t>
          </a:r>
        </a:p>
        <a:p>
          <a:r>
            <a:rPr lang="es-ES" sz="1500" b="1" i="0" u="none" strike="noStrike" baseline="0" dirty="0" smtClean="0">
              <a:latin typeface="Lucida Bright" panose="02040602050505020304" pitchFamily="18" charset="0"/>
            </a:rPr>
            <a:t>Sentimiento</a:t>
          </a:r>
          <a:r>
            <a:rPr lang="es-ES" sz="1500" b="0" i="0" u="none" strike="noStrike" baseline="0" dirty="0" smtClean="0">
              <a:latin typeface="Lucida Bright" panose="02040602050505020304" pitchFamily="18" charset="0"/>
            </a:rPr>
            <a:t>: se expresa en términos de agrado o desagrado, gusto o disgusto, estimulación o aburrimiento.</a:t>
          </a:r>
          <a:endParaRPr lang="es-ES" sz="1500" dirty="0"/>
        </a:p>
      </dgm:t>
    </dgm:pt>
    <dgm:pt modelId="{283EB5E2-7C1E-4CF0-9648-3C5496B3B2D7}" type="parTrans" cxnId="{D76B0028-5C68-4700-880F-2E80DC0494E4}">
      <dgm:prSet/>
      <dgm:spPr/>
      <dgm:t>
        <a:bodyPr/>
        <a:lstStyle/>
        <a:p>
          <a:endParaRPr lang="es-ES"/>
        </a:p>
      </dgm:t>
    </dgm:pt>
    <dgm:pt modelId="{4E18A2C2-1BD8-4ACD-BF62-E840C820A7AC}" type="sibTrans" cxnId="{D76B0028-5C68-4700-880F-2E80DC0494E4}">
      <dgm:prSet/>
      <dgm:spPr/>
      <dgm:t>
        <a:bodyPr/>
        <a:lstStyle/>
        <a:p>
          <a:endParaRPr lang="es-ES"/>
        </a:p>
      </dgm:t>
    </dgm:pt>
    <dgm:pt modelId="{BAED7F63-B3AA-477A-BD5D-CCDC2289E624}" type="pres">
      <dgm:prSet presAssocID="{9881E95C-1C37-4255-B17C-71D5402C6E8B}" presName="diagram" presStyleCnt="0">
        <dgm:presLayoutVars>
          <dgm:chPref val="1"/>
          <dgm:dir/>
          <dgm:animOne val="branch"/>
          <dgm:animLvl val="lvl"/>
          <dgm:resizeHandles/>
        </dgm:presLayoutVars>
      </dgm:prSet>
      <dgm:spPr/>
      <dgm:t>
        <a:bodyPr/>
        <a:lstStyle/>
        <a:p>
          <a:endParaRPr lang="es-ES"/>
        </a:p>
      </dgm:t>
    </dgm:pt>
    <dgm:pt modelId="{E37AA680-C9F6-43B4-9908-9A15D8BBC10F}" type="pres">
      <dgm:prSet presAssocID="{9F16CD09-E239-434E-B100-284ACADE1054}" presName="root" presStyleCnt="0"/>
      <dgm:spPr/>
    </dgm:pt>
    <dgm:pt modelId="{D592C26A-D00B-4C8B-A06B-C91B542F49EF}" type="pres">
      <dgm:prSet presAssocID="{9F16CD09-E239-434E-B100-284ACADE1054}" presName="rootComposite" presStyleCnt="0"/>
      <dgm:spPr/>
    </dgm:pt>
    <dgm:pt modelId="{B5366370-2A41-467C-B806-F668A13C2143}" type="pres">
      <dgm:prSet presAssocID="{9F16CD09-E239-434E-B100-284ACADE1054}" presName="rootText" presStyleLbl="node1" presStyleIdx="0" presStyleCnt="2" custScaleY="99986"/>
      <dgm:spPr/>
      <dgm:t>
        <a:bodyPr/>
        <a:lstStyle/>
        <a:p>
          <a:endParaRPr lang="es-ES"/>
        </a:p>
      </dgm:t>
    </dgm:pt>
    <dgm:pt modelId="{1BF02B78-F20E-43A8-B8FB-5ECCFCB57C02}" type="pres">
      <dgm:prSet presAssocID="{9F16CD09-E239-434E-B100-284ACADE1054}" presName="rootConnector" presStyleLbl="node1" presStyleIdx="0" presStyleCnt="2"/>
      <dgm:spPr/>
      <dgm:t>
        <a:bodyPr/>
        <a:lstStyle/>
        <a:p>
          <a:endParaRPr lang="es-ES"/>
        </a:p>
      </dgm:t>
    </dgm:pt>
    <dgm:pt modelId="{269C3012-CD67-4867-9C87-C560DF50E2E4}" type="pres">
      <dgm:prSet presAssocID="{9F16CD09-E239-434E-B100-284ACADE1054}" presName="childShape" presStyleCnt="0"/>
      <dgm:spPr/>
    </dgm:pt>
    <dgm:pt modelId="{1DDFC4AB-F539-4473-A501-B4A4BE0212DB}" type="pres">
      <dgm:prSet presAssocID="{12D5BD98-A15C-4992-AC1E-80EDBCD60C0B}" presName="Name13" presStyleLbl="parChTrans1D2" presStyleIdx="0" presStyleCnt="4"/>
      <dgm:spPr/>
      <dgm:t>
        <a:bodyPr/>
        <a:lstStyle/>
        <a:p>
          <a:endParaRPr lang="es-ES"/>
        </a:p>
      </dgm:t>
    </dgm:pt>
    <dgm:pt modelId="{C75E993A-6D6C-4402-9266-A244C4082A1F}" type="pres">
      <dgm:prSet presAssocID="{8792CADA-CAD3-424C-B62A-BDF7D11B6E74}" presName="childText" presStyleLbl="bgAcc1" presStyleIdx="0" presStyleCnt="4">
        <dgm:presLayoutVars>
          <dgm:bulletEnabled val="1"/>
        </dgm:presLayoutVars>
      </dgm:prSet>
      <dgm:spPr/>
      <dgm:t>
        <a:bodyPr/>
        <a:lstStyle/>
        <a:p>
          <a:endParaRPr lang="es-ES"/>
        </a:p>
      </dgm:t>
    </dgm:pt>
    <dgm:pt modelId="{F5A64F51-5487-4FD1-A436-4E0869466821}" type="pres">
      <dgm:prSet presAssocID="{3AC1C1BA-B37C-4AE4-94AA-405F36550DF0}" presName="Name13" presStyleLbl="parChTrans1D2" presStyleIdx="1" presStyleCnt="4"/>
      <dgm:spPr/>
      <dgm:t>
        <a:bodyPr/>
        <a:lstStyle/>
        <a:p>
          <a:endParaRPr lang="es-ES"/>
        </a:p>
      </dgm:t>
    </dgm:pt>
    <dgm:pt modelId="{2C4C5BC8-BCEE-4867-8386-4570C0EBE67A}" type="pres">
      <dgm:prSet presAssocID="{125DE5C4-A79F-4F20-AC17-5757D56FCDE5}" presName="childText" presStyleLbl="bgAcc1" presStyleIdx="1" presStyleCnt="4">
        <dgm:presLayoutVars>
          <dgm:bulletEnabled val="1"/>
        </dgm:presLayoutVars>
      </dgm:prSet>
      <dgm:spPr/>
      <dgm:t>
        <a:bodyPr/>
        <a:lstStyle/>
        <a:p>
          <a:endParaRPr lang="es-ES"/>
        </a:p>
      </dgm:t>
    </dgm:pt>
    <dgm:pt modelId="{308BC555-9556-47A0-9034-33BF27219BE4}" type="pres">
      <dgm:prSet presAssocID="{0095F566-A9B1-41C0-AF09-DBFB2523DCC7}" presName="root" presStyleCnt="0"/>
      <dgm:spPr/>
    </dgm:pt>
    <dgm:pt modelId="{47BCEE21-0FEC-41E6-A213-B4EEEF7E3155}" type="pres">
      <dgm:prSet presAssocID="{0095F566-A9B1-41C0-AF09-DBFB2523DCC7}" presName="rootComposite" presStyleCnt="0"/>
      <dgm:spPr/>
    </dgm:pt>
    <dgm:pt modelId="{D6F98AE9-C96A-44C6-90B4-76A0C4331498}" type="pres">
      <dgm:prSet presAssocID="{0095F566-A9B1-41C0-AF09-DBFB2523DCC7}" presName="rootText" presStyleLbl="node1" presStyleIdx="1" presStyleCnt="2"/>
      <dgm:spPr/>
      <dgm:t>
        <a:bodyPr/>
        <a:lstStyle/>
        <a:p>
          <a:endParaRPr lang="es-ES"/>
        </a:p>
      </dgm:t>
    </dgm:pt>
    <dgm:pt modelId="{4C5556A8-A639-4CEC-897B-EAD59593F793}" type="pres">
      <dgm:prSet presAssocID="{0095F566-A9B1-41C0-AF09-DBFB2523DCC7}" presName="rootConnector" presStyleLbl="node1" presStyleIdx="1" presStyleCnt="2"/>
      <dgm:spPr/>
      <dgm:t>
        <a:bodyPr/>
        <a:lstStyle/>
        <a:p>
          <a:endParaRPr lang="es-ES"/>
        </a:p>
      </dgm:t>
    </dgm:pt>
    <dgm:pt modelId="{C2EB5A6A-712A-4057-8D44-CD54A6506FDB}" type="pres">
      <dgm:prSet presAssocID="{0095F566-A9B1-41C0-AF09-DBFB2523DCC7}" presName="childShape" presStyleCnt="0"/>
      <dgm:spPr/>
    </dgm:pt>
    <dgm:pt modelId="{75B82413-04F0-4F50-9F08-4CA568BF1184}" type="pres">
      <dgm:prSet presAssocID="{3C23E2A6-A14F-4A8B-B40D-9EC0AAD00258}" presName="Name13" presStyleLbl="parChTrans1D2" presStyleIdx="2" presStyleCnt="4"/>
      <dgm:spPr/>
      <dgm:t>
        <a:bodyPr/>
        <a:lstStyle/>
        <a:p>
          <a:endParaRPr lang="es-ES"/>
        </a:p>
      </dgm:t>
    </dgm:pt>
    <dgm:pt modelId="{F3417E4D-CF17-4065-9C5C-A7498563D5F6}" type="pres">
      <dgm:prSet presAssocID="{E3F47E73-F3AA-400B-8918-C49EC18BF6AC}" presName="childText" presStyleLbl="bgAcc1" presStyleIdx="2" presStyleCnt="4">
        <dgm:presLayoutVars>
          <dgm:bulletEnabled val="1"/>
        </dgm:presLayoutVars>
      </dgm:prSet>
      <dgm:spPr/>
      <dgm:t>
        <a:bodyPr/>
        <a:lstStyle/>
        <a:p>
          <a:endParaRPr lang="es-ES"/>
        </a:p>
      </dgm:t>
    </dgm:pt>
    <dgm:pt modelId="{1908DE27-9C13-4CEA-92F9-1AF255F17DBA}" type="pres">
      <dgm:prSet presAssocID="{283EB5E2-7C1E-4CF0-9648-3C5496B3B2D7}" presName="Name13" presStyleLbl="parChTrans1D2" presStyleIdx="3" presStyleCnt="4"/>
      <dgm:spPr/>
      <dgm:t>
        <a:bodyPr/>
        <a:lstStyle/>
        <a:p>
          <a:endParaRPr lang="es-ES"/>
        </a:p>
      </dgm:t>
    </dgm:pt>
    <dgm:pt modelId="{0978C1A1-8EA5-47F9-9CB6-38DA138EBBAA}" type="pres">
      <dgm:prSet presAssocID="{25A27D9F-A6EA-4789-930A-A65A7694A00D}" presName="childText" presStyleLbl="bgAcc1" presStyleIdx="3" presStyleCnt="4">
        <dgm:presLayoutVars>
          <dgm:bulletEnabled val="1"/>
        </dgm:presLayoutVars>
      </dgm:prSet>
      <dgm:spPr/>
      <dgm:t>
        <a:bodyPr/>
        <a:lstStyle/>
        <a:p>
          <a:endParaRPr lang="es-ES"/>
        </a:p>
      </dgm:t>
    </dgm:pt>
  </dgm:ptLst>
  <dgm:cxnLst>
    <dgm:cxn modelId="{CC332D93-32E0-40B2-8E7B-587B7F8024EC}" srcId="{9F16CD09-E239-434E-B100-284ACADE1054}" destId="{8792CADA-CAD3-424C-B62A-BDF7D11B6E74}" srcOrd="0" destOrd="0" parTransId="{12D5BD98-A15C-4992-AC1E-80EDBCD60C0B}" sibTransId="{DC6C98D9-D097-4B8B-BE29-7F29ECEFC9A9}"/>
    <dgm:cxn modelId="{1B68D91C-2A0F-46F8-97EC-2C9ACDD2AB6F}" type="presOf" srcId="{9F16CD09-E239-434E-B100-284ACADE1054}" destId="{B5366370-2A41-467C-B806-F668A13C2143}" srcOrd="0" destOrd="0" presId="urn:microsoft.com/office/officeart/2005/8/layout/hierarchy3"/>
    <dgm:cxn modelId="{6D7DBDCA-D9C8-416E-AC94-0C6DF93C1EE8}" type="presOf" srcId="{3AC1C1BA-B37C-4AE4-94AA-405F36550DF0}" destId="{F5A64F51-5487-4FD1-A436-4E0869466821}" srcOrd="0" destOrd="0" presId="urn:microsoft.com/office/officeart/2005/8/layout/hierarchy3"/>
    <dgm:cxn modelId="{FE7AFD29-EF61-4894-AA58-94A19B075F34}" type="presOf" srcId="{9881E95C-1C37-4255-B17C-71D5402C6E8B}" destId="{BAED7F63-B3AA-477A-BD5D-CCDC2289E624}" srcOrd="0" destOrd="0" presId="urn:microsoft.com/office/officeart/2005/8/layout/hierarchy3"/>
    <dgm:cxn modelId="{1CC6A31E-5BB5-4DA1-97E1-54EC5A5F879B}" srcId="{9881E95C-1C37-4255-B17C-71D5402C6E8B}" destId="{9F16CD09-E239-434E-B100-284ACADE1054}" srcOrd="0" destOrd="0" parTransId="{EF24F5A6-4F28-4FDA-8F02-DF68C4F1D0F1}" sibTransId="{5F8F792C-32E2-45F7-A0FC-1EF3CAAC132A}"/>
    <dgm:cxn modelId="{9829EED8-3E01-45A5-8701-DBEFE4FE6931}" type="presOf" srcId="{283EB5E2-7C1E-4CF0-9648-3C5496B3B2D7}" destId="{1908DE27-9C13-4CEA-92F9-1AF255F17DBA}" srcOrd="0" destOrd="0" presId="urn:microsoft.com/office/officeart/2005/8/layout/hierarchy3"/>
    <dgm:cxn modelId="{2C6097A2-9D94-47D5-8D23-3719AE944472}" type="presOf" srcId="{0095F566-A9B1-41C0-AF09-DBFB2523DCC7}" destId="{4C5556A8-A639-4CEC-897B-EAD59593F793}" srcOrd="1" destOrd="0" presId="urn:microsoft.com/office/officeart/2005/8/layout/hierarchy3"/>
    <dgm:cxn modelId="{DCC65E92-DC79-4964-9A18-7053FA0B9339}" type="presOf" srcId="{9F16CD09-E239-434E-B100-284ACADE1054}" destId="{1BF02B78-F20E-43A8-B8FB-5ECCFCB57C02}" srcOrd="1" destOrd="0" presId="urn:microsoft.com/office/officeart/2005/8/layout/hierarchy3"/>
    <dgm:cxn modelId="{A14EB296-634E-4103-9E9F-A37EAF1E4CF0}" type="presOf" srcId="{8792CADA-CAD3-424C-B62A-BDF7D11B6E74}" destId="{C75E993A-6D6C-4402-9266-A244C4082A1F}" srcOrd="0" destOrd="0" presId="urn:microsoft.com/office/officeart/2005/8/layout/hierarchy3"/>
    <dgm:cxn modelId="{2E407CFE-51E5-4FC3-9353-4E992A70B6EE}" type="presOf" srcId="{25A27D9F-A6EA-4789-930A-A65A7694A00D}" destId="{0978C1A1-8EA5-47F9-9CB6-38DA138EBBAA}" srcOrd="0" destOrd="0" presId="urn:microsoft.com/office/officeart/2005/8/layout/hierarchy3"/>
    <dgm:cxn modelId="{3CB00166-51E5-43F5-9C4B-C62FD3A8F65B}" type="presOf" srcId="{0095F566-A9B1-41C0-AF09-DBFB2523DCC7}" destId="{D6F98AE9-C96A-44C6-90B4-76A0C4331498}" srcOrd="0" destOrd="0" presId="urn:microsoft.com/office/officeart/2005/8/layout/hierarchy3"/>
    <dgm:cxn modelId="{3455525D-AAF2-4B79-9AC6-9E2292FEA4BB}" type="presOf" srcId="{E3F47E73-F3AA-400B-8918-C49EC18BF6AC}" destId="{F3417E4D-CF17-4065-9C5C-A7498563D5F6}" srcOrd="0" destOrd="0" presId="urn:microsoft.com/office/officeart/2005/8/layout/hierarchy3"/>
    <dgm:cxn modelId="{A40994E2-E39F-4AC8-87FE-4AA34143543D}" type="presOf" srcId="{12D5BD98-A15C-4992-AC1E-80EDBCD60C0B}" destId="{1DDFC4AB-F539-4473-A501-B4A4BE0212DB}" srcOrd="0" destOrd="0" presId="urn:microsoft.com/office/officeart/2005/8/layout/hierarchy3"/>
    <dgm:cxn modelId="{01AFA5E3-9FC5-4B8C-BEAD-863F5974AE15}" srcId="{9F16CD09-E239-434E-B100-284ACADE1054}" destId="{125DE5C4-A79F-4F20-AC17-5757D56FCDE5}" srcOrd="1" destOrd="0" parTransId="{3AC1C1BA-B37C-4AE4-94AA-405F36550DF0}" sibTransId="{D593A2E1-2B08-464C-82D5-C74FDDE9D98C}"/>
    <dgm:cxn modelId="{BD601D38-FCBD-41C2-9F8C-E3CA25E2B278}" type="presOf" srcId="{125DE5C4-A79F-4F20-AC17-5757D56FCDE5}" destId="{2C4C5BC8-BCEE-4867-8386-4570C0EBE67A}" srcOrd="0" destOrd="0" presId="urn:microsoft.com/office/officeart/2005/8/layout/hierarchy3"/>
    <dgm:cxn modelId="{DA2A9EFC-0357-4A57-A384-D397DDFB7ADB}" type="presOf" srcId="{3C23E2A6-A14F-4A8B-B40D-9EC0AAD00258}" destId="{75B82413-04F0-4F50-9F08-4CA568BF1184}" srcOrd="0" destOrd="0" presId="urn:microsoft.com/office/officeart/2005/8/layout/hierarchy3"/>
    <dgm:cxn modelId="{D76B0028-5C68-4700-880F-2E80DC0494E4}" srcId="{0095F566-A9B1-41C0-AF09-DBFB2523DCC7}" destId="{25A27D9F-A6EA-4789-930A-A65A7694A00D}" srcOrd="1" destOrd="0" parTransId="{283EB5E2-7C1E-4CF0-9648-3C5496B3B2D7}" sibTransId="{4E18A2C2-1BD8-4ACD-BF62-E840C820A7AC}"/>
    <dgm:cxn modelId="{BC23B75D-3960-4DF3-B105-20497BCEE281}" srcId="{9881E95C-1C37-4255-B17C-71D5402C6E8B}" destId="{0095F566-A9B1-41C0-AF09-DBFB2523DCC7}" srcOrd="1" destOrd="0" parTransId="{701A8FE5-5565-4E92-8C7E-B6BC2DA477FC}" sibTransId="{DB439F17-66E5-4804-899F-2C8760DF1030}"/>
    <dgm:cxn modelId="{794C68B7-B280-4587-832A-0937C1281AA2}" srcId="{0095F566-A9B1-41C0-AF09-DBFB2523DCC7}" destId="{E3F47E73-F3AA-400B-8918-C49EC18BF6AC}" srcOrd="0" destOrd="0" parTransId="{3C23E2A6-A14F-4A8B-B40D-9EC0AAD00258}" sibTransId="{608679E6-330A-41AA-AB15-4EA8B12AAE0A}"/>
    <dgm:cxn modelId="{F6F20F09-E028-444E-9D46-F05081071637}" type="presParOf" srcId="{BAED7F63-B3AA-477A-BD5D-CCDC2289E624}" destId="{E37AA680-C9F6-43B4-9908-9A15D8BBC10F}" srcOrd="0" destOrd="0" presId="urn:microsoft.com/office/officeart/2005/8/layout/hierarchy3"/>
    <dgm:cxn modelId="{A86DBEC9-1353-49C3-B865-4C98E322E1A1}" type="presParOf" srcId="{E37AA680-C9F6-43B4-9908-9A15D8BBC10F}" destId="{D592C26A-D00B-4C8B-A06B-C91B542F49EF}" srcOrd="0" destOrd="0" presId="urn:microsoft.com/office/officeart/2005/8/layout/hierarchy3"/>
    <dgm:cxn modelId="{B718715A-9CDB-4BEC-B581-B776A74564EF}" type="presParOf" srcId="{D592C26A-D00B-4C8B-A06B-C91B542F49EF}" destId="{B5366370-2A41-467C-B806-F668A13C2143}" srcOrd="0" destOrd="0" presId="urn:microsoft.com/office/officeart/2005/8/layout/hierarchy3"/>
    <dgm:cxn modelId="{76F9980F-B9A2-45E3-9A69-CFD1D580561E}" type="presParOf" srcId="{D592C26A-D00B-4C8B-A06B-C91B542F49EF}" destId="{1BF02B78-F20E-43A8-B8FB-5ECCFCB57C02}" srcOrd="1" destOrd="0" presId="urn:microsoft.com/office/officeart/2005/8/layout/hierarchy3"/>
    <dgm:cxn modelId="{563DBE7E-46AC-4766-A64E-96C96558D596}" type="presParOf" srcId="{E37AA680-C9F6-43B4-9908-9A15D8BBC10F}" destId="{269C3012-CD67-4867-9C87-C560DF50E2E4}" srcOrd="1" destOrd="0" presId="urn:microsoft.com/office/officeart/2005/8/layout/hierarchy3"/>
    <dgm:cxn modelId="{B2FA341F-029B-45C2-935B-6DC1905E29A7}" type="presParOf" srcId="{269C3012-CD67-4867-9C87-C560DF50E2E4}" destId="{1DDFC4AB-F539-4473-A501-B4A4BE0212DB}" srcOrd="0" destOrd="0" presId="urn:microsoft.com/office/officeart/2005/8/layout/hierarchy3"/>
    <dgm:cxn modelId="{ED8CFE00-6F11-4247-A3D3-64C4D98BAE00}" type="presParOf" srcId="{269C3012-CD67-4867-9C87-C560DF50E2E4}" destId="{C75E993A-6D6C-4402-9266-A244C4082A1F}" srcOrd="1" destOrd="0" presId="urn:microsoft.com/office/officeart/2005/8/layout/hierarchy3"/>
    <dgm:cxn modelId="{8C79BBD3-7A35-410B-B1E2-6ADCE69D296C}" type="presParOf" srcId="{269C3012-CD67-4867-9C87-C560DF50E2E4}" destId="{F5A64F51-5487-4FD1-A436-4E0869466821}" srcOrd="2" destOrd="0" presId="urn:microsoft.com/office/officeart/2005/8/layout/hierarchy3"/>
    <dgm:cxn modelId="{5A1A0F4C-EF2B-4DEC-9F47-EBE91540527B}" type="presParOf" srcId="{269C3012-CD67-4867-9C87-C560DF50E2E4}" destId="{2C4C5BC8-BCEE-4867-8386-4570C0EBE67A}" srcOrd="3" destOrd="0" presId="urn:microsoft.com/office/officeart/2005/8/layout/hierarchy3"/>
    <dgm:cxn modelId="{EC78C0A6-DE6B-441B-917A-80348B872864}" type="presParOf" srcId="{BAED7F63-B3AA-477A-BD5D-CCDC2289E624}" destId="{308BC555-9556-47A0-9034-33BF27219BE4}" srcOrd="1" destOrd="0" presId="urn:microsoft.com/office/officeart/2005/8/layout/hierarchy3"/>
    <dgm:cxn modelId="{FCB3831F-D220-467A-B6A1-0E28AF4689AB}" type="presParOf" srcId="{308BC555-9556-47A0-9034-33BF27219BE4}" destId="{47BCEE21-0FEC-41E6-A213-B4EEEF7E3155}" srcOrd="0" destOrd="0" presId="urn:microsoft.com/office/officeart/2005/8/layout/hierarchy3"/>
    <dgm:cxn modelId="{A92BBC32-E034-4D80-AD86-8472CF1B1315}" type="presParOf" srcId="{47BCEE21-0FEC-41E6-A213-B4EEEF7E3155}" destId="{D6F98AE9-C96A-44C6-90B4-76A0C4331498}" srcOrd="0" destOrd="0" presId="urn:microsoft.com/office/officeart/2005/8/layout/hierarchy3"/>
    <dgm:cxn modelId="{E0337516-8ED7-4EBC-AE22-5A98EEEEF997}" type="presParOf" srcId="{47BCEE21-0FEC-41E6-A213-B4EEEF7E3155}" destId="{4C5556A8-A639-4CEC-897B-EAD59593F793}" srcOrd="1" destOrd="0" presId="urn:microsoft.com/office/officeart/2005/8/layout/hierarchy3"/>
    <dgm:cxn modelId="{04377ABB-6663-4CDA-B55E-52C75C76257C}" type="presParOf" srcId="{308BC555-9556-47A0-9034-33BF27219BE4}" destId="{C2EB5A6A-712A-4057-8D44-CD54A6506FDB}" srcOrd="1" destOrd="0" presId="urn:microsoft.com/office/officeart/2005/8/layout/hierarchy3"/>
    <dgm:cxn modelId="{6DA93DA3-CA0A-43BB-86C4-A7073AB7061B}" type="presParOf" srcId="{C2EB5A6A-712A-4057-8D44-CD54A6506FDB}" destId="{75B82413-04F0-4F50-9F08-4CA568BF1184}" srcOrd="0" destOrd="0" presId="urn:microsoft.com/office/officeart/2005/8/layout/hierarchy3"/>
    <dgm:cxn modelId="{BA3FC28A-B070-4A6B-A46D-00A0F636254F}" type="presParOf" srcId="{C2EB5A6A-712A-4057-8D44-CD54A6506FDB}" destId="{F3417E4D-CF17-4065-9C5C-A7498563D5F6}" srcOrd="1" destOrd="0" presId="urn:microsoft.com/office/officeart/2005/8/layout/hierarchy3"/>
    <dgm:cxn modelId="{405C50E5-2802-48EE-81EB-DB8AAD58CA5A}" type="presParOf" srcId="{C2EB5A6A-712A-4057-8D44-CD54A6506FDB}" destId="{1908DE27-9C13-4CEA-92F9-1AF255F17DBA}" srcOrd="2" destOrd="0" presId="urn:microsoft.com/office/officeart/2005/8/layout/hierarchy3"/>
    <dgm:cxn modelId="{02EA4F30-0DFE-49B4-8959-1E6B5E7E6B68}" type="presParOf" srcId="{C2EB5A6A-712A-4057-8D44-CD54A6506FDB}" destId="{0978C1A1-8EA5-47F9-9CB6-38DA138EBBA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704E4-3F9A-4237-85D3-302C0DA9FEA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02E4D634-4568-4BC8-9CE0-A3BF90086501}">
      <dgm:prSet phldrT="[Texto]"/>
      <dgm:spPr/>
      <dgm:t>
        <a:bodyPr/>
        <a:lstStyle/>
        <a:p>
          <a:r>
            <a:rPr lang="es-ES" dirty="0" smtClean="0"/>
            <a:t>RASGOS</a:t>
          </a:r>
          <a:endParaRPr lang="es-ES" dirty="0"/>
        </a:p>
      </dgm:t>
    </dgm:pt>
    <dgm:pt modelId="{4897A5B4-5A7B-4830-9020-728618DCBEE0}" type="parTrans" cxnId="{D0860170-51B8-4493-9F53-15CD8EBFC25D}">
      <dgm:prSet/>
      <dgm:spPr/>
      <dgm:t>
        <a:bodyPr/>
        <a:lstStyle/>
        <a:p>
          <a:endParaRPr lang="es-ES"/>
        </a:p>
      </dgm:t>
    </dgm:pt>
    <dgm:pt modelId="{8A929DE9-F0CD-43CA-8C28-A43286FA0759}" type="sibTrans" cxnId="{D0860170-51B8-4493-9F53-15CD8EBFC25D}">
      <dgm:prSet/>
      <dgm:spPr/>
      <dgm:t>
        <a:bodyPr/>
        <a:lstStyle/>
        <a:p>
          <a:endParaRPr lang="es-ES"/>
        </a:p>
      </dgm:t>
    </dgm:pt>
    <dgm:pt modelId="{5D05CB66-C1C7-4813-86D3-221610ED27A7}">
      <dgm:prSet phldrT="[Texto]" custT="1"/>
      <dgm:spPr/>
      <dgm:t>
        <a:bodyPr/>
        <a:lstStyle/>
        <a:p>
          <a:r>
            <a:rPr lang="es-ES" sz="1500" b="1" dirty="0" smtClean="0">
              <a:solidFill>
                <a:schemeClr val="tx1"/>
              </a:solidFill>
              <a:latin typeface="Lucida Bright" panose="02040602050505020304" pitchFamily="18" charset="0"/>
            </a:rPr>
            <a:t>CENTRALES: rasgos generales que caracterizan la personalidad. Suelen ser entre cinco y diez temas que describen muy bien nuestro comportamiento. Ej. agresividad, autocompasión</a:t>
          </a:r>
          <a:endParaRPr lang="es-ES" sz="1500" b="1" dirty="0">
            <a:solidFill>
              <a:schemeClr val="tx1"/>
            </a:solidFill>
          </a:endParaRPr>
        </a:p>
      </dgm:t>
    </dgm:pt>
    <dgm:pt modelId="{61A976DB-6099-4D61-9007-A2A6962275F8}" type="parTrans" cxnId="{5B8AFA10-AB6F-4C50-8929-ED6D06D7CA1A}">
      <dgm:prSet/>
      <dgm:spPr/>
      <dgm:t>
        <a:bodyPr/>
        <a:lstStyle/>
        <a:p>
          <a:endParaRPr lang="es-ES"/>
        </a:p>
      </dgm:t>
    </dgm:pt>
    <dgm:pt modelId="{FAE645B5-E26E-4560-88FB-ADF1FE088645}" type="sibTrans" cxnId="{5B8AFA10-AB6F-4C50-8929-ED6D06D7CA1A}">
      <dgm:prSet/>
      <dgm:spPr/>
      <dgm:t>
        <a:bodyPr/>
        <a:lstStyle/>
        <a:p>
          <a:endParaRPr lang="es-ES"/>
        </a:p>
      </dgm:t>
    </dgm:pt>
    <dgm:pt modelId="{96F7B114-26A5-43EF-AFBF-E85F0ACE5291}">
      <dgm:prSet phldrT="[Texto]"/>
      <dgm:spPr/>
      <dgm:t>
        <a:bodyPr/>
        <a:lstStyle/>
        <a:p>
          <a:r>
            <a:rPr lang="es-ES" b="1" dirty="0" smtClean="0">
              <a:solidFill>
                <a:schemeClr val="tx1"/>
              </a:solidFill>
              <a:latin typeface="Lucida Bright" panose="02040602050505020304" pitchFamily="18" charset="0"/>
            </a:rPr>
            <a:t>SECUNDARIOS: disposiciones menos generales o más periféricas; se manifiestan esporádicamente en determinados comportamientos concretos. Ej. una preferencia menor por determinado tipo de música o de comida</a:t>
          </a:r>
          <a:endParaRPr lang="es-ES" b="1" dirty="0">
            <a:solidFill>
              <a:schemeClr val="tx1"/>
            </a:solidFill>
          </a:endParaRPr>
        </a:p>
      </dgm:t>
    </dgm:pt>
    <dgm:pt modelId="{6305EF52-B5E8-4437-B1EC-2777FAB9D5A9}" type="parTrans" cxnId="{F29FFC7F-A603-46B2-9AF6-A41B1EFE6DCB}">
      <dgm:prSet/>
      <dgm:spPr/>
      <dgm:t>
        <a:bodyPr/>
        <a:lstStyle/>
        <a:p>
          <a:endParaRPr lang="es-ES"/>
        </a:p>
      </dgm:t>
    </dgm:pt>
    <dgm:pt modelId="{E04A0F06-B132-4E46-9BDA-8A78F83054BD}" type="sibTrans" cxnId="{F29FFC7F-A603-46B2-9AF6-A41B1EFE6DCB}">
      <dgm:prSet/>
      <dgm:spPr/>
      <dgm:t>
        <a:bodyPr/>
        <a:lstStyle/>
        <a:p>
          <a:endParaRPr lang="es-ES"/>
        </a:p>
      </dgm:t>
    </dgm:pt>
    <dgm:pt modelId="{9C3D3E88-6438-4EB8-88BB-13D48488B390}">
      <dgm:prSet custT="1"/>
      <dgm:spPr/>
      <dgm:t>
        <a:bodyPr/>
        <a:lstStyle/>
        <a:p>
          <a:r>
            <a:rPr lang="es-ES" sz="1700" b="1" dirty="0" smtClean="0">
              <a:solidFill>
                <a:schemeClr val="tx1"/>
              </a:solidFill>
              <a:latin typeface="Lucida Bright" panose="02040602050505020304" pitchFamily="18" charset="0"/>
            </a:rPr>
            <a:t>CARDINALES: Está tan generalizado e influye tanto que toca casi todos los aspectos de la vida. Ej. el patriotismo.</a:t>
          </a:r>
          <a:endParaRPr lang="es-ES" sz="1700" b="1" dirty="0">
            <a:solidFill>
              <a:schemeClr val="tx1"/>
            </a:solidFill>
            <a:latin typeface="Lucida Bright" panose="02040602050505020304" pitchFamily="18" charset="0"/>
          </a:endParaRPr>
        </a:p>
      </dgm:t>
    </dgm:pt>
    <dgm:pt modelId="{8DCBDE6B-79A0-4256-9D27-D5C31BBE22D7}" type="parTrans" cxnId="{57404D43-EF43-478A-BAED-1F6300887D46}">
      <dgm:prSet/>
      <dgm:spPr/>
      <dgm:t>
        <a:bodyPr/>
        <a:lstStyle/>
        <a:p>
          <a:endParaRPr lang="es-ES"/>
        </a:p>
      </dgm:t>
    </dgm:pt>
    <dgm:pt modelId="{86D51F0B-19FD-4414-865F-9A9B4D523833}" type="sibTrans" cxnId="{57404D43-EF43-478A-BAED-1F6300887D46}">
      <dgm:prSet/>
      <dgm:spPr/>
      <dgm:t>
        <a:bodyPr/>
        <a:lstStyle/>
        <a:p>
          <a:endParaRPr lang="es-ES"/>
        </a:p>
      </dgm:t>
    </dgm:pt>
    <dgm:pt modelId="{C15C0475-AEB3-4A67-947F-70B4D1E9F8E4}" type="pres">
      <dgm:prSet presAssocID="{E0E704E4-3F9A-4237-85D3-302C0DA9FEA7}" presName="Name0" presStyleCnt="0">
        <dgm:presLayoutVars>
          <dgm:chPref val="1"/>
          <dgm:dir/>
          <dgm:animOne val="branch"/>
          <dgm:animLvl val="lvl"/>
          <dgm:resizeHandles val="exact"/>
        </dgm:presLayoutVars>
      </dgm:prSet>
      <dgm:spPr/>
      <dgm:t>
        <a:bodyPr/>
        <a:lstStyle/>
        <a:p>
          <a:endParaRPr lang="es-ES"/>
        </a:p>
      </dgm:t>
    </dgm:pt>
    <dgm:pt modelId="{F82A3495-A32F-4ABB-955A-45A6B572DC71}" type="pres">
      <dgm:prSet presAssocID="{02E4D634-4568-4BC8-9CE0-A3BF90086501}" presName="root1" presStyleCnt="0"/>
      <dgm:spPr/>
    </dgm:pt>
    <dgm:pt modelId="{076BF07D-B9FE-4494-9FDB-D2BB9386EA50}" type="pres">
      <dgm:prSet presAssocID="{02E4D634-4568-4BC8-9CE0-A3BF90086501}" presName="LevelOneTextNode" presStyleLbl="node0" presStyleIdx="0" presStyleCnt="1">
        <dgm:presLayoutVars>
          <dgm:chPref val="3"/>
        </dgm:presLayoutVars>
      </dgm:prSet>
      <dgm:spPr/>
      <dgm:t>
        <a:bodyPr/>
        <a:lstStyle/>
        <a:p>
          <a:endParaRPr lang="es-ES"/>
        </a:p>
      </dgm:t>
    </dgm:pt>
    <dgm:pt modelId="{8BC33950-4871-48B0-917D-D5351B58C8FD}" type="pres">
      <dgm:prSet presAssocID="{02E4D634-4568-4BC8-9CE0-A3BF90086501}" presName="level2hierChild" presStyleCnt="0"/>
      <dgm:spPr/>
    </dgm:pt>
    <dgm:pt modelId="{9345F173-D3D3-48C7-8F05-10A7C228A6BD}" type="pres">
      <dgm:prSet presAssocID="{8DCBDE6B-79A0-4256-9D27-D5C31BBE22D7}" presName="conn2-1" presStyleLbl="parChTrans1D2" presStyleIdx="0" presStyleCnt="3"/>
      <dgm:spPr/>
      <dgm:t>
        <a:bodyPr/>
        <a:lstStyle/>
        <a:p>
          <a:endParaRPr lang="es-ES"/>
        </a:p>
      </dgm:t>
    </dgm:pt>
    <dgm:pt modelId="{6B9FE3DE-0437-44C8-929C-246C4AE56952}" type="pres">
      <dgm:prSet presAssocID="{8DCBDE6B-79A0-4256-9D27-D5C31BBE22D7}" presName="connTx" presStyleLbl="parChTrans1D2" presStyleIdx="0" presStyleCnt="3"/>
      <dgm:spPr/>
      <dgm:t>
        <a:bodyPr/>
        <a:lstStyle/>
        <a:p>
          <a:endParaRPr lang="es-ES"/>
        </a:p>
      </dgm:t>
    </dgm:pt>
    <dgm:pt modelId="{7D7D3D0F-CE70-4C9F-92EF-962F84FB6769}" type="pres">
      <dgm:prSet presAssocID="{9C3D3E88-6438-4EB8-88BB-13D48488B390}" presName="root2" presStyleCnt="0"/>
      <dgm:spPr/>
    </dgm:pt>
    <dgm:pt modelId="{6C32EA19-A7BB-4687-BFAD-AC0E3DEEBD29}" type="pres">
      <dgm:prSet presAssocID="{9C3D3E88-6438-4EB8-88BB-13D48488B390}" presName="LevelTwoTextNode" presStyleLbl="node2" presStyleIdx="0" presStyleCnt="3" custScaleX="111750" custScaleY="127640">
        <dgm:presLayoutVars>
          <dgm:chPref val="3"/>
        </dgm:presLayoutVars>
      </dgm:prSet>
      <dgm:spPr/>
      <dgm:t>
        <a:bodyPr/>
        <a:lstStyle/>
        <a:p>
          <a:endParaRPr lang="es-ES"/>
        </a:p>
      </dgm:t>
    </dgm:pt>
    <dgm:pt modelId="{43487743-1AF0-4F3C-A32A-C130ACE17954}" type="pres">
      <dgm:prSet presAssocID="{9C3D3E88-6438-4EB8-88BB-13D48488B390}" presName="level3hierChild" presStyleCnt="0"/>
      <dgm:spPr/>
    </dgm:pt>
    <dgm:pt modelId="{8BEB4F5A-E7B1-4B75-87B2-EC306D7722DE}" type="pres">
      <dgm:prSet presAssocID="{61A976DB-6099-4D61-9007-A2A6962275F8}" presName="conn2-1" presStyleLbl="parChTrans1D2" presStyleIdx="1" presStyleCnt="3"/>
      <dgm:spPr/>
      <dgm:t>
        <a:bodyPr/>
        <a:lstStyle/>
        <a:p>
          <a:endParaRPr lang="es-ES"/>
        </a:p>
      </dgm:t>
    </dgm:pt>
    <dgm:pt modelId="{2ED6D93E-3C83-4907-B254-75F9F2C0BD0F}" type="pres">
      <dgm:prSet presAssocID="{61A976DB-6099-4D61-9007-A2A6962275F8}" presName="connTx" presStyleLbl="parChTrans1D2" presStyleIdx="1" presStyleCnt="3"/>
      <dgm:spPr/>
      <dgm:t>
        <a:bodyPr/>
        <a:lstStyle/>
        <a:p>
          <a:endParaRPr lang="es-ES"/>
        </a:p>
      </dgm:t>
    </dgm:pt>
    <dgm:pt modelId="{4DE697A1-FFC6-441A-803D-FCDF0ADC0827}" type="pres">
      <dgm:prSet presAssocID="{5D05CB66-C1C7-4813-86D3-221610ED27A7}" presName="root2" presStyleCnt="0"/>
      <dgm:spPr/>
    </dgm:pt>
    <dgm:pt modelId="{ADF095BB-C015-4D26-ACD5-6CC7354AF22E}" type="pres">
      <dgm:prSet presAssocID="{5D05CB66-C1C7-4813-86D3-221610ED27A7}" presName="LevelTwoTextNode" presStyleLbl="node2" presStyleIdx="1" presStyleCnt="3" custScaleX="114490" custScaleY="116520">
        <dgm:presLayoutVars>
          <dgm:chPref val="3"/>
        </dgm:presLayoutVars>
      </dgm:prSet>
      <dgm:spPr/>
      <dgm:t>
        <a:bodyPr/>
        <a:lstStyle/>
        <a:p>
          <a:endParaRPr lang="es-ES"/>
        </a:p>
      </dgm:t>
    </dgm:pt>
    <dgm:pt modelId="{FB3B3FD3-0E00-4412-8D08-7E483FD3725B}" type="pres">
      <dgm:prSet presAssocID="{5D05CB66-C1C7-4813-86D3-221610ED27A7}" presName="level3hierChild" presStyleCnt="0"/>
      <dgm:spPr/>
    </dgm:pt>
    <dgm:pt modelId="{C5322F0C-EEAA-465F-9F0F-2817AB760B7B}" type="pres">
      <dgm:prSet presAssocID="{6305EF52-B5E8-4437-B1EC-2777FAB9D5A9}" presName="conn2-1" presStyleLbl="parChTrans1D2" presStyleIdx="2" presStyleCnt="3"/>
      <dgm:spPr/>
      <dgm:t>
        <a:bodyPr/>
        <a:lstStyle/>
        <a:p>
          <a:endParaRPr lang="es-ES"/>
        </a:p>
      </dgm:t>
    </dgm:pt>
    <dgm:pt modelId="{CE08FE7D-94E7-43D0-9FCC-96716E2B3EE3}" type="pres">
      <dgm:prSet presAssocID="{6305EF52-B5E8-4437-B1EC-2777FAB9D5A9}" presName="connTx" presStyleLbl="parChTrans1D2" presStyleIdx="2" presStyleCnt="3"/>
      <dgm:spPr/>
      <dgm:t>
        <a:bodyPr/>
        <a:lstStyle/>
        <a:p>
          <a:endParaRPr lang="es-ES"/>
        </a:p>
      </dgm:t>
    </dgm:pt>
    <dgm:pt modelId="{E538588D-71E4-48E7-9449-C33E43F65074}" type="pres">
      <dgm:prSet presAssocID="{96F7B114-26A5-43EF-AFBF-E85F0ACE5291}" presName="root2" presStyleCnt="0"/>
      <dgm:spPr/>
    </dgm:pt>
    <dgm:pt modelId="{9C65EAB7-4D47-4077-9CFF-B0F805D4C9A1}" type="pres">
      <dgm:prSet presAssocID="{96F7B114-26A5-43EF-AFBF-E85F0ACE5291}" presName="LevelTwoTextNode" presStyleLbl="node2" presStyleIdx="2" presStyleCnt="3" custScaleX="113394" custScaleY="136855">
        <dgm:presLayoutVars>
          <dgm:chPref val="3"/>
        </dgm:presLayoutVars>
      </dgm:prSet>
      <dgm:spPr/>
      <dgm:t>
        <a:bodyPr/>
        <a:lstStyle/>
        <a:p>
          <a:endParaRPr lang="es-ES"/>
        </a:p>
      </dgm:t>
    </dgm:pt>
    <dgm:pt modelId="{59981939-E531-4AB6-A84F-4194B3B85D3A}" type="pres">
      <dgm:prSet presAssocID="{96F7B114-26A5-43EF-AFBF-E85F0ACE5291}" presName="level3hierChild" presStyleCnt="0"/>
      <dgm:spPr/>
    </dgm:pt>
  </dgm:ptLst>
  <dgm:cxnLst>
    <dgm:cxn modelId="{F29FFC7F-A603-46B2-9AF6-A41B1EFE6DCB}" srcId="{02E4D634-4568-4BC8-9CE0-A3BF90086501}" destId="{96F7B114-26A5-43EF-AFBF-E85F0ACE5291}" srcOrd="2" destOrd="0" parTransId="{6305EF52-B5E8-4437-B1EC-2777FAB9D5A9}" sibTransId="{E04A0F06-B132-4E46-9BDA-8A78F83054BD}"/>
    <dgm:cxn modelId="{6A846AEB-2292-4DE6-822C-4AA0F5887CA1}" type="presOf" srcId="{E0E704E4-3F9A-4237-85D3-302C0DA9FEA7}" destId="{C15C0475-AEB3-4A67-947F-70B4D1E9F8E4}" srcOrd="0" destOrd="0" presId="urn:microsoft.com/office/officeart/2008/layout/HorizontalMultiLevelHierarchy"/>
    <dgm:cxn modelId="{1CBA17DC-08CD-46AD-B135-92A481AE0D08}" type="presOf" srcId="{6305EF52-B5E8-4437-B1EC-2777FAB9D5A9}" destId="{C5322F0C-EEAA-465F-9F0F-2817AB760B7B}" srcOrd="0" destOrd="0" presId="urn:microsoft.com/office/officeart/2008/layout/HorizontalMultiLevelHierarchy"/>
    <dgm:cxn modelId="{BACD882C-2373-47AC-BB9A-91EC500528CC}" type="presOf" srcId="{8DCBDE6B-79A0-4256-9D27-D5C31BBE22D7}" destId="{9345F173-D3D3-48C7-8F05-10A7C228A6BD}" srcOrd="0" destOrd="0" presId="urn:microsoft.com/office/officeart/2008/layout/HorizontalMultiLevelHierarchy"/>
    <dgm:cxn modelId="{D0860170-51B8-4493-9F53-15CD8EBFC25D}" srcId="{E0E704E4-3F9A-4237-85D3-302C0DA9FEA7}" destId="{02E4D634-4568-4BC8-9CE0-A3BF90086501}" srcOrd="0" destOrd="0" parTransId="{4897A5B4-5A7B-4830-9020-728618DCBEE0}" sibTransId="{8A929DE9-F0CD-43CA-8C28-A43286FA0759}"/>
    <dgm:cxn modelId="{04DBF70C-F6BA-47C8-8F3B-F9E3EEEA3B3B}" type="presOf" srcId="{02E4D634-4568-4BC8-9CE0-A3BF90086501}" destId="{076BF07D-B9FE-4494-9FDB-D2BB9386EA50}" srcOrd="0" destOrd="0" presId="urn:microsoft.com/office/officeart/2008/layout/HorizontalMultiLevelHierarchy"/>
    <dgm:cxn modelId="{7D4CA10D-E160-42C4-9A6A-91E636E68792}" type="presOf" srcId="{61A976DB-6099-4D61-9007-A2A6962275F8}" destId="{2ED6D93E-3C83-4907-B254-75F9F2C0BD0F}" srcOrd="1" destOrd="0" presId="urn:microsoft.com/office/officeart/2008/layout/HorizontalMultiLevelHierarchy"/>
    <dgm:cxn modelId="{5B8AFA10-AB6F-4C50-8929-ED6D06D7CA1A}" srcId="{02E4D634-4568-4BC8-9CE0-A3BF90086501}" destId="{5D05CB66-C1C7-4813-86D3-221610ED27A7}" srcOrd="1" destOrd="0" parTransId="{61A976DB-6099-4D61-9007-A2A6962275F8}" sibTransId="{FAE645B5-E26E-4560-88FB-ADF1FE088645}"/>
    <dgm:cxn modelId="{7745D996-8151-4EDD-AA22-2E8F14D36149}" type="presOf" srcId="{96F7B114-26A5-43EF-AFBF-E85F0ACE5291}" destId="{9C65EAB7-4D47-4077-9CFF-B0F805D4C9A1}" srcOrd="0" destOrd="0" presId="urn:microsoft.com/office/officeart/2008/layout/HorizontalMultiLevelHierarchy"/>
    <dgm:cxn modelId="{D6D22116-4D18-4573-9B10-D881D2BEAE09}" type="presOf" srcId="{8DCBDE6B-79A0-4256-9D27-D5C31BBE22D7}" destId="{6B9FE3DE-0437-44C8-929C-246C4AE56952}" srcOrd="1" destOrd="0" presId="urn:microsoft.com/office/officeart/2008/layout/HorizontalMultiLevelHierarchy"/>
    <dgm:cxn modelId="{454217C1-0183-4BA0-ACBC-B4A5687A04A0}" type="presOf" srcId="{5D05CB66-C1C7-4813-86D3-221610ED27A7}" destId="{ADF095BB-C015-4D26-ACD5-6CC7354AF22E}" srcOrd="0" destOrd="0" presId="urn:microsoft.com/office/officeart/2008/layout/HorizontalMultiLevelHierarchy"/>
    <dgm:cxn modelId="{57404D43-EF43-478A-BAED-1F6300887D46}" srcId="{02E4D634-4568-4BC8-9CE0-A3BF90086501}" destId="{9C3D3E88-6438-4EB8-88BB-13D48488B390}" srcOrd="0" destOrd="0" parTransId="{8DCBDE6B-79A0-4256-9D27-D5C31BBE22D7}" sibTransId="{86D51F0B-19FD-4414-865F-9A9B4D523833}"/>
    <dgm:cxn modelId="{C9AFEF88-8338-463E-BCF6-8F8F87EEDC77}" type="presOf" srcId="{6305EF52-B5E8-4437-B1EC-2777FAB9D5A9}" destId="{CE08FE7D-94E7-43D0-9FCC-96716E2B3EE3}" srcOrd="1" destOrd="0" presId="urn:microsoft.com/office/officeart/2008/layout/HorizontalMultiLevelHierarchy"/>
    <dgm:cxn modelId="{69A6CA3D-F08A-4007-ADB2-652FBF849B45}" type="presOf" srcId="{61A976DB-6099-4D61-9007-A2A6962275F8}" destId="{8BEB4F5A-E7B1-4B75-87B2-EC306D7722DE}" srcOrd="0" destOrd="0" presId="urn:microsoft.com/office/officeart/2008/layout/HorizontalMultiLevelHierarchy"/>
    <dgm:cxn modelId="{7473D0ED-85DC-4B0D-9649-9AC0993C3B46}" type="presOf" srcId="{9C3D3E88-6438-4EB8-88BB-13D48488B390}" destId="{6C32EA19-A7BB-4687-BFAD-AC0E3DEEBD29}" srcOrd="0" destOrd="0" presId="urn:microsoft.com/office/officeart/2008/layout/HorizontalMultiLevelHierarchy"/>
    <dgm:cxn modelId="{4B2179A1-FED9-4D06-AEA7-44E2977A3130}" type="presParOf" srcId="{C15C0475-AEB3-4A67-947F-70B4D1E9F8E4}" destId="{F82A3495-A32F-4ABB-955A-45A6B572DC71}" srcOrd="0" destOrd="0" presId="urn:microsoft.com/office/officeart/2008/layout/HorizontalMultiLevelHierarchy"/>
    <dgm:cxn modelId="{8B288765-72BD-48F0-A28C-541DC2A6B733}" type="presParOf" srcId="{F82A3495-A32F-4ABB-955A-45A6B572DC71}" destId="{076BF07D-B9FE-4494-9FDB-D2BB9386EA50}" srcOrd="0" destOrd="0" presId="urn:microsoft.com/office/officeart/2008/layout/HorizontalMultiLevelHierarchy"/>
    <dgm:cxn modelId="{4FE18477-32F1-4376-AB58-F2F274D9114B}" type="presParOf" srcId="{F82A3495-A32F-4ABB-955A-45A6B572DC71}" destId="{8BC33950-4871-48B0-917D-D5351B58C8FD}" srcOrd="1" destOrd="0" presId="urn:microsoft.com/office/officeart/2008/layout/HorizontalMultiLevelHierarchy"/>
    <dgm:cxn modelId="{1A61BAF8-A62C-4FEB-8869-85D75EAAB1BE}" type="presParOf" srcId="{8BC33950-4871-48B0-917D-D5351B58C8FD}" destId="{9345F173-D3D3-48C7-8F05-10A7C228A6BD}" srcOrd="0" destOrd="0" presId="urn:microsoft.com/office/officeart/2008/layout/HorizontalMultiLevelHierarchy"/>
    <dgm:cxn modelId="{0D7371AD-81B5-4A42-813A-373CC3546967}" type="presParOf" srcId="{9345F173-D3D3-48C7-8F05-10A7C228A6BD}" destId="{6B9FE3DE-0437-44C8-929C-246C4AE56952}" srcOrd="0" destOrd="0" presId="urn:microsoft.com/office/officeart/2008/layout/HorizontalMultiLevelHierarchy"/>
    <dgm:cxn modelId="{15C321F5-C474-408F-938D-C56800CC9BF8}" type="presParOf" srcId="{8BC33950-4871-48B0-917D-D5351B58C8FD}" destId="{7D7D3D0F-CE70-4C9F-92EF-962F84FB6769}" srcOrd="1" destOrd="0" presId="urn:microsoft.com/office/officeart/2008/layout/HorizontalMultiLevelHierarchy"/>
    <dgm:cxn modelId="{0CBD96B3-DD84-4A35-92DC-B2EFF509A104}" type="presParOf" srcId="{7D7D3D0F-CE70-4C9F-92EF-962F84FB6769}" destId="{6C32EA19-A7BB-4687-BFAD-AC0E3DEEBD29}" srcOrd="0" destOrd="0" presId="urn:microsoft.com/office/officeart/2008/layout/HorizontalMultiLevelHierarchy"/>
    <dgm:cxn modelId="{7BA22AB9-4D0D-4103-8FB4-A50211004A59}" type="presParOf" srcId="{7D7D3D0F-CE70-4C9F-92EF-962F84FB6769}" destId="{43487743-1AF0-4F3C-A32A-C130ACE17954}" srcOrd="1" destOrd="0" presId="urn:microsoft.com/office/officeart/2008/layout/HorizontalMultiLevelHierarchy"/>
    <dgm:cxn modelId="{867B07C8-5EA3-4F50-8C20-74CB35691FDC}" type="presParOf" srcId="{8BC33950-4871-48B0-917D-D5351B58C8FD}" destId="{8BEB4F5A-E7B1-4B75-87B2-EC306D7722DE}" srcOrd="2" destOrd="0" presId="urn:microsoft.com/office/officeart/2008/layout/HorizontalMultiLevelHierarchy"/>
    <dgm:cxn modelId="{4F5E4F13-C457-4306-AD3A-AEFFE0E8B792}" type="presParOf" srcId="{8BEB4F5A-E7B1-4B75-87B2-EC306D7722DE}" destId="{2ED6D93E-3C83-4907-B254-75F9F2C0BD0F}" srcOrd="0" destOrd="0" presId="urn:microsoft.com/office/officeart/2008/layout/HorizontalMultiLevelHierarchy"/>
    <dgm:cxn modelId="{2FC0AE30-6DCD-4A2C-B562-4BBBE5150290}" type="presParOf" srcId="{8BC33950-4871-48B0-917D-D5351B58C8FD}" destId="{4DE697A1-FFC6-441A-803D-FCDF0ADC0827}" srcOrd="3" destOrd="0" presId="urn:microsoft.com/office/officeart/2008/layout/HorizontalMultiLevelHierarchy"/>
    <dgm:cxn modelId="{889144A4-0333-41F7-BD5C-B650E08BDA66}" type="presParOf" srcId="{4DE697A1-FFC6-441A-803D-FCDF0ADC0827}" destId="{ADF095BB-C015-4D26-ACD5-6CC7354AF22E}" srcOrd="0" destOrd="0" presId="urn:microsoft.com/office/officeart/2008/layout/HorizontalMultiLevelHierarchy"/>
    <dgm:cxn modelId="{31F13938-ABB2-4B92-BDA7-11099B9A0E14}" type="presParOf" srcId="{4DE697A1-FFC6-441A-803D-FCDF0ADC0827}" destId="{FB3B3FD3-0E00-4412-8D08-7E483FD3725B}" srcOrd="1" destOrd="0" presId="urn:microsoft.com/office/officeart/2008/layout/HorizontalMultiLevelHierarchy"/>
    <dgm:cxn modelId="{88051FDB-ABE2-4F23-8D4F-01F1AD8CE90D}" type="presParOf" srcId="{8BC33950-4871-48B0-917D-D5351B58C8FD}" destId="{C5322F0C-EEAA-465F-9F0F-2817AB760B7B}" srcOrd="4" destOrd="0" presId="urn:microsoft.com/office/officeart/2008/layout/HorizontalMultiLevelHierarchy"/>
    <dgm:cxn modelId="{692F3C2C-FCFC-4986-A120-A2D54C2A3EFB}" type="presParOf" srcId="{C5322F0C-EEAA-465F-9F0F-2817AB760B7B}" destId="{CE08FE7D-94E7-43D0-9FCC-96716E2B3EE3}" srcOrd="0" destOrd="0" presId="urn:microsoft.com/office/officeart/2008/layout/HorizontalMultiLevelHierarchy"/>
    <dgm:cxn modelId="{2FD7F1F2-B3F2-432D-9024-23921F934FCD}" type="presParOf" srcId="{8BC33950-4871-48B0-917D-D5351B58C8FD}" destId="{E538588D-71E4-48E7-9449-C33E43F65074}" srcOrd="5" destOrd="0" presId="urn:microsoft.com/office/officeart/2008/layout/HorizontalMultiLevelHierarchy"/>
    <dgm:cxn modelId="{799267AD-7115-490A-9F2C-34C5060E84D8}" type="presParOf" srcId="{E538588D-71E4-48E7-9449-C33E43F65074}" destId="{9C65EAB7-4D47-4077-9CFF-B0F805D4C9A1}" srcOrd="0" destOrd="0" presId="urn:microsoft.com/office/officeart/2008/layout/HorizontalMultiLevelHierarchy"/>
    <dgm:cxn modelId="{F726F184-602B-45E8-8D17-51E09F69763B}" type="presParOf" srcId="{E538588D-71E4-48E7-9449-C33E43F65074}" destId="{59981939-E531-4AB6-A84F-4194B3B85D3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901F-E05E-499E-9A86-3277CF080D84}">
      <dsp:nvSpPr>
        <dsp:cNvPr id="0" name=""/>
        <dsp:cNvSpPr/>
      </dsp:nvSpPr>
      <dsp:spPr>
        <a:xfrm>
          <a:off x="601243" y="2501"/>
          <a:ext cx="2000723" cy="2000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Fuerzas psicológicas que operan dentro del individuo que  </a:t>
          </a:r>
          <a:endParaRPr lang="es-ES" sz="1700" b="1" kern="1200" dirty="0">
            <a:solidFill>
              <a:schemeClr val="tx1"/>
            </a:solidFill>
          </a:endParaRPr>
        </a:p>
      </dsp:txBody>
      <dsp:txXfrm>
        <a:off x="894242" y="295500"/>
        <a:ext cx="1414725" cy="1414725"/>
      </dsp:txXfrm>
    </dsp:sp>
    <dsp:sp modelId="{688DFDEC-121C-4724-8B9E-210A2A66ACDF}">
      <dsp:nvSpPr>
        <dsp:cNvPr id="0" name=""/>
        <dsp:cNvSpPr/>
      </dsp:nvSpPr>
      <dsp:spPr>
        <a:xfrm>
          <a:off x="1021395" y="2165684"/>
          <a:ext cx="1160419" cy="116041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175209" y="2609428"/>
        <a:ext cx="852791" cy="272931"/>
      </dsp:txXfrm>
    </dsp:sp>
    <dsp:sp modelId="{37152055-F8CC-4463-837C-5B1E8D216813}">
      <dsp:nvSpPr>
        <dsp:cNvPr id="0" name=""/>
        <dsp:cNvSpPr/>
      </dsp:nvSpPr>
      <dsp:spPr>
        <a:xfrm>
          <a:off x="601243" y="3488562"/>
          <a:ext cx="2000723" cy="2000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Se dan fuera de la conciencia </a:t>
          </a:r>
          <a:endParaRPr lang="es-ES" sz="1700" b="1" kern="1200" dirty="0">
            <a:solidFill>
              <a:schemeClr val="tx1"/>
            </a:solidFill>
          </a:endParaRPr>
        </a:p>
      </dsp:txBody>
      <dsp:txXfrm>
        <a:off x="894242" y="3781561"/>
        <a:ext cx="1414725" cy="1414725"/>
      </dsp:txXfrm>
    </dsp:sp>
    <dsp:sp modelId="{DCF8085E-96DB-4C22-A338-B21BCB38097A}">
      <dsp:nvSpPr>
        <dsp:cNvPr id="0" name=""/>
        <dsp:cNvSpPr/>
      </dsp:nvSpPr>
      <dsp:spPr>
        <a:xfrm>
          <a:off x="2902075" y="2373759"/>
          <a:ext cx="636230" cy="744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902075" y="2522613"/>
        <a:ext cx="445361" cy="446561"/>
      </dsp:txXfrm>
    </dsp:sp>
    <dsp:sp modelId="{A86AB436-2B37-4970-A2CC-0F9B22619DCB}">
      <dsp:nvSpPr>
        <dsp:cNvPr id="0" name=""/>
        <dsp:cNvSpPr/>
      </dsp:nvSpPr>
      <dsp:spPr>
        <a:xfrm>
          <a:off x="3802400" y="745170"/>
          <a:ext cx="4001447" cy="40014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s-ES" sz="4400" kern="1200" dirty="0" smtClean="0">
              <a:effectLst>
                <a:outerShdw blurRad="38100" dist="38100" dir="2700000" algn="tl">
                  <a:srgbClr val="000000">
                    <a:alpha val="43137"/>
                  </a:srgbClr>
                </a:outerShdw>
              </a:effectLst>
            </a:rPr>
            <a:t>CONDUCTA </a:t>
          </a:r>
          <a:endParaRPr lang="es-ES" sz="4400" kern="1200" dirty="0">
            <a:effectLst>
              <a:outerShdw blurRad="38100" dist="38100" dir="2700000" algn="tl">
                <a:srgbClr val="000000">
                  <a:alpha val="43137"/>
                </a:srgbClr>
              </a:outerShdw>
            </a:effectLst>
          </a:endParaRPr>
        </a:p>
      </dsp:txBody>
      <dsp:txXfrm>
        <a:off x="4388398" y="1331168"/>
        <a:ext cx="2829451" cy="282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68587-3DDF-497F-85A8-89C830105744}">
      <dsp:nvSpPr>
        <dsp:cNvPr id="0" name=""/>
        <dsp:cNvSpPr/>
      </dsp:nvSpPr>
      <dsp:spPr>
        <a:xfrm>
          <a:off x="0" y="0"/>
          <a:ext cx="2655093" cy="61383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i="0" u="none" strike="noStrike" kern="1200" baseline="0" dirty="0" smtClean="0">
              <a:solidFill>
                <a:schemeClr val="tx1"/>
              </a:solidFill>
              <a:effectLst>
                <a:outerShdw blurRad="38100" dist="38100" dir="2700000" algn="tl">
                  <a:srgbClr val="000000">
                    <a:alpha val="43137"/>
                  </a:srgbClr>
                </a:outerShdw>
              </a:effectLst>
              <a:latin typeface="Lucida Bright" panose="02040602050505020304" pitchFamily="18" charset="0"/>
            </a:rPr>
            <a:t>CONSCIENTE</a:t>
          </a:r>
          <a:r>
            <a:rPr lang="es-ES" sz="2200" b="1" i="0" u="none" strike="noStrike" kern="1200" baseline="0" dirty="0" smtClean="0">
              <a:solidFill>
                <a:schemeClr val="tx1"/>
              </a:solidFill>
              <a:latin typeface="Lucida Bright" panose="02040602050505020304" pitchFamily="18" charset="0"/>
            </a:rPr>
            <a:t>: </a:t>
          </a:r>
        </a:p>
        <a:p>
          <a:pPr lvl="0" algn="ctr" defTabSz="977900">
            <a:lnSpc>
              <a:spcPct val="90000"/>
            </a:lnSpc>
            <a:spcBef>
              <a:spcPct val="0"/>
            </a:spcBef>
            <a:spcAft>
              <a:spcPct val="35000"/>
            </a:spcAft>
          </a:pPr>
          <a:r>
            <a:rPr lang="es-ES" sz="1400" b="1" i="0" u="none" strike="noStrike" kern="1200" baseline="0" dirty="0" smtClean="0">
              <a:solidFill>
                <a:schemeClr val="tx1"/>
              </a:solidFill>
              <a:latin typeface="Lucida Bright" panose="02040602050505020304" pitchFamily="18" charset="0"/>
            </a:rPr>
            <a:t>Incluye todas aquellas sensaciones y experiencias de las cuales tenemos conciencia en un momento dado. Aspecto limitado de la personalidad porque, en un momento dado, sólo estamos conscientes de una pequeña parte de los pensamientos, las sensaciones y los recuerdos. </a:t>
          </a:r>
          <a:endParaRPr lang="es-ES" sz="1400" b="1" i="0" kern="1200" dirty="0">
            <a:solidFill>
              <a:schemeClr val="tx1"/>
            </a:solidFill>
          </a:endParaRPr>
        </a:p>
      </dsp:txBody>
      <dsp:txXfrm>
        <a:off x="0" y="2455333"/>
        <a:ext cx="2655093" cy="2455333"/>
      </dsp:txXfrm>
    </dsp:sp>
    <dsp:sp modelId="{22A8E53A-DD1C-4C62-BC82-A2513FAF48F4}">
      <dsp:nvSpPr>
        <dsp:cNvPr id="0" name=""/>
        <dsp:cNvSpPr/>
      </dsp:nvSpPr>
      <dsp:spPr>
        <a:xfrm>
          <a:off x="325699" y="128163"/>
          <a:ext cx="2044065" cy="2044065"/>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17FF25-F746-46AF-9C51-255C6109F515}">
      <dsp:nvSpPr>
        <dsp:cNvPr id="0" name=""/>
        <dsp:cNvSpPr/>
      </dsp:nvSpPr>
      <dsp:spPr>
        <a:xfrm>
          <a:off x="2736453" y="0"/>
          <a:ext cx="2655093" cy="61383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s-ES" sz="2000" b="1" i="0" u="none" strike="noStrike" kern="1200" baseline="0" dirty="0" smtClean="0">
            <a:solidFill>
              <a:schemeClr val="tx1"/>
            </a:solidFill>
            <a:effectLst>
              <a:outerShdw blurRad="38100" dist="38100" dir="2700000" algn="tl">
                <a:srgbClr val="000000">
                  <a:alpha val="43137"/>
                </a:srgbClr>
              </a:outerShdw>
            </a:effectLst>
            <a:latin typeface="Lucida Bright" panose="02040602050505020304" pitchFamily="18" charset="0"/>
          </a:endParaRPr>
        </a:p>
        <a:p>
          <a:pPr lvl="0" algn="ctr" defTabSz="889000">
            <a:lnSpc>
              <a:spcPct val="90000"/>
            </a:lnSpc>
            <a:spcBef>
              <a:spcPct val="0"/>
            </a:spcBef>
            <a:spcAft>
              <a:spcPct val="35000"/>
            </a:spcAft>
          </a:pPr>
          <a:r>
            <a:rPr lang="es-ES" sz="2000" b="1" i="0" u="none" strike="noStrike" kern="1200" baseline="0" dirty="0" smtClean="0">
              <a:solidFill>
                <a:schemeClr val="tx1"/>
              </a:solidFill>
              <a:effectLst>
                <a:outerShdw blurRad="38100" dist="38100" dir="2700000" algn="tl">
                  <a:srgbClr val="000000">
                    <a:alpha val="43137"/>
                  </a:srgbClr>
                </a:outerShdw>
              </a:effectLst>
              <a:latin typeface="Lucida Bright" panose="02040602050505020304" pitchFamily="18" charset="0"/>
            </a:rPr>
            <a:t>PRECONSCIENTE</a:t>
          </a:r>
          <a:r>
            <a:rPr lang="es-ES" sz="2000" b="1" i="0" u="none" strike="noStrike" kern="1200" baseline="0" dirty="0" smtClean="0">
              <a:solidFill>
                <a:schemeClr val="tx1"/>
              </a:solidFill>
              <a:latin typeface="Lucida Bright" panose="02040602050505020304" pitchFamily="18" charset="0"/>
            </a:rPr>
            <a:t>: </a:t>
          </a:r>
        </a:p>
        <a:p>
          <a:pPr lvl="0" algn="ctr" defTabSz="889000">
            <a:lnSpc>
              <a:spcPct val="90000"/>
            </a:lnSpc>
            <a:spcBef>
              <a:spcPct val="0"/>
            </a:spcBef>
            <a:spcAft>
              <a:spcPct val="35000"/>
            </a:spcAft>
          </a:pPr>
          <a:r>
            <a:rPr lang="es-ES" sz="1400" b="1" i="0" u="none" strike="noStrike" kern="1200" baseline="0" dirty="0" smtClean="0">
              <a:solidFill>
                <a:schemeClr val="tx1"/>
              </a:solidFill>
              <a:latin typeface="Lucida Bright" panose="02040602050505020304" pitchFamily="18" charset="0"/>
            </a:rPr>
            <a:t>Almacén de los recuerdos, percepciones y pensamientos de los cuales NO estamos conscientes en el momento, </a:t>
          </a:r>
          <a:r>
            <a:rPr lang="es-ES" sz="1400" b="1" i="0" u="sng" strike="noStrike" kern="1200" baseline="0" dirty="0" smtClean="0">
              <a:solidFill>
                <a:schemeClr val="tx1"/>
              </a:solidFill>
              <a:latin typeface="Lucida Bright" panose="02040602050505020304" pitchFamily="18" charset="0"/>
            </a:rPr>
            <a:t>pero</a:t>
          </a:r>
          <a:r>
            <a:rPr lang="es-ES" sz="1400" b="1" i="0" u="none" strike="noStrike" kern="1200" baseline="0" dirty="0" smtClean="0">
              <a:solidFill>
                <a:schemeClr val="tx1"/>
              </a:solidFill>
              <a:latin typeface="Lucida Bright" panose="02040602050505020304" pitchFamily="18" charset="0"/>
            </a:rPr>
            <a:t> que </a:t>
          </a:r>
          <a:r>
            <a:rPr lang="es-ES" sz="1400" b="1" i="0" u="sng" strike="noStrike" kern="1200" baseline="0" dirty="0" smtClean="0">
              <a:solidFill>
                <a:schemeClr val="tx1"/>
              </a:solidFill>
              <a:latin typeface="Lucida Bright" panose="02040602050505020304" pitchFamily="18" charset="0"/>
            </a:rPr>
            <a:t>podemos traer fácilmente </a:t>
          </a:r>
          <a:r>
            <a:rPr lang="es-ES" sz="1400" b="1" i="0" u="none" strike="noStrike" kern="1200" baseline="0" dirty="0" smtClean="0">
              <a:solidFill>
                <a:schemeClr val="tx1"/>
              </a:solidFill>
              <a:latin typeface="Lucida Bright" panose="02040602050505020304" pitchFamily="18" charset="0"/>
            </a:rPr>
            <a:t>a la conciencia. Con frecuencia la atención va y viene de las experiencias en ese momento a hechos y recuerdos guardados en el preconsciente</a:t>
          </a:r>
          <a:endParaRPr lang="es-ES" sz="1400" b="1" kern="1200" dirty="0">
            <a:solidFill>
              <a:schemeClr val="tx1"/>
            </a:solidFill>
          </a:endParaRPr>
        </a:p>
      </dsp:txBody>
      <dsp:txXfrm>
        <a:off x="2736453" y="2455333"/>
        <a:ext cx="2655093" cy="2455333"/>
      </dsp:txXfrm>
    </dsp:sp>
    <dsp:sp modelId="{6A503083-399C-4099-97E4-EB9F714B8CAC}">
      <dsp:nvSpPr>
        <dsp:cNvPr id="0" name=""/>
        <dsp:cNvSpPr/>
      </dsp:nvSpPr>
      <dsp:spPr>
        <a:xfrm>
          <a:off x="3073364" y="96255"/>
          <a:ext cx="2044065" cy="2044065"/>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C49B94-30D2-43B1-BD0D-7816DDF012DC}">
      <dsp:nvSpPr>
        <dsp:cNvPr id="0" name=""/>
        <dsp:cNvSpPr/>
      </dsp:nvSpPr>
      <dsp:spPr>
        <a:xfrm>
          <a:off x="5471199" y="0"/>
          <a:ext cx="2655093" cy="61383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b="1" i="0" u="none" strike="noStrike" kern="1200" baseline="0" dirty="0" smtClean="0">
              <a:solidFill>
                <a:srgbClr val="002060"/>
              </a:solidFill>
              <a:effectLst>
                <a:outerShdw blurRad="38100" dist="38100" dir="2700000" algn="tl">
                  <a:srgbClr val="000000">
                    <a:alpha val="43137"/>
                  </a:srgbClr>
                </a:outerShdw>
              </a:effectLst>
              <a:latin typeface="Lucida Bright" panose="02040602050505020304" pitchFamily="18" charset="0"/>
            </a:rPr>
            <a:t>INCONSCIENTE</a:t>
          </a:r>
          <a:r>
            <a:rPr lang="es-ES" sz="2200" b="0" i="0" u="none" strike="noStrike" kern="1200" baseline="0" dirty="0" smtClean="0">
              <a:latin typeface="Lucida Bright" panose="02040602050505020304" pitchFamily="18" charset="0"/>
            </a:rPr>
            <a:t>: </a:t>
          </a:r>
        </a:p>
        <a:p>
          <a:pPr lvl="0" algn="ctr" defTabSz="977900">
            <a:lnSpc>
              <a:spcPct val="90000"/>
            </a:lnSpc>
            <a:spcBef>
              <a:spcPct val="0"/>
            </a:spcBef>
            <a:spcAft>
              <a:spcPct val="35000"/>
            </a:spcAft>
          </a:pPr>
          <a:r>
            <a:rPr lang="es-ES" sz="1400" b="1" i="0" u="none" strike="noStrike" kern="1200" baseline="0" dirty="0" smtClean="0">
              <a:solidFill>
                <a:schemeClr val="tx1"/>
              </a:solidFill>
              <a:latin typeface="Lucida Bright" panose="02040602050505020304" pitchFamily="18" charset="0"/>
            </a:rPr>
            <a:t>Contiene la principal FUERZA MOTORA de todas las conductas y es el depósito de fuerzas que </a:t>
          </a:r>
          <a:r>
            <a:rPr lang="es-ES" sz="1400" b="1" i="0" u="sng" strike="noStrike" kern="1200" baseline="0" dirty="0" smtClean="0">
              <a:solidFill>
                <a:schemeClr val="tx1"/>
              </a:solidFill>
              <a:latin typeface="Lucida Bright" panose="02040602050505020304" pitchFamily="18" charset="0"/>
            </a:rPr>
            <a:t>NO podemos ver ni controlar</a:t>
          </a:r>
          <a:r>
            <a:rPr lang="es-ES" sz="1400" b="1" i="0" u="none" strike="noStrike" kern="1200" baseline="0" dirty="0" smtClean="0">
              <a:solidFill>
                <a:schemeClr val="tx1"/>
              </a:solidFill>
              <a:latin typeface="Lucida Bright" panose="02040602050505020304" pitchFamily="18" charset="0"/>
            </a:rPr>
            <a:t>. Su conocimiento sólo puede ser indirecto, mediante los datos que suministran los sueños, actos fallidos, test proyectivos y síntomas neuróticos</a:t>
          </a:r>
          <a:endParaRPr lang="es-ES" sz="1400" b="1" kern="1200" dirty="0">
            <a:solidFill>
              <a:schemeClr val="tx1"/>
            </a:solidFill>
          </a:endParaRPr>
        </a:p>
      </dsp:txBody>
      <dsp:txXfrm>
        <a:off x="5471199" y="2455333"/>
        <a:ext cx="2655093" cy="2455333"/>
      </dsp:txXfrm>
    </dsp:sp>
    <dsp:sp modelId="{164AF848-E890-4409-BA91-C73B1EC95DE5}">
      <dsp:nvSpPr>
        <dsp:cNvPr id="0" name=""/>
        <dsp:cNvSpPr/>
      </dsp:nvSpPr>
      <dsp:spPr>
        <a:xfrm>
          <a:off x="5873991" y="157025"/>
          <a:ext cx="2044065" cy="204406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4993BC-E574-4B1D-936A-A0B6C6B15BEE}">
      <dsp:nvSpPr>
        <dsp:cNvPr id="0" name=""/>
        <dsp:cNvSpPr/>
      </dsp:nvSpPr>
      <dsp:spPr>
        <a:xfrm flipV="1">
          <a:off x="592973" y="5324915"/>
          <a:ext cx="7477760" cy="81341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66370-2A41-467C-B806-F668A13C2143}">
      <dsp:nvSpPr>
        <dsp:cNvPr id="0" name=""/>
        <dsp:cNvSpPr/>
      </dsp:nvSpPr>
      <dsp:spPr>
        <a:xfrm>
          <a:off x="246558" y="3063"/>
          <a:ext cx="3393281" cy="1696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b="1" i="0" u="none" strike="noStrike" kern="1200" baseline="0" dirty="0" smtClean="0">
              <a:solidFill>
                <a:schemeClr val="tx1"/>
              </a:solidFill>
              <a:latin typeface="Lucida Bright" panose="02040602050505020304" pitchFamily="18" charset="0"/>
            </a:rPr>
            <a:t>2 ACTITUDES mentales antagónicas: de </a:t>
          </a:r>
          <a:r>
            <a:rPr lang="es-ES" sz="1900" b="1" kern="1200" dirty="0" smtClean="0">
              <a:solidFill>
                <a:schemeClr val="tx1"/>
              </a:solidFill>
              <a:latin typeface="Lucida Bright" panose="02040602050505020304" pitchFamily="18" charset="0"/>
            </a:rPr>
            <a:t>las cuales dependen l</a:t>
          </a:r>
          <a:r>
            <a:rPr lang="es-ES" sz="1900" b="1" i="0" u="none" strike="noStrike" kern="1200" baseline="0" dirty="0" smtClean="0">
              <a:solidFill>
                <a:schemeClr val="tx1"/>
              </a:solidFill>
              <a:latin typeface="Lucida Bright" panose="02040602050505020304" pitchFamily="18" charset="0"/>
            </a:rPr>
            <a:t>a percepción consciente del ambiente y nuestra reacción frente a él.</a:t>
          </a:r>
          <a:endParaRPr lang="es-ES" sz="1900" b="1" kern="1200" dirty="0">
            <a:solidFill>
              <a:schemeClr val="tx1"/>
            </a:solidFill>
          </a:endParaRPr>
        </a:p>
      </dsp:txBody>
      <dsp:txXfrm>
        <a:off x="296244" y="52749"/>
        <a:ext cx="3293909" cy="1597031"/>
      </dsp:txXfrm>
    </dsp:sp>
    <dsp:sp modelId="{1DDFC4AB-F539-4473-A501-B4A4BE0212DB}">
      <dsp:nvSpPr>
        <dsp:cNvPr id="0" name=""/>
        <dsp:cNvSpPr/>
      </dsp:nvSpPr>
      <dsp:spPr>
        <a:xfrm>
          <a:off x="585886" y="1699466"/>
          <a:ext cx="339328" cy="1272480"/>
        </a:xfrm>
        <a:custGeom>
          <a:avLst/>
          <a:gdLst/>
          <a:ahLst/>
          <a:cxnLst/>
          <a:rect l="0" t="0" r="0" b="0"/>
          <a:pathLst>
            <a:path>
              <a:moveTo>
                <a:pt x="0" y="0"/>
              </a:moveTo>
              <a:lnTo>
                <a:pt x="0" y="1272480"/>
              </a:lnTo>
              <a:lnTo>
                <a:pt x="339328" y="127248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5E993A-6D6C-4402-9266-A244C4082A1F}">
      <dsp:nvSpPr>
        <dsp:cNvPr id="0" name=""/>
        <dsp:cNvSpPr/>
      </dsp:nvSpPr>
      <dsp:spPr>
        <a:xfrm>
          <a:off x="925214" y="2123626"/>
          <a:ext cx="2714624" cy="16966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b="1" i="0" u="sng" strike="noStrike" kern="1200" baseline="0" dirty="0" smtClean="0">
              <a:latin typeface="Lucida Bright" panose="02040602050505020304" pitchFamily="18" charset="0"/>
            </a:rPr>
            <a:t>Extroversión</a:t>
          </a:r>
          <a:r>
            <a:rPr lang="es-ES" sz="2000" b="1" u="sng" kern="1200" dirty="0" smtClean="0">
              <a:latin typeface="Lucida Bright" panose="02040602050505020304" pitchFamily="18" charset="0"/>
            </a:rPr>
            <a:t>: </a:t>
          </a:r>
          <a:r>
            <a:rPr lang="es-ES" sz="2000" b="1" i="0" u="none" strike="noStrike" kern="1200" baseline="0" dirty="0" smtClean="0">
              <a:latin typeface="Lucida Bright" panose="02040602050505020304" pitchFamily="18" charset="0"/>
            </a:rPr>
            <a:t>abiertos, sociables, se orientan hacia otros y el mundo.</a:t>
          </a:r>
        </a:p>
      </dsp:txBody>
      <dsp:txXfrm>
        <a:off x="974907" y="2173319"/>
        <a:ext cx="2615238" cy="1597254"/>
      </dsp:txXfrm>
    </dsp:sp>
    <dsp:sp modelId="{F5A64F51-5487-4FD1-A436-4E0869466821}">
      <dsp:nvSpPr>
        <dsp:cNvPr id="0" name=""/>
        <dsp:cNvSpPr/>
      </dsp:nvSpPr>
      <dsp:spPr>
        <a:xfrm>
          <a:off x="585886" y="1699466"/>
          <a:ext cx="339328" cy="3393281"/>
        </a:xfrm>
        <a:custGeom>
          <a:avLst/>
          <a:gdLst/>
          <a:ahLst/>
          <a:cxnLst/>
          <a:rect l="0" t="0" r="0" b="0"/>
          <a:pathLst>
            <a:path>
              <a:moveTo>
                <a:pt x="0" y="0"/>
              </a:moveTo>
              <a:lnTo>
                <a:pt x="0" y="3393281"/>
              </a:lnTo>
              <a:lnTo>
                <a:pt x="339328" y="339328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C5BC8-BCEE-4867-8386-4570C0EBE67A}">
      <dsp:nvSpPr>
        <dsp:cNvPr id="0" name=""/>
        <dsp:cNvSpPr/>
      </dsp:nvSpPr>
      <dsp:spPr>
        <a:xfrm>
          <a:off x="925214" y="4244427"/>
          <a:ext cx="2714624" cy="16966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15447"/>
              <a:satOff val="-16269"/>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b="1" i="0" u="sng" strike="noStrike" kern="1200" baseline="0" dirty="0" smtClean="0">
              <a:latin typeface="Lucida Bright" panose="02040602050505020304" pitchFamily="18" charset="0"/>
            </a:rPr>
            <a:t>Introversión</a:t>
          </a:r>
          <a:r>
            <a:rPr lang="es-ES" sz="2200" b="1" u="sng" kern="1200" dirty="0" smtClean="0">
              <a:latin typeface="Lucida Bright" panose="02040602050505020304" pitchFamily="18" charset="0"/>
            </a:rPr>
            <a:t>: </a:t>
          </a:r>
          <a:r>
            <a:rPr lang="es-ES" sz="2200" b="0" i="0" u="none" strike="noStrike" kern="1200" baseline="0" dirty="0" smtClean="0">
              <a:latin typeface="Lucida Bright" panose="02040602050505020304" pitchFamily="18" charset="0"/>
            </a:rPr>
            <a:t>retraídos, tímidos, y tienden a concentrarse en sí mismos.</a:t>
          </a:r>
          <a:endParaRPr lang="es-ES" sz="2200" b="0" kern="1200" dirty="0"/>
        </a:p>
      </dsp:txBody>
      <dsp:txXfrm>
        <a:off x="974907" y="4294120"/>
        <a:ext cx="2615238" cy="1597254"/>
      </dsp:txXfrm>
    </dsp:sp>
    <dsp:sp modelId="{D6F98AE9-C96A-44C6-90B4-76A0C4331498}">
      <dsp:nvSpPr>
        <dsp:cNvPr id="0" name=""/>
        <dsp:cNvSpPr/>
      </dsp:nvSpPr>
      <dsp:spPr>
        <a:xfrm>
          <a:off x="4488160" y="3063"/>
          <a:ext cx="3393281" cy="1696640"/>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b="1" i="0" u="none" strike="noStrike" kern="1200" baseline="0" dirty="0" smtClean="0">
              <a:solidFill>
                <a:schemeClr val="tx1"/>
              </a:solidFill>
              <a:latin typeface="Lucida Bright" panose="02040602050505020304" pitchFamily="18" charset="0"/>
            </a:rPr>
            <a:t>Propuso 2 pares de FUNCIONES psicológicas antagónicas (formas de percibir el mundo externo y nuestro mundo interno). </a:t>
          </a:r>
          <a:endParaRPr lang="es-ES" sz="1900" b="1" i="0" kern="1200" dirty="0">
            <a:solidFill>
              <a:schemeClr val="tx1"/>
            </a:solidFill>
          </a:endParaRPr>
        </a:p>
      </dsp:txBody>
      <dsp:txXfrm>
        <a:off x="4537853" y="52756"/>
        <a:ext cx="3293895" cy="1597254"/>
      </dsp:txXfrm>
    </dsp:sp>
    <dsp:sp modelId="{75B82413-04F0-4F50-9F08-4CA568BF1184}">
      <dsp:nvSpPr>
        <dsp:cNvPr id="0" name=""/>
        <dsp:cNvSpPr/>
      </dsp:nvSpPr>
      <dsp:spPr>
        <a:xfrm>
          <a:off x="4827488" y="1699704"/>
          <a:ext cx="339328" cy="1272480"/>
        </a:xfrm>
        <a:custGeom>
          <a:avLst/>
          <a:gdLst/>
          <a:ahLst/>
          <a:cxnLst/>
          <a:rect l="0" t="0" r="0" b="0"/>
          <a:pathLst>
            <a:path>
              <a:moveTo>
                <a:pt x="0" y="0"/>
              </a:moveTo>
              <a:lnTo>
                <a:pt x="0" y="1272480"/>
              </a:lnTo>
              <a:lnTo>
                <a:pt x="339328" y="127248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17E4D-CF17-4065-9C5C-A7498563D5F6}">
      <dsp:nvSpPr>
        <dsp:cNvPr id="0" name=""/>
        <dsp:cNvSpPr/>
      </dsp:nvSpPr>
      <dsp:spPr>
        <a:xfrm>
          <a:off x="5166816" y="2123864"/>
          <a:ext cx="2714624" cy="16966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830893"/>
              <a:satOff val="-32539"/>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b="1" i="0" u="none" strike="noStrike" kern="1200" baseline="0" dirty="0" smtClean="0">
              <a:latin typeface="Lucida Bright" panose="02040602050505020304" pitchFamily="18" charset="0"/>
            </a:rPr>
            <a:t>Percepción: </a:t>
          </a:r>
          <a:r>
            <a:rPr lang="es-ES" sz="1500" b="0" i="0" u="none" strike="noStrike" kern="1200" baseline="0" dirty="0" smtClean="0">
              <a:latin typeface="Lucida Bright" panose="02040602050505020304" pitchFamily="18" charset="0"/>
            </a:rPr>
            <a:t>reproduce una experiencia por medio de los sentidos tal como la fotografía copia un objeto.</a:t>
          </a:r>
        </a:p>
        <a:p>
          <a:pPr lvl="0" algn="ctr" defTabSz="666750">
            <a:lnSpc>
              <a:spcPct val="90000"/>
            </a:lnSpc>
            <a:spcBef>
              <a:spcPct val="0"/>
            </a:spcBef>
            <a:spcAft>
              <a:spcPct val="35000"/>
            </a:spcAft>
          </a:pPr>
          <a:r>
            <a:rPr lang="es-ES" sz="1500" b="1" i="0" u="none" strike="noStrike" kern="1200" baseline="0" dirty="0" smtClean="0">
              <a:latin typeface="Lucida Bright" panose="02040602050505020304" pitchFamily="18" charset="0"/>
            </a:rPr>
            <a:t>Intuición</a:t>
          </a:r>
          <a:r>
            <a:rPr lang="es-ES" sz="1500" b="0" i="0" u="none" strike="noStrike" kern="1200" baseline="0" dirty="0" smtClean="0">
              <a:latin typeface="Lucida Bright" panose="02040602050505020304" pitchFamily="18" charset="0"/>
            </a:rPr>
            <a:t>: no surge directamente de un estímulo externo </a:t>
          </a:r>
          <a:endParaRPr lang="es-ES" sz="1500" kern="1200" dirty="0"/>
        </a:p>
      </dsp:txBody>
      <dsp:txXfrm>
        <a:off x="5216509" y="2173557"/>
        <a:ext cx="2615238" cy="1597254"/>
      </dsp:txXfrm>
    </dsp:sp>
    <dsp:sp modelId="{1908DE27-9C13-4CEA-92F9-1AF255F17DBA}">
      <dsp:nvSpPr>
        <dsp:cNvPr id="0" name=""/>
        <dsp:cNvSpPr/>
      </dsp:nvSpPr>
      <dsp:spPr>
        <a:xfrm>
          <a:off x="4827488" y="1699704"/>
          <a:ext cx="339328" cy="3393281"/>
        </a:xfrm>
        <a:custGeom>
          <a:avLst/>
          <a:gdLst/>
          <a:ahLst/>
          <a:cxnLst/>
          <a:rect l="0" t="0" r="0" b="0"/>
          <a:pathLst>
            <a:path>
              <a:moveTo>
                <a:pt x="0" y="0"/>
              </a:moveTo>
              <a:lnTo>
                <a:pt x="0" y="3393281"/>
              </a:lnTo>
              <a:lnTo>
                <a:pt x="339328" y="339328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8C1A1-8EA5-47F9-9CB6-38DA138EBBAA}">
      <dsp:nvSpPr>
        <dsp:cNvPr id="0" name=""/>
        <dsp:cNvSpPr/>
      </dsp:nvSpPr>
      <dsp:spPr>
        <a:xfrm>
          <a:off x="5166816" y="4244664"/>
          <a:ext cx="2714624" cy="16966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b="1" i="0" u="none" strike="noStrike" kern="1200" baseline="0" dirty="0" smtClean="0">
              <a:latin typeface="Lucida Bright" panose="02040602050505020304" pitchFamily="18" charset="0"/>
            </a:rPr>
            <a:t>Pensamiento:</a:t>
          </a:r>
          <a:r>
            <a:rPr lang="es-ES" sz="1500" b="0" i="0" u="none" strike="noStrike" kern="1200" baseline="0" dirty="0" smtClean="0">
              <a:latin typeface="Lucida Bright" panose="02040602050505020304" pitchFamily="18" charset="0"/>
            </a:rPr>
            <a:t> juicio sobre la veracidad o falsedad de una experiencia. </a:t>
          </a:r>
        </a:p>
        <a:p>
          <a:pPr lvl="0" algn="ctr" defTabSz="666750">
            <a:lnSpc>
              <a:spcPct val="90000"/>
            </a:lnSpc>
            <a:spcBef>
              <a:spcPct val="0"/>
            </a:spcBef>
            <a:spcAft>
              <a:spcPct val="35000"/>
            </a:spcAft>
          </a:pPr>
          <a:r>
            <a:rPr lang="es-ES" sz="1500" b="1" i="0" u="none" strike="noStrike" kern="1200" baseline="0" dirty="0" smtClean="0">
              <a:latin typeface="Lucida Bright" panose="02040602050505020304" pitchFamily="18" charset="0"/>
            </a:rPr>
            <a:t>Sentimiento</a:t>
          </a:r>
          <a:r>
            <a:rPr lang="es-ES" sz="1500" b="0" i="0" u="none" strike="noStrike" kern="1200" baseline="0" dirty="0" smtClean="0">
              <a:latin typeface="Lucida Bright" panose="02040602050505020304" pitchFamily="18" charset="0"/>
            </a:rPr>
            <a:t>: se expresa en términos de agrado o desagrado, gusto o disgusto, estimulación o aburrimiento.</a:t>
          </a:r>
          <a:endParaRPr lang="es-ES" sz="1500" kern="1200" dirty="0"/>
        </a:p>
      </dsp:txBody>
      <dsp:txXfrm>
        <a:off x="5216509" y="4294357"/>
        <a:ext cx="2615238" cy="1597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22F0C-EEAA-465F-9F0F-2817AB760B7B}">
      <dsp:nvSpPr>
        <dsp:cNvPr id="0" name=""/>
        <dsp:cNvSpPr/>
      </dsp:nvSpPr>
      <dsp:spPr>
        <a:xfrm>
          <a:off x="2311396" y="2709333"/>
          <a:ext cx="674064" cy="1511301"/>
        </a:xfrm>
        <a:custGeom>
          <a:avLst/>
          <a:gdLst/>
          <a:ahLst/>
          <a:cxnLst/>
          <a:rect l="0" t="0" r="0" b="0"/>
          <a:pathLst>
            <a:path>
              <a:moveTo>
                <a:pt x="0" y="0"/>
              </a:moveTo>
              <a:lnTo>
                <a:pt x="337032" y="0"/>
              </a:lnTo>
              <a:lnTo>
                <a:pt x="337032" y="1511301"/>
              </a:lnTo>
              <a:lnTo>
                <a:pt x="674064" y="151130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607057" y="3423613"/>
        <a:ext cx="82740" cy="82740"/>
      </dsp:txXfrm>
    </dsp:sp>
    <dsp:sp modelId="{8BEB4F5A-E7B1-4B75-87B2-EC306D7722DE}">
      <dsp:nvSpPr>
        <dsp:cNvPr id="0" name=""/>
        <dsp:cNvSpPr/>
      </dsp:nvSpPr>
      <dsp:spPr>
        <a:xfrm>
          <a:off x="2311396" y="2616269"/>
          <a:ext cx="674064" cy="91440"/>
        </a:xfrm>
        <a:custGeom>
          <a:avLst/>
          <a:gdLst/>
          <a:ahLst/>
          <a:cxnLst/>
          <a:rect l="0" t="0" r="0" b="0"/>
          <a:pathLst>
            <a:path>
              <a:moveTo>
                <a:pt x="0" y="93063"/>
              </a:moveTo>
              <a:lnTo>
                <a:pt x="337032" y="93063"/>
              </a:lnTo>
              <a:lnTo>
                <a:pt x="337032" y="45720"/>
              </a:lnTo>
              <a:lnTo>
                <a:pt x="674064"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31535" y="2645096"/>
        <a:ext cx="33786" cy="33786"/>
      </dsp:txXfrm>
    </dsp:sp>
    <dsp:sp modelId="{9345F173-D3D3-48C7-8F05-10A7C228A6BD}">
      <dsp:nvSpPr>
        <dsp:cNvPr id="0" name=""/>
        <dsp:cNvSpPr/>
      </dsp:nvSpPr>
      <dsp:spPr>
        <a:xfrm>
          <a:off x="2311396" y="1150688"/>
          <a:ext cx="674064" cy="1558645"/>
        </a:xfrm>
        <a:custGeom>
          <a:avLst/>
          <a:gdLst/>
          <a:ahLst/>
          <a:cxnLst/>
          <a:rect l="0" t="0" r="0" b="0"/>
          <a:pathLst>
            <a:path>
              <a:moveTo>
                <a:pt x="0" y="1558645"/>
              </a:moveTo>
              <a:lnTo>
                <a:pt x="337032" y="1558645"/>
              </a:lnTo>
              <a:lnTo>
                <a:pt x="337032" y="0"/>
              </a:lnTo>
              <a:lnTo>
                <a:pt x="674064"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2605974" y="1887557"/>
        <a:ext cx="84907" cy="84907"/>
      </dsp:txXfrm>
    </dsp:sp>
    <dsp:sp modelId="{076BF07D-B9FE-4494-9FDB-D2BB9386EA50}">
      <dsp:nvSpPr>
        <dsp:cNvPr id="0" name=""/>
        <dsp:cNvSpPr/>
      </dsp:nvSpPr>
      <dsp:spPr>
        <a:xfrm rot="16200000">
          <a:off x="-906416" y="2195565"/>
          <a:ext cx="5408088" cy="10275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S" sz="6500" kern="1200" dirty="0" smtClean="0"/>
            <a:t>RASGOS</a:t>
          </a:r>
          <a:endParaRPr lang="es-ES" sz="6500" kern="1200" dirty="0"/>
        </a:p>
      </dsp:txBody>
      <dsp:txXfrm>
        <a:off x="-906416" y="2195565"/>
        <a:ext cx="5408088" cy="1027536"/>
      </dsp:txXfrm>
    </dsp:sp>
    <dsp:sp modelId="{6C32EA19-A7BB-4687-BFAD-AC0E3DEEBD29}">
      <dsp:nvSpPr>
        <dsp:cNvPr id="0" name=""/>
        <dsp:cNvSpPr/>
      </dsp:nvSpPr>
      <dsp:spPr>
        <a:xfrm>
          <a:off x="2985460" y="494914"/>
          <a:ext cx="3766333" cy="13115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latin typeface="Lucida Bright" panose="02040602050505020304" pitchFamily="18" charset="0"/>
            </a:rPr>
            <a:t>CARDINALES: Está tan generalizado e influye tanto que toca casi todos los aspectos de la vida. Ej. el patriotismo.</a:t>
          </a:r>
          <a:endParaRPr lang="es-ES" sz="1700" b="1" kern="1200" dirty="0">
            <a:solidFill>
              <a:schemeClr val="tx1"/>
            </a:solidFill>
            <a:latin typeface="Lucida Bright" panose="02040602050505020304" pitchFamily="18" charset="0"/>
          </a:endParaRPr>
        </a:p>
      </dsp:txBody>
      <dsp:txXfrm>
        <a:off x="2985460" y="494914"/>
        <a:ext cx="3766333" cy="1311548"/>
      </dsp:txXfrm>
    </dsp:sp>
    <dsp:sp modelId="{ADF095BB-C015-4D26-ACD5-6CC7354AF22E}">
      <dsp:nvSpPr>
        <dsp:cNvPr id="0" name=""/>
        <dsp:cNvSpPr/>
      </dsp:nvSpPr>
      <dsp:spPr>
        <a:xfrm>
          <a:off x="2985460" y="2063346"/>
          <a:ext cx="3858680" cy="11972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Lucida Bright" panose="02040602050505020304" pitchFamily="18" charset="0"/>
            </a:rPr>
            <a:t>CENTRALES: rasgos generales que caracterizan la personalidad. Suelen ser entre cinco y diez temas que describen muy bien nuestro comportamiento. Ej. agresividad, autocompasión</a:t>
          </a:r>
          <a:endParaRPr lang="es-ES" sz="1500" b="1" kern="1200" dirty="0">
            <a:solidFill>
              <a:schemeClr val="tx1"/>
            </a:solidFill>
          </a:endParaRPr>
        </a:p>
      </dsp:txBody>
      <dsp:txXfrm>
        <a:off x="2985460" y="2063346"/>
        <a:ext cx="3858680" cy="1197285"/>
      </dsp:txXfrm>
    </dsp:sp>
    <dsp:sp modelId="{9C65EAB7-4D47-4077-9CFF-B0F805D4C9A1}">
      <dsp:nvSpPr>
        <dsp:cNvPr id="0" name=""/>
        <dsp:cNvSpPr/>
      </dsp:nvSpPr>
      <dsp:spPr>
        <a:xfrm>
          <a:off x="2985460" y="3517516"/>
          <a:ext cx="3821741" cy="14062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solidFill>
                <a:schemeClr val="tx1"/>
              </a:solidFill>
              <a:latin typeface="Lucida Bright" panose="02040602050505020304" pitchFamily="18" charset="0"/>
            </a:rPr>
            <a:t>SECUNDARIOS: disposiciones menos generales o más periféricas; se manifiestan esporádicamente en determinados comportamientos concretos. Ej. una preferencia menor por determinado tipo de música o de comida</a:t>
          </a:r>
          <a:endParaRPr lang="es-ES" sz="1300" b="1" kern="1200" dirty="0">
            <a:solidFill>
              <a:schemeClr val="tx1"/>
            </a:solidFill>
          </a:endParaRPr>
        </a:p>
      </dsp:txBody>
      <dsp:txXfrm>
        <a:off x="2985460" y="3517516"/>
        <a:ext cx="3821741" cy="14062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4868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7940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6907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92435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a:xfrm>
            <a:off x="2182708" y="6272784"/>
            <a:ext cx="6327648" cy="365125"/>
          </a:xfrm>
        </p:spPr>
        <p:txBody>
          <a:bodyPr/>
          <a:lstStyle/>
          <a:p>
            <a:endParaRPr lang="es-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8314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5804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B1E41D-3012-4669-8DBA-E3C11EAC6024}" type="datetimeFigureOut">
              <a:rPr lang="es-AR" smtClean="0"/>
              <a:t>26/9/2024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73297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B1E41D-3012-4669-8DBA-E3C11EAC6024}" type="datetimeFigureOut">
              <a:rPr lang="es-AR" smtClean="0"/>
              <a:t>26/9/2024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25092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E41D-3012-4669-8DBA-E3C11EAC6024}" type="datetimeFigureOut">
              <a:rPr lang="es-AR" smtClean="0"/>
              <a:t>26/9/2024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72456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32071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62328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1E41D-3012-4669-8DBA-E3C11EAC6024}" type="datetimeFigureOut">
              <a:rPr lang="es-AR" smtClean="0"/>
              <a:t>26/9/2024</a:t>
            </a:fld>
            <a:endParaRPr lang="es-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037544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neuro-class.com/creatividad-una-definicion-mas-innovadora-moderna-y-global/" TargetMode="External"/><Relationship Id="rId2" Type="http://schemas.openxmlformats.org/officeDocument/2006/relationships/hyperlink" Target="https://neuro-class.com/trastorno-de-ansiedad-por-enfermedad-cuando-la-preocupacion-manda/" TargetMode="External"/><Relationship Id="rId1" Type="http://schemas.openxmlformats.org/officeDocument/2006/relationships/slideLayout" Target="../slideLayouts/slideLayout7.xml"/><Relationship Id="rId4" Type="http://schemas.openxmlformats.org/officeDocument/2006/relationships/hyperlink" Target="https://neuro-class.com/empatia-que-ocurre-cuando-desgast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dirty="0"/>
              <a:t>Introducción a la Psicología</a:t>
            </a:r>
            <a:endParaRPr lang="es-AR" dirty="0"/>
          </a:p>
        </p:txBody>
      </p:sp>
      <p:sp>
        <p:nvSpPr>
          <p:cNvPr id="3" name="Subtítulo 2">
            <a:extLst>
              <a:ext uri="{FF2B5EF4-FFF2-40B4-BE49-F238E27FC236}">
                <a16:creationId xmlns:a16="http://schemas.microsoft.com/office/drawing/2014/main" id="{1B3EADA5-221E-928D-7048-306447DF26B9}"/>
              </a:ext>
            </a:extLst>
          </p:cNvPr>
          <p:cNvSpPr>
            <a:spLocks noGrp="1"/>
          </p:cNvSpPr>
          <p:nvPr>
            <p:ph type="subTitle" idx="1"/>
          </p:nvPr>
        </p:nvSpPr>
        <p:spPr>
          <a:xfrm>
            <a:off x="1069847" y="4389120"/>
            <a:ext cx="8491247" cy="1069848"/>
          </a:xfrm>
        </p:spPr>
        <p:txBody>
          <a:bodyPr>
            <a:normAutofit/>
          </a:bodyPr>
          <a:lstStyle/>
          <a:p>
            <a:pPr algn="r"/>
            <a:r>
              <a:rPr lang="es-AR" dirty="0" smtClean="0"/>
              <a:t>2024</a:t>
            </a:r>
            <a:endParaRPr lang="es-AR" dirty="0"/>
          </a:p>
        </p:txBody>
      </p:sp>
    </p:spTree>
    <p:extLst>
      <p:ext uri="{BB962C8B-B14F-4D97-AF65-F5344CB8AC3E}">
        <p14:creationId xmlns:p14="http://schemas.microsoft.com/office/powerpoint/2010/main" val="33620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168934"/>
            <a:ext cx="11625943" cy="6555641"/>
          </a:xfrm>
          <a:prstGeom prst="rect">
            <a:avLst/>
          </a:prstGeom>
          <a:noFill/>
        </p:spPr>
        <p:txBody>
          <a:bodyPr wrap="square">
            <a:spAutoFit/>
          </a:bodyPr>
          <a:lstStyle/>
          <a:p>
            <a:pPr algn="l"/>
            <a:r>
              <a:rPr lang="es-ES" sz="2400" b="0" i="0" u="none" strike="noStrike" baseline="0" dirty="0">
                <a:latin typeface="Lucida Bright" panose="02040602050505020304" pitchFamily="18" charset="0"/>
              </a:rPr>
              <a:t>Luego introdujo 3 estructuras básicas de la personalidad:</a:t>
            </a:r>
          </a:p>
          <a:p>
            <a:pPr algn="l"/>
            <a:endParaRPr lang="es-ES" sz="2400" b="0" i="0" u="none" strike="noStrike" baseline="0" dirty="0">
              <a:latin typeface="Lucida Bright" panose="02040602050505020304" pitchFamily="18" charset="0"/>
            </a:endParaRPr>
          </a:p>
          <a:p>
            <a:pPr algn="l"/>
            <a:r>
              <a:rPr lang="es-ES" sz="2800" b="1" i="0" u="none" strike="noStrike" baseline="0" dirty="0">
                <a:solidFill>
                  <a:srgbClr val="002060"/>
                </a:solidFill>
                <a:effectLst>
                  <a:outerShdw blurRad="38100" dist="38100" dir="2700000" algn="tl">
                    <a:srgbClr val="000000">
                      <a:alpha val="43137"/>
                    </a:srgbClr>
                  </a:outerShdw>
                </a:effectLst>
                <a:latin typeface="Lucida Bright" panose="02040602050505020304" pitchFamily="18" charset="0"/>
              </a:rPr>
              <a:t>ELLO</a:t>
            </a:r>
            <a:r>
              <a:rPr lang="es-ES" sz="2400" b="0" i="0" u="none" strike="noStrike" baseline="0" dirty="0">
                <a:latin typeface="Lucida Bright" panose="02040602050505020304" pitchFamily="18" charset="0"/>
              </a:rPr>
              <a:t>: presente desde el nacimiento. Es totalmente INCONSCIENTE, la parte más </a:t>
            </a:r>
            <a:r>
              <a:rPr lang="es-ES" sz="2400" b="1" i="0" u="none" strike="noStrike" baseline="0" dirty="0">
                <a:latin typeface="Lucida Bright" panose="02040602050505020304" pitchFamily="18" charset="0"/>
              </a:rPr>
              <a:t>inaccesible</a:t>
            </a:r>
            <a:r>
              <a:rPr lang="es-ES" sz="2400" b="0" i="0" u="none" strike="noStrike" baseline="0" dirty="0">
                <a:latin typeface="Lucida Bright" panose="02040602050505020304" pitchFamily="18" charset="0"/>
              </a:rPr>
              <a:t>. Es el depósito de los INSTINTOS. </a:t>
            </a:r>
          </a:p>
          <a:p>
            <a:pPr algn="l"/>
            <a:r>
              <a:rPr lang="es-ES" sz="2400" b="0" i="0" u="none" strike="noStrike" baseline="0" dirty="0">
                <a:latin typeface="Lucida Bright" panose="02040602050505020304" pitchFamily="18" charset="0"/>
              </a:rPr>
              <a:t>Actúa por el PRINCIPIO DEL PLACER (opera para evitar el dolor y aumentar el placer al máximo): </a:t>
            </a:r>
            <a:r>
              <a:rPr lang="es-ES" sz="2400" b="1" i="0" u="none" strike="noStrike" baseline="0" dirty="0">
                <a:latin typeface="Lucida Bright" panose="02040602050505020304" pitchFamily="18" charset="0"/>
              </a:rPr>
              <a:t>satisfacción inmediata de</a:t>
            </a:r>
            <a:r>
              <a:rPr lang="es-ES" sz="2400" b="0" i="0" u="none" strike="noStrike" baseline="0" dirty="0">
                <a:latin typeface="Lucida Bright" panose="02040602050505020304" pitchFamily="18" charset="0"/>
              </a:rPr>
              <a:t> las NECESIDADES. </a:t>
            </a:r>
          </a:p>
          <a:p>
            <a:endParaRPr lang="es-ES" sz="2400" b="1" i="0" u="none" strike="noStrike" baseline="0" dirty="0">
              <a:latin typeface="Lucida Bright" panose="02040602050505020304" pitchFamily="18" charset="0"/>
            </a:endParaRPr>
          </a:p>
          <a:p>
            <a:r>
              <a:rPr lang="es-ES" sz="2800" b="1" dirty="0">
                <a:solidFill>
                  <a:srgbClr val="002060"/>
                </a:solidFill>
                <a:effectLst>
                  <a:outerShdw blurRad="38100" dist="38100" dir="2700000" algn="tl">
                    <a:srgbClr val="000000">
                      <a:alpha val="43137"/>
                    </a:srgbClr>
                  </a:outerShdw>
                </a:effectLst>
                <a:latin typeface="Lucida Bright" panose="02040602050505020304" pitchFamily="18" charset="0"/>
              </a:rPr>
              <a:t>YO</a:t>
            </a:r>
            <a:r>
              <a:rPr lang="es-ES" sz="2400" b="0" i="0" u="none" strike="noStrike" baseline="0" dirty="0">
                <a:latin typeface="Lucida Bright" panose="02040602050505020304" pitchFamily="18" charset="0"/>
              </a:rPr>
              <a:t>: se encuentra entre lo CONSCIENTE y lo PRECONSCIENTE. Busca satisfacer los deseos del ELLO en el MUNDO EXTERNO, es decir, se encuentra entre el mundo interno y el externo. Actúa bajo el PRINCIPIO DE REALIDAD: por medio de la racionalidad, </a:t>
            </a:r>
            <a:r>
              <a:rPr lang="es-ES" sz="2400" dirty="0">
                <a:latin typeface="Lucida Bright" panose="02040602050505020304" pitchFamily="18" charset="0"/>
              </a:rPr>
              <a:t>impone limitaciones adecuadas a </a:t>
            </a:r>
            <a:r>
              <a:rPr lang="es-ES" sz="2400" b="0" i="0" u="none" strike="noStrike" baseline="0" dirty="0">
                <a:latin typeface="Lucida Bright" panose="02040602050505020304" pitchFamily="18" charset="0"/>
              </a:rPr>
              <a:t>la satisfacción de los deseos del ello hasta que se pueda garantizar la gratificación de la manera más segura posible, sin conflictos. </a:t>
            </a:r>
          </a:p>
          <a:p>
            <a:endParaRPr lang="es-ES" sz="2400" b="1" i="0" u="none" strike="noStrike" baseline="0" dirty="0">
              <a:latin typeface="Lucida Bright" panose="02040602050505020304" pitchFamily="18" charset="0"/>
            </a:endParaRPr>
          </a:p>
          <a:p>
            <a:pPr algn="l"/>
            <a:r>
              <a:rPr lang="es-ES" sz="2800" b="1" i="0" u="none" strike="noStrike" baseline="0" dirty="0">
                <a:solidFill>
                  <a:srgbClr val="002060"/>
                </a:solidFill>
                <a:effectLst>
                  <a:outerShdw blurRad="38100" dist="38100" dir="2700000" algn="tl">
                    <a:srgbClr val="000000">
                      <a:alpha val="43137"/>
                    </a:srgbClr>
                  </a:outerShdw>
                </a:effectLst>
                <a:latin typeface="Lucida Bright" panose="02040602050505020304" pitchFamily="18" charset="0"/>
              </a:rPr>
              <a:t>SUPERYO</a:t>
            </a:r>
            <a:r>
              <a:rPr lang="es-ES" sz="2400" b="0" i="0" u="none" strike="noStrike" baseline="0" dirty="0">
                <a:latin typeface="Lucida Bright" panose="02040602050505020304" pitchFamily="18" charset="0"/>
              </a:rPr>
              <a:t>: componente </a:t>
            </a:r>
            <a:r>
              <a:rPr lang="es-ES" sz="2400" b="1" i="0" u="none" strike="noStrike" baseline="0" dirty="0">
                <a:latin typeface="Lucida Bright" panose="02040602050505020304" pitchFamily="18" charset="0"/>
              </a:rPr>
              <a:t>moral</a:t>
            </a:r>
            <a:r>
              <a:rPr lang="es-ES" sz="2400" b="0" i="0" u="none" strike="noStrike" baseline="0" dirty="0">
                <a:latin typeface="Lucida Bright" panose="02040602050505020304" pitchFamily="18" charset="0"/>
              </a:rPr>
              <a:t>. Aparece a los 5 años. Es la interiorización de los valores y las normas de los padres y de la sociedad. </a:t>
            </a:r>
            <a:r>
              <a:rPr lang="es-ES" sz="2400" b="0" i="0" u="sng" strike="noStrike" baseline="0" dirty="0">
                <a:latin typeface="Lucida Bright" panose="02040602050505020304" pitchFamily="18" charset="0"/>
              </a:rPr>
              <a:t>Función</a:t>
            </a:r>
            <a:r>
              <a:rPr lang="es-ES" sz="2400" b="0" i="0" u="none" strike="noStrike" baseline="0" dirty="0">
                <a:latin typeface="Lucida Bright" panose="02040602050505020304" pitchFamily="18" charset="0"/>
              </a:rPr>
              <a:t>: vigilar al yo para conducirlo hacia las acciones morales </a:t>
            </a:r>
            <a:r>
              <a:rPr lang="es-ES" sz="2400" b="1" i="0" u="none" strike="noStrike" baseline="0" dirty="0">
                <a:latin typeface="Lucida Bright" panose="02040602050505020304" pitchFamily="18" charset="0"/>
              </a:rPr>
              <a:t>socialmente aceptadas</a:t>
            </a:r>
            <a:r>
              <a:rPr lang="es-ES" sz="2400" b="0" i="0" u="none" strike="noStrike" baseline="0" dirty="0">
                <a:latin typeface="Lucida Bright" panose="02040602050505020304" pitchFamily="18" charset="0"/>
              </a:rPr>
              <a:t>. </a:t>
            </a:r>
          </a:p>
        </p:txBody>
      </p:sp>
    </p:spTree>
    <p:extLst>
      <p:ext uri="{BB962C8B-B14F-4D97-AF65-F5344CB8AC3E}">
        <p14:creationId xmlns:p14="http://schemas.microsoft.com/office/powerpoint/2010/main" val="3942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337352" y="337636"/>
            <a:ext cx="11434437" cy="1569660"/>
          </a:xfrm>
          <a:prstGeom prst="rect">
            <a:avLst/>
          </a:prstGeom>
          <a:noFill/>
        </p:spPr>
        <p:txBody>
          <a:bodyPr wrap="square">
            <a:spAutoFit/>
          </a:bodyPr>
          <a:lstStyle/>
          <a:p>
            <a:pPr algn="l"/>
            <a:r>
              <a:rPr lang="es-ES" sz="2400" b="1" i="0" u="none" strike="noStrike" baseline="0" dirty="0">
                <a:latin typeface="Lucida Bright" panose="02040602050505020304" pitchFamily="18" charset="0"/>
              </a:rPr>
              <a:t>Etapas psicosexuales del desarrollo: </a:t>
            </a:r>
            <a:r>
              <a:rPr lang="es-ES" sz="2400" b="0" i="0" u="none" strike="noStrike" baseline="0" dirty="0">
                <a:latin typeface="Lucida Bright" panose="02040602050505020304" pitchFamily="18" charset="0"/>
              </a:rPr>
              <a:t>Advirtió fuertes conflictos sexuales en el niño, los cuales al parecer giraban en torno a ciertas regiones del cuerpo. En distintas edades, cada una adquiría mayor importancia como centro de conflicto.</a:t>
            </a:r>
          </a:p>
        </p:txBody>
      </p:sp>
      <p:pic>
        <p:nvPicPr>
          <p:cNvPr id="5" name="Imagen 4">
            <a:extLst>
              <a:ext uri="{FF2B5EF4-FFF2-40B4-BE49-F238E27FC236}">
                <a16:creationId xmlns:a16="http://schemas.microsoft.com/office/drawing/2014/main" id="{FB96C44A-E51E-8BE9-B5D4-BF454D1CBEB9}"/>
              </a:ext>
            </a:extLst>
          </p:cNvPr>
          <p:cNvPicPr>
            <a:picLocks noChangeAspect="1"/>
          </p:cNvPicPr>
          <p:nvPr/>
        </p:nvPicPr>
        <p:blipFill rotWithShape="1">
          <a:blip r:embed="rId2"/>
          <a:srcRect l="34587" t="29593" r="23959" b="38655"/>
          <a:stretch/>
        </p:blipFill>
        <p:spPr>
          <a:xfrm>
            <a:off x="744898" y="2086252"/>
            <a:ext cx="10148002" cy="4371968"/>
          </a:xfrm>
          <a:prstGeom prst="rect">
            <a:avLst/>
          </a:prstGeom>
        </p:spPr>
      </p:pic>
    </p:spTree>
    <p:extLst>
      <p:ext uri="{BB962C8B-B14F-4D97-AF65-F5344CB8AC3E}">
        <p14:creationId xmlns:p14="http://schemas.microsoft.com/office/powerpoint/2010/main" val="316339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920621"/>
            <a:ext cx="11625943" cy="5016758"/>
          </a:xfrm>
          <a:prstGeom prst="rect">
            <a:avLst/>
          </a:prstGeom>
          <a:noFill/>
        </p:spPr>
        <p:txBody>
          <a:bodyPr wrap="square">
            <a:spAutoFit/>
          </a:bodyPr>
          <a:lstStyle/>
          <a:p>
            <a:r>
              <a:rPr lang="es-ES" sz="2400" b="1" i="0" u="none" strike="noStrike" baseline="0" dirty="0">
                <a:effectLst>
                  <a:outerShdw blurRad="38100" dist="38100" dir="2700000" algn="tl">
                    <a:srgbClr val="000000">
                      <a:alpha val="43137"/>
                    </a:srgbClr>
                  </a:outerShdw>
                </a:effectLst>
                <a:latin typeface="Lucida Bright" panose="02040602050505020304" pitchFamily="18" charset="0"/>
              </a:rPr>
              <a:t>La personalidad está determinada por la manera en que se aborda cada una de las etapas psicosexuales. En cada etapa existe un conflicto que se debe resolver para que el infante o el niño puedan avanzar a la siguiente.</a:t>
            </a:r>
          </a:p>
          <a:p>
            <a:pPr algn="l"/>
            <a:r>
              <a:rPr lang="es-ES" sz="2400" b="1" i="0" u="none" strike="noStrike" baseline="0" dirty="0">
                <a:effectLst>
                  <a:outerShdw blurRad="38100" dist="38100" dir="2700000" algn="tl">
                    <a:srgbClr val="000000">
                      <a:alpha val="43137"/>
                    </a:srgbClr>
                  </a:outerShdw>
                </a:effectLst>
                <a:latin typeface="Lucida Bright" panose="02040602050505020304" pitchFamily="18" charset="0"/>
              </a:rPr>
              <a:t>Las vivencias en cada una de ellas dan cuenta de un posible perfil de personalidad.</a:t>
            </a:r>
          </a:p>
          <a:p>
            <a:pPr algn="l"/>
            <a:endParaRPr lang="es-ES" sz="2800" b="1" i="0" u="none" strike="noStrike" baseline="0" dirty="0">
              <a:solidFill>
                <a:srgbClr val="002060"/>
              </a:solidFill>
              <a:latin typeface="Lucida Bright" panose="02040602050505020304" pitchFamily="18" charset="0"/>
            </a:endParaRPr>
          </a:p>
          <a:p>
            <a:pPr algn="l"/>
            <a:r>
              <a:rPr lang="es-ES" sz="2800" b="1" i="0" u="none" strike="noStrike" baseline="0" dirty="0">
                <a:solidFill>
                  <a:srgbClr val="002060"/>
                </a:solidFill>
                <a:latin typeface="Lucida Bright" panose="02040602050505020304" pitchFamily="18" charset="0"/>
              </a:rPr>
              <a:t>FIJACIONES</a:t>
            </a:r>
            <a:r>
              <a:rPr lang="es-ES" sz="2800" b="1" i="0" u="none" strike="noStrike" baseline="0" dirty="0">
                <a:latin typeface="Lucida Bright" panose="02040602050505020304" pitchFamily="18" charset="0"/>
              </a:rPr>
              <a:t> </a:t>
            </a:r>
            <a:r>
              <a:rPr lang="es-ES" sz="2400" b="0" i="0" u="none" strike="noStrike" baseline="0" dirty="0">
                <a:latin typeface="Lucida Bright" panose="02040602050505020304" pitchFamily="18" charset="0"/>
              </a:rPr>
              <a:t>en las distintas fases (anal, fálica, oral):</a:t>
            </a:r>
          </a:p>
          <a:p>
            <a:pPr algn="l"/>
            <a:r>
              <a:rPr lang="es-ES" sz="2400" b="0" i="0" u="none" strike="noStrike" baseline="0" dirty="0">
                <a:latin typeface="Lucida Bright" panose="02040602050505020304" pitchFamily="18" charset="0"/>
              </a:rPr>
              <a:t>Implica que si una persona presenta algún tipo de dificultad en cualquiera de las tareas asociadas con estas etapas (el destete, el control de esfínteres o en la búsqueda de la identidad sexual), tenderá a retener ciertos hábitos infantiles o primitivos. </a:t>
            </a:r>
          </a:p>
          <a:p>
            <a:pPr algn="l"/>
            <a:r>
              <a:rPr lang="es-ES" sz="2400" b="0" i="0" u="none" strike="noStrike" baseline="0" dirty="0">
                <a:latin typeface="Lucida Bright" panose="02040602050505020304" pitchFamily="18" charset="0"/>
              </a:rPr>
              <a:t>Provoca que cada problema de una etapa específica se prolongue considerablemente en nuestro carácter.</a:t>
            </a:r>
          </a:p>
        </p:txBody>
      </p:sp>
    </p:spTree>
    <p:extLst>
      <p:ext uri="{BB962C8B-B14F-4D97-AF65-F5344CB8AC3E}">
        <p14:creationId xmlns:p14="http://schemas.microsoft.com/office/powerpoint/2010/main" val="359729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37165850"/>
              </p:ext>
            </p:extLst>
          </p:nvPr>
        </p:nvGraphicFramePr>
        <p:xfrm>
          <a:off x="2032000" y="193964"/>
          <a:ext cx="8128000" cy="5944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0" y="2759809"/>
            <a:ext cx="2592376" cy="584775"/>
          </a:xfrm>
          <a:prstGeom prst="rect">
            <a:avLst/>
          </a:prstGeom>
        </p:spPr>
        <p:txBody>
          <a:bodyPr wrap="none">
            <a:spAutoFit/>
          </a:bodyPr>
          <a:lstStyle/>
          <a:p>
            <a:r>
              <a:rPr lang="es-ES" sz="3200" b="1" dirty="0">
                <a:solidFill>
                  <a:srgbClr val="002060"/>
                </a:solidFill>
                <a:latin typeface="Lucida Bright" panose="02040602050505020304" pitchFamily="18" charset="0"/>
              </a:rPr>
              <a:t>CARL JUNG</a:t>
            </a:r>
          </a:p>
        </p:txBody>
      </p:sp>
    </p:spTree>
    <p:extLst>
      <p:ext uri="{BB962C8B-B14F-4D97-AF65-F5344CB8AC3E}">
        <p14:creationId xmlns:p14="http://schemas.microsoft.com/office/powerpoint/2010/main" val="29749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p:txBody>
          <a:bodyPr/>
          <a:lstStyle/>
          <a:p>
            <a:r>
              <a:rPr lang="es-AR" dirty="0"/>
              <a:t>Teorías humanistas</a:t>
            </a:r>
          </a:p>
        </p:txBody>
      </p:sp>
    </p:spTree>
    <p:extLst>
      <p:ext uri="{BB962C8B-B14F-4D97-AF65-F5344CB8AC3E}">
        <p14:creationId xmlns:p14="http://schemas.microsoft.com/office/powerpoint/2010/main" val="32897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594475"/>
            <a:ext cx="11625943" cy="5678478"/>
          </a:xfrm>
          <a:prstGeom prst="rect">
            <a:avLst/>
          </a:prstGeom>
          <a:noFill/>
        </p:spPr>
        <p:txBody>
          <a:bodyPr wrap="square">
            <a:spAutoFit/>
          </a:bodyPr>
          <a:lstStyle/>
          <a:p>
            <a:pPr algn="just"/>
            <a:r>
              <a:rPr lang="es-ES" sz="3500" i="0" u="none" strike="noStrike" baseline="0" dirty="0">
                <a:latin typeface="Lucida Bright" panose="02040602050505020304" pitchFamily="18" charset="0"/>
              </a:rPr>
              <a:t>Criticaron la tradición psicoanalítica porque sólo estudiaban el aspecto patológico de la personalidad.</a:t>
            </a:r>
          </a:p>
          <a:p>
            <a:pPr algn="just"/>
            <a:endParaRPr lang="es-ES" sz="3500" i="0" u="none" strike="noStrike" baseline="0" dirty="0" smtClean="0">
              <a:latin typeface="Lucida Bright" panose="02040602050505020304" pitchFamily="18" charset="0"/>
            </a:endParaRPr>
          </a:p>
          <a:p>
            <a:pPr algn="just"/>
            <a:r>
              <a:rPr lang="es-ES" sz="3500" i="0" u="none" strike="noStrike" baseline="0" dirty="0" smtClean="0">
                <a:latin typeface="Lucida Bright" panose="02040602050505020304" pitchFamily="18" charset="0"/>
              </a:rPr>
              <a:t>Se </a:t>
            </a:r>
            <a:r>
              <a:rPr lang="es-ES" sz="3500" i="0" u="none" strike="noStrike" baseline="0" dirty="0">
                <a:latin typeface="Lucida Bright" panose="02040602050505020304" pitchFamily="18" charset="0"/>
              </a:rPr>
              <a:t>preguntaban cómo llegaríamos algún día a conocer las características y cualidades positivas si sólo nos ocupábamos de las neurosis y psicosis. Así, estudiaron nuestras fortalezas y virtudes mediante la exploración del lado amable de la conducta, en lugar de su lado oscuro.</a:t>
            </a:r>
          </a:p>
          <a:p>
            <a:pPr algn="l"/>
            <a:endParaRPr lang="es-ES" sz="2400" dirty="0">
              <a:latin typeface="Lucida Bright" panose="02040602050505020304" pitchFamily="18" charset="0"/>
            </a:endParaRPr>
          </a:p>
          <a:p>
            <a:pPr algn="l"/>
            <a:endParaRPr lang="es-ES" sz="2400" i="0" u="none" strike="noStrike" baseline="0" dirty="0">
              <a:latin typeface="Lucida Bright" panose="02040602050505020304" pitchFamily="18" charset="0"/>
            </a:endParaRPr>
          </a:p>
        </p:txBody>
      </p:sp>
    </p:spTree>
    <p:extLst>
      <p:ext uri="{BB962C8B-B14F-4D97-AF65-F5344CB8AC3E}">
        <p14:creationId xmlns:p14="http://schemas.microsoft.com/office/powerpoint/2010/main" val="156088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6617" y="295564"/>
            <a:ext cx="10390910" cy="6063198"/>
          </a:xfrm>
          <a:prstGeom prst="rect">
            <a:avLst/>
          </a:prstGeom>
        </p:spPr>
        <p:txBody>
          <a:bodyPr wrap="square">
            <a:spAutoFit/>
          </a:bodyPr>
          <a:lstStyle/>
          <a:p>
            <a:pPr algn="ctr"/>
            <a:r>
              <a:rPr lang="es-ES" sz="4000" b="1" u="sng" dirty="0" smtClean="0">
                <a:solidFill>
                  <a:srgbClr val="002060"/>
                </a:solidFill>
                <a:effectLst>
                  <a:outerShdw blurRad="38100" dist="38100" dir="2700000" algn="tl">
                    <a:srgbClr val="000000">
                      <a:alpha val="43137"/>
                    </a:srgbClr>
                  </a:outerShdw>
                </a:effectLst>
                <a:latin typeface="Lucida Bright" panose="02040602050505020304" pitchFamily="18" charset="0"/>
              </a:rPr>
              <a:t>MASLOW</a:t>
            </a:r>
          </a:p>
          <a:p>
            <a:endParaRPr lang="es-ES" sz="4000" b="1" dirty="0">
              <a:solidFill>
                <a:srgbClr val="002060"/>
              </a:solidFill>
              <a:latin typeface="Lucida Bright" panose="02040602050505020304" pitchFamily="18" charset="0"/>
            </a:endParaRPr>
          </a:p>
          <a:p>
            <a:pPr algn="just"/>
            <a:r>
              <a:rPr lang="es-ES" sz="2800" dirty="0">
                <a:latin typeface="Lucida Bright" panose="02040602050505020304" pitchFamily="18" charset="0"/>
              </a:rPr>
              <a:t>Propuso una jerarquía de </a:t>
            </a:r>
            <a:r>
              <a:rPr lang="es-ES" sz="2800" b="1" dirty="0">
                <a:latin typeface="Lucida Bright" panose="02040602050505020304" pitchFamily="18" charset="0"/>
              </a:rPr>
              <a:t>cinco necesidades </a:t>
            </a:r>
            <a:r>
              <a:rPr lang="es-ES" sz="2800" dirty="0">
                <a:latin typeface="Lucida Bright" panose="02040602050505020304" pitchFamily="18" charset="0"/>
              </a:rPr>
              <a:t>innatas que activan y dirigen la conducta humana y las llamó </a:t>
            </a:r>
            <a:r>
              <a:rPr lang="es-ES" sz="2800" b="1" dirty="0" err="1">
                <a:effectLst>
                  <a:outerShdw blurRad="38100" dist="38100" dir="2700000" algn="tl">
                    <a:srgbClr val="000000">
                      <a:alpha val="43137"/>
                    </a:srgbClr>
                  </a:outerShdw>
                </a:effectLst>
                <a:latin typeface="Lucida Bright" panose="02040602050505020304" pitchFamily="18" charset="0"/>
              </a:rPr>
              <a:t>instintoides</a:t>
            </a:r>
            <a:r>
              <a:rPr lang="es-ES" sz="2800" dirty="0">
                <a:latin typeface="Lucida Bright" panose="02040602050505020304" pitchFamily="18" charset="0"/>
              </a:rPr>
              <a:t>, porque tienen un elemento </a:t>
            </a:r>
            <a:r>
              <a:rPr lang="es-ES" sz="2800" b="1" dirty="0">
                <a:latin typeface="Lucida Bright" panose="02040602050505020304" pitchFamily="18" charset="0"/>
              </a:rPr>
              <a:t>genético</a:t>
            </a:r>
            <a:r>
              <a:rPr lang="es-ES" sz="2800" dirty="0">
                <a:latin typeface="Lucida Bright" panose="02040602050505020304" pitchFamily="18" charset="0"/>
              </a:rPr>
              <a:t>. </a:t>
            </a:r>
            <a:endParaRPr lang="es-ES" sz="2800" dirty="0" smtClean="0">
              <a:latin typeface="Lucida Bright" panose="02040602050505020304" pitchFamily="18" charset="0"/>
            </a:endParaRPr>
          </a:p>
          <a:p>
            <a:pPr algn="just"/>
            <a:endParaRPr lang="es-ES" sz="2800" dirty="0" smtClean="0">
              <a:latin typeface="Lucida Bright" panose="02040602050505020304" pitchFamily="18" charset="0"/>
            </a:endParaRPr>
          </a:p>
          <a:p>
            <a:pPr algn="just"/>
            <a:r>
              <a:rPr lang="es-ES" sz="2800" dirty="0" smtClean="0">
                <a:latin typeface="Lucida Bright" panose="02040602050505020304" pitchFamily="18" charset="0"/>
              </a:rPr>
              <a:t>Sin </a:t>
            </a:r>
            <a:r>
              <a:rPr lang="es-ES" sz="2800" dirty="0">
                <a:latin typeface="Lucida Bright" panose="02040602050505020304" pitchFamily="18" charset="0"/>
              </a:rPr>
              <a:t>embargo, las conductas para satisfacerlas son aprendidas y, por lo mismo, varían de un individuo a otro</a:t>
            </a:r>
            <a:r>
              <a:rPr lang="es-ES" sz="2800" dirty="0" smtClean="0">
                <a:latin typeface="Lucida Bright" panose="02040602050505020304" pitchFamily="18" charset="0"/>
              </a:rPr>
              <a:t>.</a:t>
            </a:r>
          </a:p>
          <a:p>
            <a:pPr algn="just"/>
            <a:endParaRPr lang="es-ES" sz="2800" dirty="0">
              <a:latin typeface="Lucida Bright" panose="02040602050505020304" pitchFamily="18" charset="0"/>
            </a:endParaRPr>
          </a:p>
          <a:p>
            <a:pPr algn="just"/>
            <a:r>
              <a:rPr lang="es-ES" sz="2800" dirty="0">
                <a:latin typeface="Lucida Bright" panose="02040602050505020304" pitchFamily="18" charset="0"/>
              </a:rPr>
              <a:t>El orden de las necesidades va de las más fuertes a las más débiles. Las de orden inferior deben estar satisfechas, cuando menos parcialmente, para que las de orden superior ejerzan su influencia.</a:t>
            </a:r>
          </a:p>
        </p:txBody>
      </p:sp>
    </p:spTree>
    <p:extLst>
      <p:ext uri="{BB962C8B-B14F-4D97-AF65-F5344CB8AC3E}">
        <p14:creationId xmlns:p14="http://schemas.microsoft.com/office/powerpoint/2010/main" val="90684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8536859" y="2503173"/>
            <a:ext cx="3501818" cy="3416320"/>
          </a:xfrm>
          <a:prstGeom prst="rect">
            <a:avLst/>
          </a:prstGeom>
          <a:noFill/>
        </p:spPr>
        <p:txBody>
          <a:bodyPr wrap="square">
            <a:spAutoFit/>
          </a:bodyPr>
          <a:lstStyle/>
          <a:p>
            <a:pPr algn="r"/>
            <a:r>
              <a:rPr lang="es-ES" sz="2400" i="0" u="none" strike="noStrike" baseline="0" dirty="0">
                <a:latin typeface="Lucida Bright" panose="02040602050505020304" pitchFamily="18" charset="0"/>
              </a:rPr>
              <a:t>No nos mueven todas las necesidades al mismo tiempo. </a:t>
            </a:r>
          </a:p>
          <a:p>
            <a:pPr algn="r"/>
            <a:r>
              <a:rPr lang="es-ES" sz="2400" i="0" u="none" strike="noStrike" baseline="0" dirty="0">
                <a:latin typeface="Lucida Bright" panose="02040602050505020304" pitchFamily="18" charset="0"/>
              </a:rPr>
              <a:t>En general, sólo una dominará nuestra personalidad y ésta depende de las que hayamos cubierto antes.</a:t>
            </a:r>
          </a:p>
        </p:txBody>
      </p:sp>
      <p:pic>
        <p:nvPicPr>
          <p:cNvPr id="3074" name="Picture 2" descr="Pirámide de Maslow ¿Qué es? necesidades de los usuarios">
            <a:extLst>
              <a:ext uri="{FF2B5EF4-FFF2-40B4-BE49-F238E27FC236}">
                <a16:creationId xmlns:a16="http://schemas.microsoft.com/office/drawing/2014/main" id="{A7852818-A7FB-2161-A536-102EF86B0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39" t="13542" r="11835" b="5916"/>
          <a:stretch/>
        </p:blipFill>
        <p:spPr bwMode="auto">
          <a:xfrm>
            <a:off x="153323" y="387188"/>
            <a:ext cx="8129544" cy="521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80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p:txBody>
          <a:bodyPr/>
          <a:lstStyle/>
          <a:p>
            <a:r>
              <a:rPr lang="es-AR" dirty="0"/>
              <a:t>Teorías de los rasgos</a:t>
            </a:r>
          </a:p>
        </p:txBody>
      </p:sp>
    </p:spTree>
    <p:extLst>
      <p:ext uri="{BB962C8B-B14F-4D97-AF65-F5344CB8AC3E}">
        <p14:creationId xmlns:p14="http://schemas.microsoft.com/office/powerpoint/2010/main" val="187726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1028329"/>
            <a:ext cx="11625943" cy="4524315"/>
          </a:xfrm>
          <a:prstGeom prst="rect">
            <a:avLst/>
          </a:prstGeom>
          <a:noFill/>
        </p:spPr>
        <p:txBody>
          <a:bodyPr wrap="square">
            <a:spAutoFit/>
          </a:bodyPr>
          <a:lstStyle/>
          <a:p>
            <a:pPr algn="l"/>
            <a:r>
              <a:rPr lang="es-ES" sz="2400" b="0" i="0" u="none" strike="noStrike" baseline="0" dirty="0">
                <a:latin typeface="Lucida Bright" panose="02040602050505020304" pitchFamily="18" charset="0"/>
              </a:rPr>
              <a:t>Teorías que describen la personalidad a partir de “rasgos”.</a:t>
            </a:r>
          </a:p>
          <a:p>
            <a:pPr algn="l"/>
            <a:endParaRPr lang="es-ES" sz="2400" b="0" i="0" u="none" strike="noStrike" baseline="0" dirty="0" smtClean="0">
              <a:latin typeface="Lucida Bright" panose="02040602050505020304" pitchFamily="18" charset="0"/>
            </a:endParaRPr>
          </a:p>
          <a:p>
            <a:pPr algn="l"/>
            <a:r>
              <a:rPr lang="es-ES" sz="2400" b="0" i="0" u="none" strike="noStrike" baseline="0" dirty="0" smtClean="0">
                <a:latin typeface="Lucida Bright" panose="02040602050505020304" pitchFamily="18" charset="0"/>
              </a:rPr>
              <a:t>RASGO</a:t>
            </a:r>
            <a:r>
              <a:rPr lang="es-ES" sz="2400" b="0" i="0" u="none" strike="noStrike" baseline="0" dirty="0">
                <a:latin typeface="Lucida Bright" panose="02040602050505020304" pitchFamily="18" charset="0"/>
              </a:rPr>
              <a:t>: característica o cualidad distintiva del individuo. </a:t>
            </a:r>
          </a:p>
          <a:p>
            <a:pPr algn="l"/>
            <a:endParaRPr lang="es-ES" sz="2400" dirty="0">
              <a:latin typeface="Lucida Bright" panose="02040602050505020304" pitchFamily="18" charset="0"/>
            </a:endParaRPr>
          </a:p>
          <a:p>
            <a:pPr algn="l"/>
            <a:r>
              <a:rPr lang="es-ES" sz="2400" b="0" i="0" u="none" strike="noStrike" baseline="0" dirty="0">
                <a:latin typeface="Lucida Bright" panose="02040602050505020304" pitchFamily="18" charset="0"/>
              </a:rPr>
              <a:t>Crítica: si los rasgos individuales bastaran para explicar la personalidad, nos comportaríamos igual en todas las situaciones. </a:t>
            </a:r>
          </a:p>
          <a:p>
            <a:pPr algn="l"/>
            <a:endParaRPr lang="es-ES" sz="2400" b="0" i="0" u="none" strike="noStrike" baseline="0" dirty="0">
              <a:latin typeface="Lucida Bright" panose="02040602050505020304" pitchFamily="18" charset="0"/>
            </a:endParaRPr>
          </a:p>
          <a:p>
            <a:pPr algn="l"/>
            <a:r>
              <a:rPr lang="es-ES" sz="2400" b="0" i="0" u="none" strike="noStrike" baseline="0" dirty="0">
                <a:latin typeface="Lucida Bright" panose="02040602050505020304" pitchFamily="18" charset="0"/>
              </a:rPr>
              <a:t>Sin embargo, los teóricos de los rasgos, principalmente Allport y Cattell, </a:t>
            </a:r>
            <a:r>
              <a:rPr lang="es-ES" sz="2400" b="1" i="0" u="none" strike="noStrike" baseline="0" dirty="0">
                <a:latin typeface="Lucida Bright" panose="02040602050505020304" pitchFamily="18" charset="0"/>
              </a:rPr>
              <a:t>nunca</a:t>
            </a:r>
            <a:r>
              <a:rPr lang="es-ES" sz="2400" b="0" i="0" u="none" strike="noStrike" baseline="0" dirty="0">
                <a:latin typeface="Lucida Bright" panose="02040602050505020304" pitchFamily="18" charset="0"/>
              </a:rPr>
              <a:t> supusieron la UNIFORMIDAD de la </a:t>
            </a:r>
            <a:r>
              <a:rPr lang="es-ES" sz="2400" b="1" i="0" u="none" strike="noStrike" baseline="0" dirty="0">
                <a:latin typeface="Lucida Bright" panose="02040602050505020304" pitchFamily="18" charset="0"/>
              </a:rPr>
              <a:t>conducta </a:t>
            </a:r>
            <a:r>
              <a:rPr lang="es-ES" sz="2400" b="0" i="0" u="none" strike="noStrike" baseline="0" dirty="0">
                <a:latin typeface="Lucida Bright" panose="02040602050505020304" pitchFamily="18" charset="0"/>
              </a:rPr>
              <a:t>humana en cualquier situación. </a:t>
            </a:r>
          </a:p>
          <a:p>
            <a:pPr algn="l"/>
            <a:r>
              <a:rPr lang="es-ES" sz="2400" b="0" i="0" u="none" strike="noStrike" baseline="0" dirty="0">
                <a:latin typeface="Lucida Bright" panose="02040602050505020304" pitchFamily="18" charset="0"/>
              </a:rPr>
              <a:t>Su enfoque es INTERACCIONISTA: reconocen que la conducta depende de la interacción de variables tanto individuales como situacionales.</a:t>
            </a:r>
          </a:p>
        </p:txBody>
      </p:sp>
    </p:spTree>
    <p:extLst>
      <p:ext uri="{BB962C8B-B14F-4D97-AF65-F5344CB8AC3E}">
        <p14:creationId xmlns:p14="http://schemas.microsoft.com/office/powerpoint/2010/main" val="19506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pPr algn="ctr"/>
            <a:r>
              <a:rPr lang="es-AR" sz="4400" dirty="0">
                <a:effectLst>
                  <a:outerShdw blurRad="38100" dist="38100" dir="2700000" algn="tl">
                    <a:srgbClr val="000000">
                      <a:alpha val="43137"/>
                    </a:srgbClr>
                  </a:outerShdw>
                </a:effectLst>
              </a:rPr>
              <a:t>Unidad </a:t>
            </a:r>
            <a:r>
              <a:rPr lang="es-AR" sz="4400" dirty="0" smtClean="0">
                <a:effectLst>
                  <a:outerShdw blurRad="38100" dist="38100" dir="2700000" algn="tl">
                    <a:srgbClr val="000000">
                      <a:alpha val="43137"/>
                    </a:srgbClr>
                  </a:outerShdw>
                </a:effectLst>
              </a:rPr>
              <a:t>13</a:t>
            </a:r>
            <a:r>
              <a:rPr lang="es-AR" sz="4000" dirty="0"/>
              <a:t/>
            </a:r>
            <a:br>
              <a:rPr lang="es-AR" sz="4000" dirty="0"/>
            </a:br>
            <a:r>
              <a:rPr lang="es-AR" sz="4000" dirty="0"/>
              <a:t>Psicología de la personalidad</a:t>
            </a:r>
            <a:br>
              <a:rPr lang="es-AR" sz="4000" dirty="0"/>
            </a:br>
            <a:r>
              <a:rPr lang="es-AR" sz="3200" b="0" dirty="0"/>
              <a:t/>
            </a:r>
            <a:br>
              <a:rPr lang="es-AR" sz="3200" b="0" dirty="0"/>
            </a:br>
            <a:r>
              <a:rPr lang="es-ES" sz="3200" b="0" dirty="0"/>
              <a:t>Teorías de la personalidad.</a:t>
            </a:r>
            <a:endParaRPr lang="es-AR" sz="3200" b="0" dirty="0"/>
          </a:p>
        </p:txBody>
      </p:sp>
    </p:spTree>
    <p:extLst>
      <p:ext uri="{BB962C8B-B14F-4D97-AF65-F5344CB8AC3E}">
        <p14:creationId xmlns:p14="http://schemas.microsoft.com/office/powerpoint/2010/main" val="20070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ymstatic.com/5172/conversions/gordon-allport-small-16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8705"/>
            <a:ext cx="5143500"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432236" y="932500"/>
            <a:ext cx="4467890" cy="369332"/>
          </a:xfrm>
          <a:prstGeom prst="rect">
            <a:avLst/>
          </a:prstGeom>
        </p:spPr>
        <p:txBody>
          <a:bodyPr wrap="none">
            <a:spAutoFit/>
          </a:bodyPr>
          <a:lstStyle/>
          <a:p>
            <a:r>
              <a:rPr lang="es-ES" b="1" dirty="0">
                <a:solidFill>
                  <a:srgbClr val="3A3648"/>
                </a:solidFill>
                <a:latin typeface="Source Sans 3"/>
              </a:rPr>
              <a:t>¿Qué nos hace hacer lo que hacemos?</a:t>
            </a:r>
            <a:endParaRPr lang="es-ES" b="1" i="0" dirty="0">
              <a:solidFill>
                <a:srgbClr val="3A3648"/>
              </a:solidFill>
              <a:effectLst/>
              <a:latin typeface="Source Sans 3"/>
            </a:endParaRPr>
          </a:p>
        </p:txBody>
      </p:sp>
      <p:sp>
        <p:nvSpPr>
          <p:cNvPr id="3" name="Rectángulo 2"/>
          <p:cNvSpPr/>
          <p:nvPr/>
        </p:nvSpPr>
        <p:spPr>
          <a:xfrm>
            <a:off x="4664364" y="1301833"/>
            <a:ext cx="6336145" cy="5078313"/>
          </a:xfrm>
          <a:prstGeom prst="rect">
            <a:avLst/>
          </a:prstGeom>
        </p:spPr>
        <p:txBody>
          <a:bodyPr wrap="square">
            <a:spAutoFit/>
          </a:bodyPr>
          <a:lstStyle/>
          <a:p>
            <a:r>
              <a:rPr lang="es-ES" dirty="0">
                <a:solidFill>
                  <a:srgbClr val="524D66"/>
                </a:solidFill>
                <a:latin typeface="Source Sans 3"/>
              </a:rPr>
              <a:t>El hecho de que nos comportemos, o que respondamos al mundo de una manera o de otra se debe a un amplio grupo de variables y factores.</a:t>
            </a:r>
          </a:p>
          <a:p>
            <a:r>
              <a:rPr lang="es-ES" dirty="0">
                <a:solidFill>
                  <a:srgbClr val="524D66"/>
                </a:solidFill>
                <a:latin typeface="Source Sans 3"/>
              </a:rPr>
              <a:t>Las situaciones que vivimos, qué nos exigen y cómo interpretamos tanto la situación como lo que podemos ser capaces de ver son elementos muy relevantes a la hora de decidir un plan de actuación u otro. Sin embargo, no solo la situación controla la conducta, sino que </a:t>
            </a:r>
            <a:r>
              <a:rPr lang="es-ES" b="1" dirty="0">
                <a:solidFill>
                  <a:srgbClr val="524D66"/>
                </a:solidFill>
                <a:latin typeface="Source Sans 3"/>
              </a:rPr>
              <a:t>hay una serie de variables internas que rigen junto a las demandas ambientales que hacemos e incluso pensamos concretamente</a:t>
            </a:r>
            <a:r>
              <a:rPr lang="es-ES" dirty="0">
                <a:solidFill>
                  <a:srgbClr val="524D66"/>
                </a:solidFill>
                <a:latin typeface="Source Sans 3"/>
              </a:rPr>
              <a:t>.</a:t>
            </a:r>
          </a:p>
          <a:p>
            <a:r>
              <a:rPr lang="es-ES" dirty="0">
                <a:solidFill>
                  <a:srgbClr val="524D66"/>
                </a:solidFill>
                <a:latin typeface="Source Sans 3"/>
              </a:rPr>
              <a:t>Estas últimas corresponden al conjunto de características propias que conforman nuestra personalidad, la cual según el principio de autonomía funcional de los motivos, es una fuerza que provoca que nos motivemos a actuar de determinada manera, siendo a su vez esta actuación motivante debido a la activación de los patrones aprendidos a lo largo del ciclo vital.</a:t>
            </a:r>
            <a:endParaRPr lang="es-ES" b="0" i="0" dirty="0">
              <a:solidFill>
                <a:srgbClr val="524D66"/>
              </a:solidFill>
              <a:effectLst/>
              <a:latin typeface="Source Sans 3"/>
            </a:endParaRPr>
          </a:p>
        </p:txBody>
      </p:sp>
    </p:spTree>
    <p:extLst>
      <p:ext uri="{BB962C8B-B14F-4D97-AF65-F5344CB8AC3E}">
        <p14:creationId xmlns:p14="http://schemas.microsoft.com/office/powerpoint/2010/main" val="230820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566057" y="1259843"/>
            <a:ext cx="11625943" cy="4462760"/>
          </a:xfrm>
          <a:prstGeom prst="rect">
            <a:avLst/>
          </a:prstGeom>
          <a:noFill/>
        </p:spPr>
        <p:txBody>
          <a:bodyPr wrap="square">
            <a:spAutoFit/>
          </a:bodyPr>
          <a:lstStyle/>
          <a:p>
            <a:pPr algn="ctr"/>
            <a:r>
              <a:rPr lang="es-ES" sz="3000" b="1" i="0" u="none" strike="noStrike" baseline="0" dirty="0" smtClean="0">
                <a:solidFill>
                  <a:srgbClr val="002060"/>
                </a:solidFill>
                <a:effectLst>
                  <a:outerShdw blurRad="38100" dist="38100" dir="2700000" algn="tl">
                    <a:srgbClr val="000000">
                      <a:alpha val="43137"/>
                    </a:srgbClr>
                  </a:outerShdw>
                </a:effectLst>
                <a:latin typeface="Lucida Bright" panose="02040602050505020304" pitchFamily="18" charset="0"/>
              </a:rPr>
              <a:t>GORDON </a:t>
            </a:r>
            <a:r>
              <a:rPr lang="es-ES" sz="3000" b="1" i="0" u="none" strike="noStrike" baseline="0" dirty="0">
                <a:solidFill>
                  <a:srgbClr val="002060"/>
                </a:solidFill>
                <a:effectLst>
                  <a:outerShdw blurRad="38100" dist="38100" dir="2700000" algn="tl">
                    <a:srgbClr val="000000">
                      <a:alpha val="43137"/>
                    </a:srgbClr>
                  </a:outerShdw>
                </a:effectLst>
                <a:latin typeface="Lucida Bright" panose="02040602050505020304" pitchFamily="18" charset="0"/>
              </a:rPr>
              <a:t>ALLPORT </a:t>
            </a:r>
            <a:r>
              <a:rPr lang="es-ES" sz="3000" b="0" i="0" u="none" strike="noStrike" baseline="0" dirty="0">
                <a:latin typeface="Lucida Bright" panose="02040602050505020304" pitchFamily="18" charset="0"/>
              </a:rPr>
              <a:t>(1897-1967),¿. </a:t>
            </a:r>
          </a:p>
          <a:p>
            <a:pPr algn="l"/>
            <a:endParaRPr lang="es-ES" sz="2400" dirty="0">
              <a:latin typeface="Lucida Bright" panose="02040602050505020304" pitchFamily="18" charset="0"/>
            </a:endParaRPr>
          </a:p>
          <a:p>
            <a:pPr algn="l"/>
            <a:r>
              <a:rPr lang="es-ES" sz="3000" dirty="0">
                <a:latin typeface="Lucida Bright" panose="02040602050505020304" pitchFamily="18" charset="0"/>
              </a:rPr>
              <a:t>Se centró en la conciencia en lugar del inconsciente, en el presente y el futuro más que en el pasado. Estudió a individuos </a:t>
            </a:r>
            <a:r>
              <a:rPr lang="es-ES" sz="3000" b="1" dirty="0">
                <a:latin typeface="Lucida Bright" panose="02040602050505020304" pitchFamily="18" charset="0"/>
              </a:rPr>
              <a:t>sanos</a:t>
            </a:r>
            <a:r>
              <a:rPr lang="es-ES" sz="3000" dirty="0">
                <a:latin typeface="Lucida Bright" panose="02040602050505020304" pitchFamily="18" charset="0"/>
              </a:rPr>
              <a:t>.</a:t>
            </a:r>
          </a:p>
          <a:p>
            <a:pPr algn="l"/>
            <a:r>
              <a:rPr lang="es-ES" sz="3000" dirty="0">
                <a:latin typeface="Lucida Bright" panose="02040602050505020304" pitchFamily="18" charset="0"/>
              </a:rPr>
              <a:t>La conducta humana responde a la necesidad de conducirse de acuerdo a lo que denomina </a:t>
            </a:r>
            <a:r>
              <a:rPr lang="es-ES" sz="3000" i="1" dirty="0" err="1">
                <a:latin typeface="Lucida Bright" panose="02040602050505020304" pitchFamily="18" charset="0"/>
              </a:rPr>
              <a:t>proprium</a:t>
            </a:r>
            <a:r>
              <a:rPr lang="es-ES" sz="3000" dirty="0">
                <a:latin typeface="Lucida Bright" panose="02040602050505020304" pitchFamily="18" charset="0"/>
              </a:rPr>
              <a:t> (yo o sí mismo), dentro del cual, distinguió 3 tipos de rasgos:</a:t>
            </a:r>
          </a:p>
          <a:p>
            <a:pPr algn="l"/>
            <a:endParaRPr lang="es-ES" sz="2400" dirty="0">
              <a:latin typeface="Lucida Bright" panose="02040602050505020304" pitchFamily="18" charset="0"/>
            </a:endParaRPr>
          </a:p>
          <a:p>
            <a:pPr algn="l"/>
            <a:endParaRPr lang="es-ES" sz="2400" dirty="0">
              <a:latin typeface="Lucida Bright" panose="02040602050505020304" pitchFamily="18" charset="0"/>
            </a:endParaRPr>
          </a:p>
        </p:txBody>
      </p:sp>
    </p:spTree>
    <p:extLst>
      <p:ext uri="{BB962C8B-B14F-4D97-AF65-F5344CB8AC3E}">
        <p14:creationId xmlns:p14="http://schemas.microsoft.com/office/powerpoint/2010/main" val="114454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33897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51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8145" y="942110"/>
            <a:ext cx="10529455" cy="5755422"/>
          </a:xfrm>
          <a:prstGeom prst="rect">
            <a:avLst/>
          </a:prstGeom>
        </p:spPr>
        <p:txBody>
          <a:bodyPr wrap="square">
            <a:spAutoFit/>
          </a:bodyPr>
          <a:lstStyle/>
          <a:p>
            <a:pPr algn="ctr"/>
            <a:r>
              <a:rPr lang="es-ES" sz="3200" b="1" u="sng" dirty="0">
                <a:solidFill>
                  <a:srgbClr val="000000"/>
                </a:solidFill>
                <a:effectLst>
                  <a:outerShdw blurRad="38100" dist="38100" dir="2700000" algn="tl">
                    <a:srgbClr val="000000">
                      <a:alpha val="43137"/>
                    </a:srgbClr>
                  </a:outerShdw>
                </a:effectLst>
                <a:latin typeface="Geomanist"/>
              </a:rPr>
              <a:t>¿Cuáles son los rasgos comunes y únicos</a:t>
            </a:r>
            <a:r>
              <a:rPr lang="es-ES" sz="3200" b="1" u="sng" dirty="0" smtClean="0">
                <a:solidFill>
                  <a:srgbClr val="000000"/>
                </a:solidFill>
                <a:effectLst>
                  <a:outerShdw blurRad="38100" dist="38100" dir="2700000" algn="tl">
                    <a:srgbClr val="000000">
                      <a:alpha val="43137"/>
                    </a:srgbClr>
                  </a:outerShdw>
                </a:effectLst>
                <a:latin typeface="Geomanist"/>
              </a:rPr>
              <a:t>?</a:t>
            </a:r>
          </a:p>
          <a:p>
            <a:pPr algn="ctr"/>
            <a:endParaRPr lang="es-ES" sz="3200" b="1" u="sng" dirty="0">
              <a:solidFill>
                <a:srgbClr val="000000"/>
              </a:solidFill>
              <a:effectLst>
                <a:outerShdw blurRad="38100" dist="38100" dir="2700000" algn="tl">
                  <a:srgbClr val="000000">
                    <a:alpha val="43137"/>
                  </a:srgbClr>
                </a:outerShdw>
              </a:effectLst>
              <a:latin typeface="Geomanist"/>
            </a:endParaRPr>
          </a:p>
          <a:p>
            <a:r>
              <a:rPr lang="es-ES" sz="2200" dirty="0">
                <a:solidFill>
                  <a:srgbClr val="000000"/>
                </a:solidFill>
                <a:latin typeface="Geomanist"/>
              </a:rPr>
              <a:t>Allport amplió su estudio de la personalidad a través del concepto de </a:t>
            </a:r>
            <a:r>
              <a:rPr lang="es-ES" sz="2200" b="1" dirty="0">
                <a:solidFill>
                  <a:srgbClr val="000000"/>
                </a:solidFill>
                <a:latin typeface="Geomanist"/>
              </a:rPr>
              <a:t>rasgos comunes y únicos</a:t>
            </a:r>
            <a:r>
              <a:rPr lang="es-ES" sz="2200" dirty="0">
                <a:solidFill>
                  <a:srgbClr val="000000"/>
                </a:solidFill>
                <a:latin typeface="Geomanist"/>
              </a:rPr>
              <a:t>. Mediante esta definición explica que cada persona tiene una combinación única de rasgos de personalidad que los distingue de los demás, pero que también comparten ciertos rasgos comunes con otras personas</a:t>
            </a:r>
            <a:r>
              <a:rPr lang="es-ES" sz="2200" dirty="0" smtClean="0">
                <a:solidFill>
                  <a:srgbClr val="000000"/>
                </a:solidFill>
                <a:latin typeface="Geomanist"/>
              </a:rPr>
              <a:t>.</a:t>
            </a:r>
          </a:p>
          <a:p>
            <a:endParaRPr lang="es-ES" sz="2200" b="0" i="0" dirty="0">
              <a:solidFill>
                <a:srgbClr val="000000"/>
              </a:solidFill>
              <a:effectLst/>
              <a:latin typeface="Geomanist"/>
            </a:endParaRPr>
          </a:p>
          <a:p>
            <a:r>
              <a:rPr lang="es-ES" sz="2200" dirty="0"/>
              <a:t>Así, el autor sugiere que cada uno tiene una combinación única de rasgos de personalidad, algunos de los cuales son comunes y compartidos con otros, mientras que otros son únicos y específicos de cada sujeto (</a:t>
            </a:r>
            <a:r>
              <a:rPr lang="es-ES" sz="2200" dirty="0" err="1"/>
              <a:t>Doremus</a:t>
            </a:r>
            <a:r>
              <a:rPr lang="es-ES" sz="2200" dirty="0"/>
              <a:t>, 2020</a:t>
            </a:r>
            <a:r>
              <a:rPr lang="es-ES" sz="2200" dirty="0" smtClean="0"/>
              <a:t>).</a:t>
            </a:r>
          </a:p>
          <a:p>
            <a:endParaRPr lang="es-ES" sz="2200" dirty="0"/>
          </a:p>
          <a:p>
            <a:r>
              <a:rPr lang="es-ES" sz="2200" b="1" dirty="0"/>
              <a:t>Los rasgos comunes</a:t>
            </a:r>
            <a:r>
              <a:rPr lang="es-ES" sz="2200" dirty="0"/>
              <a:t> son aquellos que comparten muchas personas.</a:t>
            </a:r>
          </a:p>
          <a:p>
            <a:r>
              <a:rPr lang="es-ES" sz="2200" b="1" dirty="0"/>
              <a:t>Los rasgos únicos </a:t>
            </a:r>
            <a:r>
              <a:rPr lang="es-ES" sz="2200" dirty="0"/>
              <a:t>son aquellos que son específicos y distintivos de una persona en particular, y que los diferencian de los demás. Los rasgos únicos son importantes porque ayudan a definir la personalidad de una persona y a hacerla única.</a:t>
            </a:r>
          </a:p>
          <a:p>
            <a:endParaRPr lang="es-ES" b="0" i="0" dirty="0">
              <a:solidFill>
                <a:srgbClr val="000000"/>
              </a:solidFill>
              <a:effectLst/>
              <a:latin typeface="Geomanist"/>
            </a:endParaRPr>
          </a:p>
        </p:txBody>
      </p:sp>
    </p:spTree>
    <p:extLst>
      <p:ext uri="{BB962C8B-B14F-4D97-AF65-F5344CB8AC3E}">
        <p14:creationId xmlns:p14="http://schemas.microsoft.com/office/powerpoint/2010/main" val="186137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5018" y="757382"/>
            <a:ext cx="10483273" cy="5770811"/>
          </a:xfrm>
          <a:prstGeom prst="rect">
            <a:avLst/>
          </a:prstGeom>
        </p:spPr>
        <p:txBody>
          <a:bodyPr wrap="square">
            <a:spAutoFit/>
          </a:bodyPr>
          <a:lstStyle/>
          <a:p>
            <a:pPr algn="ctr"/>
            <a:r>
              <a:rPr lang="es-ES" sz="3500" b="1" u="sng" dirty="0" smtClean="0">
                <a:solidFill>
                  <a:srgbClr val="5A5A5A"/>
                </a:solidFill>
                <a:latin typeface="-apple-system"/>
              </a:rPr>
              <a:t>TEORIA DE LAS RASGOS DE CATTEL</a:t>
            </a:r>
            <a:endParaRPr lang="es-ES" sz="3500" dirty="0" smtClean="0">
              <a:solidFill>
                <a:srgbClr val="5A5A5A"/>
              </a:solidFill>
              <a:latin typeface="-apple-system"/>
            </a:endParaRPr>
          </a:p>
          <a:p>
            <a:endParaRPr lang="es-ES" dirty="0">
              <a:solidFill>
                <a:srgbClr val="5A5A5A"/>
              </a:solidFill>
              <a:latin typeface="-apple-system"/>
            </a:endParaRPr>
          </a:p>
          <a:p>
            <a:pPr marL="342900" indent="-342900" algn="just">
              <a:buFont typeface="Arial" panose="020B0604020202020204" pitchFamily="34" charset="0"/>
              <a:buChar char="•"/>
            </a:pPr>
            <a:r>
              <a:rPr lang="es-ES" b="1" dirty="0" err="1">
                <a:latin typeface="Arial" panose="020B0604020202020204" pitchFamily="34" charset="0"/>
                <a:cs typeface="Arial" panose="020B0604020202020204" pitchFamily="34" charset="0"/>
              </a:rPr>
              <a:t>Cattell</a:t>
            </a:r>
            <a:r>
              <a:rPr lang="es-ES" b="1" dirty="0">
                <a:latin typeface="Arial" panose="020B0604020202020204" pitchFamily="34" charset="0"/>
                <a:cs typeface="Arial" panose="020B0604020202020204" pitchFamily="34" charset="0"/>
              </a:rPr>
              <a:t> concibe la personalidad como un constructo complejo y multifacético. En su visión, la personalidad no es una entidad única, sino más bien un conjunto de rasgos interrelacionados que influyen en el comportamiento de una persona en diversas situaciones. Estos rasgos constituyen la esencia misma de la personalidad, y </a:t>
            </a:r>
            <a:r>
              <a:rPr lang="es-ES" b="1" dirty="0" err="1">
                <a:latin typeface="Arial" panose="020B0604020202020204" pitchFamily="34" charset="0"/>
                <a:cs typeface="Arial" panose="020B0604020202020204" pitchFamily="34" charset="0"/>
              </a:rPr>
              <a:t>Cattell</a:t>
            </a:r>
            <a:r>
              <a:rPr lang="es-ES" b="1" dirty="0">
                <a:latin typeface="Arial" panose="020B0604020202020204" pitchFamily="34" charset="0"/>
                <a:cs typeface="Arial" panose="020B0604020202020204" pitchFamily="34" charset="0"/>
              </a:rPr>
              <a:t> sostiene que son la clave para predecir cómo un individuo se comportará en circunstancias específicas (García-Méndez, 2005</a:t>
            </a:r>
            <a:r>
              <a:rPr lang="es-ES" b="1"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ES" b="1" dirty="0" smtClean="0">
              <a:solidFill>
                <a:srgbClr val="5A5A5A"/>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b="1" dirty="0" smtClean="0">
                <a:latin typeface="Arial" panose="020B0604020202020204" pitchFamily="34" charset="0"/>
                <a:cs typeface="Arial" panose="020B0604020202020204" pitchFamily="34" charset="0"/>
              </a:rPr>
              <a:t>En </a:t>
            </a:r>
            <a:r>
              <a:rPr lang="es-ES" b="1" dirty="0">
                <a:latin typeface="Arial" panose="020B0604020202020204" pitchFamily="34" charset="0"/>
                <a:cs typeface="Arial" panose="020B0604020202020204" pitchFamily="34" charset="0"/>
              </a:rPr>
              <a:t>el modelo de </a:t>
            </a:r>
            <a:r>
              <a:rPr lang="es-ES" b="1" dirty="0" err="1">
                <a:latin typeface="Arial" panose="020B0604020202020204" pitchFamily="34" charset="0"/>
                <a:cs typeface="Arial" panose="020B0604020202020204" pitchFamily="34" charset="0"/>
              </a:rPr>
              <a:t>Cattell</a:t>
            </a:r>
            <a:r>
              <a:rPr lang="es-ES" b="1" dirty="0">
                <a:latin typeface="Arial" panose="020B0604020202020204" pitchFamily="34" charset="0"/>
                <a:cs typeface="Arial" panose="020B0604020202020204" pitchFamily="34" charset="0"/>
              </a:rPr>
              <a:t>, los rasgos son los elementos constitutivos que componen la personalidad de un individuo</a:t>
            </a:r>
            <a:r>
              <a:rPr lang="es-ES" b="1"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b="1" dirty="0" smtClean="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Cada uno de los 16 factores identificados representa una dimensión específica de la personalidad, abarcando desde características emocionales hasta patrones de comportamiento observables. </a:t>
            </a:r>
            <a:endParaRPr lang="es-ES" b="1"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b="1" dirty="0" smtClean="0">
                <a:latin typeface="Arial" panose="020B0604020202020204" pitchFamily="34" charset="0"/>
                <a:cs typeface="Arial" panose="020B0604020202020204" pitchFamily="34" charset="0"/>
              </a:rPr>
              <a:t>Estos </a:t>
            </a:r>
            <a:r>
              <a:rPr lang="es-ES" b="1" dirty="0">
                <a:latin typeface="Arial" panose="020B0604020202020204" pitchFamily="34" charset="0"/>
                <a:cs typeface="Arial" panose="020B0604020202020204" pitchFamily="34" charset="0"/>
              </a:rPr>
              <a:t>rasgos no solo describen el comportamiento general, sino que también proporcionan un marco para comprender las diferencias individuales en la expresión de la personalidad.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65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299759"/>
            <a:ext cx="11625943" cy="2308324"/>
          </a:xfrm>
          <a:prstGeom prst="rect">
            <a:avLst/>
          </a:prstGeom>
          <a:noFill/>
        </p:spPr>
        <p:txBody>
          <a:bodyPr wrap="square">
            <a:spAutoFit/>
          </a:bodyPr>
          <a:lstStyle/>
          <a:p>
            <a:pPr algn="l"/>
            <a:endParaRPr lang="es-ES" sz="2400" dirty="0">
              <a:latin typeface="Lucida Bright" panose="02040602050505020304" pitchFamily="18" charset="0"/>
            </a:endParaRPr>
          </a:p>
          <a:p>
            <a:r>
              <a:rPr lang="es-ES" sz="2400" dirty="0">
                <a:latin typeface="Lucida Bright" panose="02040602050505020304" pitchFamily="18" charset="0"/>
              </a:rPr>
              <a:t>Identificó </a:t>
            </a:r>
            <a:r>
              <a:rPr lang="es-ES" sz="2400" b="1" dirty="0">
                <a:latin typeface="Lucida Bright" panose="02040602050505020304" pitchFamily="18" charset="0"/>
              </a:rPr>
              <a:t>16 RASGOS FUENTE </a:t>
            </a:r>
            <a:r>
              <a:rPr lang="es-ES" sz="2400" dirty="0">
                <a:latin typeface="Lucida Bright" panose="02040602050505020304" pitchFamily="18" charset="0"/>
              </a:rPr>
              <a:t>(solo pueden ser descubiertos mediante análisis factorial; factores básicos de la personalidad). </a:t>
            </a:r>
            <a:endParaRPr lang="es-ES" sz="2400" dirty="0" smtClean="0">
              <a:latin typeface="Lucida Bright" panose="02040602050505020304" pitchFamily="18" charset="0"/>
            </a:endParaRPr>
          </a:p>
          <a:p>
            <a:r>
              <a:rPr lang="es-ES" sz="2400" dirty="0" smtClean="0">
                <a:latin typeface="Lucida Bright" panose="02040602050505020304" pitchFamily="18" charset="0"/>
              </a:rPr>
              <a:t>Se </a:t>
            </a:r>
            <a:r>
              <a:rPr lang="es-ES" sz="2400" dirty="0">
                <a:latin typeface="Lucida Bright" panose="02040602050505020304" pitchFamily="18" charset="0"/>
              </a:rPr>
              <a:t>pueden descubrir utilizando el Cuestionario de los 16 Factores de la Personalidad. </a:t>
            </a:r>
          </a:p>
          <a:p>
            <a:pPr algn="l"/>
            <a:r>
              <a:rPr lang="es-ES" sz="2400" dirty="0">
                <a:latin typeface="Lucida Bright" panose="02040602050505020304" pitchFamily="18" charset="0"/>
              </a:rPr>
              <a:t>Los presentó de forma bipolar:</a:t>
            </a:r>
          </a:p>
        </p:txBody>
      </p:sp>
      <p:pic>
        <p:nvPicPr>
          <p:cNvPr id="4" name="Imagen 3">
            <a:extLst>
              <a:ext uri="{FF2B5EF4-FFF2-40B4-BE49-F238E27FC236}">
                <a16:creationId xmlns:a16="http://schemas.microsoft.com/office/drawing/2014/main" id="{7A9D3DA8-6121-952D-D01E-A83896617FFD}"/>
              </a:ext>
            </a:extLst>
          </p:cNvPr>
          <p:cNvPicPr>
            <a:picLocks noChangeAspect="1"/>
          </p:cNvPicPr>
          <p:nvPr/>
        </p:nvPicPr>
        <p:blipFill rotWithShape="1">
          <a:blip r:embed="rId2"/>
          <a:srcRect l="36699" t="21230" r="22597" b="50000"/>
          <a:stretch/>
        </p:blipFill>
        <p:spPr>
          <a:xfrm>
            <a:off x="1331535" y="3100526"/>
            <a:ext cx="8842276" cy="3515558"/>
          </a:xfrm>
          <a:prstGeom prst="rect">
            <a:avLst/>
          </a:prstGeom>
        </p:spPr>
      </p:pic>
    </p:spTree>
    <p:extLst>
      <p:ext uri="{BB962C8B-B14F-4D97-AF65-F5344CB8AC3E}">
        <p14:creationId xmlns:p14="http://schemas.microsoft.com/office/powerpoint/2010/main" val="79185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634010" y="237314"/>
            <a:ext cx="11625943" cy="7602081"/>
          </a:xfrm>
          <a:prstGeom prst="rect">
            <a:avLst/>
          </a:prstGeom>
          <a:noFill/>
        </p:spPr>
        <p:txBody>
          <a:bodyPr wrap="square">
            <a:spAutoFit/>
          </a:bodyPr>
          <a:lstStyle/>
          <a:p>
            <a:pPr algn="l"/>
            <a:r>
              <a:rPr lang="es-ES" sz="3200" b="1" dirty="0">
                <a:solidFill>
                  <a:srgbClr val="002060"/>
                </a:solidFill>
                <a:effectLst>
                  <a:outerShdw blurRad="38100" dist="38100" dir="2700000" algn="tl">
                    <a:srgbClr val="000000">
                      <a:alpha val="43137"/>
                    </a:srgbClr>
                  </a:outerShdw>
                </a:effectLst>
                <a:latin typeface="Lucida Bright" panose="02040602050505020304" pitchFamily="18" charset="0"/>
              </a:rPr>
              <a:t>MODELO DE LOS CINCO GRANDES </a:t>
            </a:r>
            <a:r>
              <a:rPr lang="es-ES" sz="2400" dirty="0">
                <a:latin typeface="Lucida Bright" panose="02040602050505020304" pitchFamily="18" charset="0"/>
              </a:rPr>
              <a:t>("Big Five“; Costa y </a:t>
            </a:r>
            <a:r>
              <a:rPr lang="es-ES" sz="2400" dirty="0" err="1">
                <a:latin typeface="Lucida Bright" panose="02040602050505020304" pitchFamily="18" charset="0"/>
              </a:rPr>
              <a:t>McCrae</a:t>
            </a:r>
            <a:r>
              <a:rPr lang="es-ES" sz="2400" dirty="0">
                <a:latin typeface="Lucida Bright" panose="02040602050505020304" pitchFamily="18" charset="0"/>
              </a:rPr>
              <a:t>, 1999).</a:t>
            </a:r>
          </a:p>
          <a:p>
            <a:pPr algn="l"/>
            <a:r>
              <a:rPr lang="es-ES" sz="2400" dirty="0">
                <a:latin typeface="Lucida Bright" panose="02040602050505020304" pitchFamily="18" charset="0"/>
              </a:rPr>
              <a:t>Examina la estructura de la personalidad a partir de 5 rasgos o factores de personalidad.</a:t>
            </a:r>
          </a:p>
          <a:p>
            <a:pPr algn="l"/>
            <a:endParaRPr lang="es-ES" sz="2400" dirty="0">
              <a:latin typeface="Lucida Bright" panose="02040602050505020304" pitchFamily="18" charset="0"/>
            </a:endParaRPr>
          </a:p>
          <a:p>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 NEUROTICISMO</a:t>
            </a:r>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sym typeface="Wingdings" panose="05000000000000000000" pitchFamily="2" charset="2"/>
              </a:rPr>
              <a:t> </a:t>
            </a:r>
            <a:r>
              <a:rPr lang="es-ES" sz="2400" dirty="0"/>
              <a:t>La tendencia a experimentar emociones </a:t>
            </a:r>
            <a:r>
              <a:rPr lang="es-ES" sz="2400" i="1" dirty="0"/>
              <a:t>negativas</a:t>
            </a:r>
            <a:r>
              <a:rPr lang="es-ES" sz="2400" dirty="0"/>
              <a:t> como la </a:t>
            </a:r>
            <a:r>
              <a:rPr lang="es-ES" sz="2400" dirty="0">
                <a:hlinkClick r:id="rId2"/>
              </a:rPr>
              <a:t>ansiedad</a:t>
            </a:r>
            <a:r>
              <a:rPr lang="es-ES" sz="2400" dirty="0"/>
              <a:t>, la tristeza y el miedo. </a:t>
            </a:r>
            <a:r>
              <a:rPr lang="es-ES" sz="2400" dirty="0" smtClean="0">
                <a:latin typeface="Lucida Bright" panose="02040602050505020304" pitchFamily="18" charset="0"/>
                <a:sym typeface="Wingdings" panose="05000000000000000000" pitchFamily="2" charset="2"/>
              </a:rPr>
              <a:t>(</a:t>
            </a:r>
            <a:r>
              <a:rPr lang="es-ES" sz="2400" dirty="0">
                <a:latin typeface="Lucida Bright" panose="02040602050505020304" pitchFamily="18" charset="0"/>
                <a:sym typeface="Wingdings" panose="05000000000000000000" pitchFamily="2" charset="2"/>
              </a:rPr>
              <a:t>inestabilidad emocional):</a:t>
            </a:r>
            <a:r>
              <a:rPr lang="es-ES" sz="2400" dirty="0">
                <a:latin typeface="Lucida Bright" panose="02040602050505020304" pitchFamily="18" charset="0"/>
              </a:rPr>
              <a:t> Preocupado, inseguro, nervioso, sumamente tenso.</a:t>
            </a:r>
          </a:p>
          <a:p>
            <a:pPr algn="l"/>
            <a:endParaRPr lang="es-ES" sz="2400" dirty="0">
              <a:latin typeface="Lucida Bright" panose="02040602050505020304" pitchFamily="18" charset="0"/>
            </a:endParaRPr>
          </a:p>
          <a:p>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 EXTROVERSIÓN</a:t>
            </a:r>
            <a:r>
              <a:rPr lang="es-ES" sz="2400" dirty="0">
                <a:latin typeface="Lucida Bright" panose="02040602050505020304" pitchFamily="18" charset="0"/>
              </a:rPr>
              <a:t>: </a:t>
            </a:r>
            <a:r>
              <a:rPr lang="es-ES" sz="2400" dirty="0"/>
              <a:t>Sociabilidad, energía y búsqueda de estimulación</a:t>
            </a:r>
            <a:r>
              <a:rPr lang="es-ES" sz="2400" dirty="0" smtClean="0"/>
              <a:t>. </a:t>
            </a:r>
            <a:r>
              <a:rPr lang="es-ES" sz="2400" dirty="0" smtClean="0">
                <a:latin typeface="Lucida Bright" panose="02040602050505020304" pitchFamily="18" charset="0"/>
              </a:rPr>
              <a:t>Sociable</a:t>
            </a:r>
            <a:r>
              <a:rPr lang="es-ES" sz="2400" dirty="0">
                <a:latin typeface="Lucida Bright" panose="02040602050505020304" pitchFamily="18" charset="0"/>
              </a:rPr>
              <a:t>, locuaz, divertido, afectuoso.</a:t>
            </a:r>
          </a:p>
          <a:p>
            <a:pPr algn="l"/>
            <a:endParaRPr lang="es-ES" sz="2400" dirty="0">
              <a:latin typeface="Lucida Bright" panose="02040602050505020304" pitchFamily="18" charset="0"/>
            </a:endParaRPr>
          </a:p>
          <a:p>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 APERTURA</a:t>
            </a:r>
            <a:r>
              <a:rPr lang="es-ES" sz="2400" dirty="0">
                <a:latin typeface="Lucida Bright" panose="02040602050505020304" pitchFamily="18" charset="0"/>
              </a:rPr>
              <a:t>: </a:t>
            </a:r>
            <a:r>
              <a:rPr lang="es-ES" sz="2400" dirty="0"/>
              <a:t>La curiosidad, </a:t>
            </a:r>
            <a:r>
              <a:rPr lang="es-ES" sz="2400" dirty="0">
                <a:hlinkClick r:id="rId3"/>
              </a:rPr>
              <a:t>creatividad</a:t>
            </a:r>
            <a:r>
              <a:rPr lang="es-ES" sz="2400" dirty="0"/>
              <a:t> y apertura mental</a:t>
            </a:r>
            <a:r>
              <a:rPr lang="es-ES" sz="2400" dirty="0" smtClean="0"/>
              <a:t>. </a:t>
            </a:r>
            <a:r>
              <a:rPr lang="es-ES" sz="2400" dirty="0" smtClean="0">
                <a:latin typeface="Lucida Bright" panose="02040602050505020304" pitchFamily="18" charset="0"/>
              </a:rPr>
              <a:t>Original</a:t>
            </a:r>
            <a:r>
              <a:rPr lang="es-ES" sz="2400" dirty="0">
                <a:latin typeface="Lucida Bright" panose="02040602050505020304" pitchFamily="18" charset="0"/>
              </a:rPr>
              <a:t>, independiente, creativo, osado.</a:t>
            </a:r>
          </a:p>
          <a:p>
            <a:pPr algn="l"/>
            <a:endParaRPr lang="es-ES" sz="2400" dirty="0">
              <a:latin typeface="Lucida Bright" panose="02040602050505020304" pitchFamily="18" charset="0"/>
            </a:endParaRPr>
          </a:p>
          <a:p>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 AFABILIDAD</a:t>
            </a:r>
            <a:r>
              <a:rPr lang="es-ES" sz="2400" dirty="0">
                <a:latin typeface="Lucida Bright" panose="02040602050505020304" pitchFamily="18" charset="0"/>
              </a:rPr>
              <a:t> (amabilidad): </a:t>
            </a:r>
            <a:r>
              <a:rPr lang="es-ES" sz="2400" dirty="0"/>
              <a:t>Disposición de una persona para ser compasiva, cooperativa y </a:t>
            </a:r>
            <a:r>
              <a:rPr lang="es-ES" sz="2400" dirty="0">
                <a:hlinkClick r:id="rId4"/>
              </a:rPr>
              <a:t>empática</a:t>
            </a:r>
            <a:r>
              <a:rPr lang="es-ES" sz="2400" dirty="0"/>
              <a:t> con los </a:t>
            </a:r>
            <a:r>
              <a:rPr lang="es-ES" sz="2400" dirty="0" err="1"/>
              <a:t>demás.</a:t>
            </a:r>
            <a:r>
              <a:rPr lang="es-ES" sz="2400" dirty="0" err="1" smtClean="0">
                <a:latin typeface="Lucida Bright" panose="02040602050505020304" pitchFamily="18" charset="0"/>
              </a:rPr>
              <a:t>Bondadoso</a:t>
            </a:r>
            <a:r>
              <a:rPr lang="es-ES" sz="2400" dirty="0">
                <a:latin typeface="Lucida Bright" panose="02040602050505020304" pitchFamily="18" charset="0"/>
              </a:rPr>
              <a:t>, tierno, confiado, cortés.</a:t>
            </a:r>
          </a:p>
          <a:p>
            <a:pPr algn="l"/>
            <a:endParaRPr lang="es-ES" sz="2400" dirty="0">
              <a:latin typeface="Lucida Bright" panose="02040602050505020304" pitchFamily="18" charset="0"/>
            </a:endParaRPr>
          </a:p>
          <a:p>
            <a:pPr algn="l"/>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 ESCRUPULOSIDAD </a:t>
            </a:r>
            <a:r>
              <a:rPr lang="es-ES" sz="2400" dirty="0">
                <a:latin typeface="Lucida Bright" panose="02040602050505020304" pitchFamily="18" charset="0"/>
              </a:rPr>
              <a:t>(responsabilidad): Cuidadoso, confiable, trabajador, organizado.</a:t>
            </a:r>
          </a:p>
        </p:txBody>
      </p:sp>
    </p:spTree>
    <p:extLst>
      <p:ext uri="{BB962C8B-B14F-4D97-AF65-F5344CB8AC3E}">
        <p14:creationId xmlns:p14="http://schemas.microsoft.com/office/powerpoint/2010/main" val="926507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648407"/>
            <a:ext cx="11625943" cy="3785652"/>
          </a:xfrm>
          <a:prstGeom prst="rect">
            <a:avLst/>
          </a:prstGeom>
          <a:noFill/>
        </p:spPr>
        <p:txBody>
          <a:bodyPr wrap="square">
            <a:spAutoFit/>
          </a:bodyPr>
          <a:lstStyle/>
          <a:p>
            <a:pPr algn="l"/>
            <a:r>
              <a:rPr lang="es-ES" sz="2400" dirty="0">
                <a:latin typeface="Lucida Bright" panose="02040602050505020304" pitchFamily="18" charset="0"/>
              </a:rPr>
              <a:t>Los Cinco Grandes factores y sus rasgos representarían una “estructura común de la personalidad humana” que trasciende las diferencias culturales, ya que han sido detectados en más de 50 países, es decir, se han observado de forma consistente en la cultura oriental y en la occidental.</a:t>
            </a:r>
          </a:p>
          <a:p>
            <a:pPr algn="l"/>
            <a:endParaRPr lang="es-ES" sz="2400" dirty="0">
              <a:latin typeface="Lucida Bright" panose="02040602050505020304" pitchFamily="18" charset="0"/>
            </a:endParaRPr>
          </a:p>
          <a:p>
            <a:pPr algn="l"/>
            <a:r>
              <a:rPr lang="es-ES" sz="2400" dirty="0">
                <a:latin typeface="Lucida Bright" panose="02040602050505020304" pitchFamily="18" charset="0"/>
              </a:rPr>
              <a:t>Aun cuando los mismos factores son COMUNES a muchas culturas, su importancia relativa y su aceptación social presentan grandes DIFERENCIAS. Ej. Los australianos prefieren la extroversión y la amabilidad a los tres factores restantes. En cambio, los japoneses conceden mayor importancia a la responsabilidad que a los otros cuatro.</a:t>
            </a:r>
          </a:p>
        </p:txBody>
      </p:sp>
      <p:pic>
        <p:nvPicPr>
          <p:cNvPr id="2050" name="Picture 2" descr="Qué es la INTERCULTURALIDAD? Principios, multiculturalidad, ejemplos -  YouTube">
            <a:extLst>
              <a:ext uri="{FF2B5EF4-FFF2-40B4-BE49-F238E27FC236}">
                <a16:creationId xmlns:a16="http://schemas.microsoft.com/office/drawing/2014/main" id="{55569424-6236-E82D-77C7-5A71EE9F2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53" y="4084222"/>
            <a:ext cx="4733879" cy="266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1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p:txBody>
          <a:bodyPr/>
          <a:lstStyle/>
          <a:p>
            <a:r>
              <a:rPr lang="es-AR" dirty="0"/>
              <a:t>Teorías conductistas</a:t>
            </a:r>
          </a:p>
        </p:txBody>
      </p:sp>
    </p:spTree>
    <p:extLst>
      <p:ext uri="{BB962C8B-B14F-4D97-AF65-F5344CB8AC3E}">
        <p14:creationId xmlns:p14="http://schemas.microsoft.com/office/powerpoint/2010/main" val="1567457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428178"/>
            <a:ext cx="11625943" cy="5632311"/>
          </a:xfrm>
          <a:prstGeom prst="rect">
            <a:avLst/>
          </a:prstGeom>
          <a:noFill/>
        </p:spPr>
        <p:txBody>
          <a:bodyPr wrap="square">
            <a:spAutoFit/>
          </a:bodyPr>
          <a:lstStyle/>
          <a:p>
            <a:pPr algn="l"/>
            <a:r>
              <a:rPr lang="es-ES" sz="2400" dirty="0">
                <a:latin typeface="Lucida Bright" panose="02040602050505020304" pitchFamily="18" charset="0"/>
              </a:rPr>
              <a:t>El enfoque conductual de la personalidad hace énfasis en la especificidad</a:t>
            </a:r>
          </a:p>
          <a:p>
            <a:pPr algn="l"/>
            <a:r>
              <a:rPr lang="es-ES" sz="2400" dirty="0">
                <a:latin typeface="Lucida Bright" panose="02040602050505020304" pitchFamily="18" charset="0"/>
              </a:rPr>
              <a:t>situacional restándole importancia a las manifestaciones internas.</a:t>
            </a:r>
          </a:p>
          <a:p>
            <a:pPr algn="l"/>
            <a:endParaRPr lang="es-ES" sz="2400" dirty="0">
              <a:latin typeface="Lucida Bright" panose="02040602050505020304" pitchFamily="18" charset="0"/>
            </a:endParaRPr>
          </a:p>
          <a:p>
            <a:pPr algn="l"/>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WATSON </a:t>
            </a:r>
            <a:r>
              <a:rPr lang="es-ES" sz="2400" dirty="0">
                <a:latin typeface="Lucida Bright" panose="02040602050505020304" pitchFamily="18" charset="0"/>
              </a:rPr>
              <a:t>manifestó su acuerdo con la teoría sobre la tabula rasa, según la cual un recién nacido viene en blanco y es el ambiente el que determinará la personalidad debido a la </a:t>
            </a:r>
            <a:r>
              <a:rPr lang="es-ES" sz="2400" dirty="0" err="1">
                <a:latin typeface="Lucida Bright" panose="02040602050505020304" pitchFamily="18" charset="0"/>
              </a:rPr>
              <a:t>moldeabilidad</a:t>
            </a:r>
            <a:r>
              <a:rPr lang="es-ES" sz="2400" dirty="0">
                <a:latin typeface="Lucida Bright" panose="02040602050505020304" pitchFamily="18" charset="0"/>
              </a:rPr>
              <a:t> de este, no solo en la infancia sino también en la etapa adulta.</a:t>
            </a:r>
          </a:p>
          <a:p>
            <a:pPr algn="l"/>
            <a:endParaRPr lang="es-ES" sz="2400" dirty="0">
              <a:latin typeface="Lucida Bright" panose="02040602050505020304" pitchFamily="18" charset="0"/>
            </a:endParaRPr>
          </a:p>
          <a:p>
            <a:pPr algn="l"/>
            <a:r>
              <a:rPr lang="es-ES" sz="2400" b="1" dirty="0">
                <a:solidFill>
                  <a:srgbClr val="002060"/>
                </a:solidFill>
                <a:effectLst>
                  <a:outerShdw blurRad="38100" dist="38100" dir="2700000" algn="tl">
                    <a:srgbClr val="000000">
                      <a:alpha val="43137"/>
                    </a:srgbClr>
                  </a:outerShdw>
                </a:effectLst>
                <a:latin typeface="Lucida Bright" panose="02040602050505020304" pitchFamily="18" charset="0"/>
              </a:rPr>
              <a:t>SKINNER</a:t>
            </a:r>
            <a:r>
              <a:rPr lang="es-ES" sz="2400" dirty="0">
                <a:latin typeface="Lucida Bright" panose="02040602050505020304" pitchFamily="18" charset="0"/>
              </a:rPr>
              <a:t> negó la existencia de la personalidad y no indagó las causas de la conducta en el interior del organismo. Las causas son EXTERNAS al organismo.</a:t>
            </a:r>
          </a:p>
          <a:p>
            <a:pPr algn="l"/>
            <a:r>
              <a:rPr lang="es-ES" sz="2400" dirty="0">
                <a:latin typeface="Lucida Bright" panose="02040602050505020304" pitchFamily="18" charset="0"/>
              </a:rPr>
              <a:t>Sus ideas tienen gran utilidad en la clínica y otras áreas, como las empresas, gracias a las técnicas de </a:t>
            </a:r>
            <a:r>
              <a:rPr lang="es-ES" sz="2400" b="1" dirty="0">
                <a:latin typeface="Lucida Bright" panose="02040602050505020304" pitchFamily="18" charset="0"/>
              </a:rPr>
              <a:t>modificación de la conducta</a:t>
            </a:r>
            <a:r>
              <a:rPr lang="es-ES" sz="2400" dirty="0">
                <a:latin typeface="Lucida Bright" panose="02040602050505020304" pitchFamily="18" charset="0"/>
              </a:rPr>
              <a:t>, que aplican los principios del reforzamiento para obtener los cambios de conducta deseados. Ej. premio al mejor empleado del mes.</a:t>
            </a:r>
          </a:p>
        </p:txBody>
      </p:sp>
    </p:spTree>
    <p:extLst>
      <p:ext uri="{BB962C8B-B14F-4D97-AF65-F5344CB8AC3E}">
        <p14:creationId xmlns:p14="http://schemas.microsoft.com/office/powerpoint/2010/main" val="332361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803AE4CE-B2EC-12CC-B68F-026361932DE4}"/>
              </a:ext>
            </a:extLst>
          </p:cNvPr>
          <p:cNvSpPr>
            <a:spLocks noGrp="1"/>
          </p:cNvSpPr>
          <p:nvPr>
            <p:ph type="body" idx="1"/>
          </p:nvPr>
        </p:nvSpPr>
        <p:spPr>
          <a:xfrm>
            <a:off x="2231492" y="887767"/>
            <a:ext cx="9558054" cy="3926149"/>
          </a:xfrm>
        </p:spPr>
        <p:txBody>
          <a:bodyPr anchor="ctr">
            <a:normAutofit/>
          </a:bodyPr>
          <a:lstStyle/>
          <a:p>
            <a:r>
              <a:rPr lang="es-ES" sz="32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Martínez</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A. I. (2002). Temperamento, carácter personalidad. Una aproximación a su concepto e interacción. </a:t>
            </a:r>
            <a:r>
              <a:rPr lang="es-ES" sz="3200" i="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Revista complutense de educación, 13 </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(2), 617-643.</a:t>
            </a:r>
          </a:p>
          <a:p>
            <a:r>
              <a:rPr lang="es-ES" sz="32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Morris</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C. G. y </a:t>
            </a:r>
            <a:r>
              <a:rPr lang="es-ES" sz="3200" b="1" dirty="0" err="1">
                <a:blipFill>
                  <a:blip r:embed="rId2">
                    <a:extLst>
                      <a:ext uri="{28A0092B-C50C-407E-A947-70E740481C1C}">
                        <a14:useLocalDpi xmlns:a14="http://schemas.microsoft.com/office/drawing/2010/main" val="0"/>
                      </a:ext>
                    </a:extLst>
                  </a:blip>
                  <a:tile tx="6350" ty="-127000" sx="65000" sy="64000" flip="none" algn="tl"/>
                </a:blipFill>
                <a:ea typeface="+mj-ea"/>
                <a:cs typeface="+mj-cs"/>
              </a:rPr>
              <a:t>Maisto</a:t>
            </a:r>
            <a:r>
              <a:rPr lang="es-ES" sz="32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A. (2009). </a:t>
            </a:r>
            <a:r>
              <a:rPr lang="es-ES" sz="3200" i="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Psicología</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(13° ed.). Pearson Educación.</a:t>
            </a:r>
          </a:p>
          <a:p>
            <a:r>
              <a:rPr lang="es-ES" sz="32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Schultz</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D. P. y </a:t>
            </a:r>
            <a:r>
              <a:rPr lang="es-ES" sz="3200" b="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Schultz</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 S. E. (2013). </a:t>
            </a:r>
            <a:r>
              <a:rPr lang="es-ES" sz="3200" i="1"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Teorías de la Personalidad </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(9° ed.). Cengage </a:t>
            </a:r>
            <a:r>
              <a:rPr lang="es-ES" sz="3200" dirty="0" err="1">
                <a:blipFill>
                  <a:blip r:embed="rId2">
                    <a:extLst>
                      <a:ext uri="{28A0092B-C50C-407E-A947-70E740481C1C}">
                        <a14:useLocalDpi xmlns:a14="http://schemas.microsoft.com/office/drawing/2010/main" val="0"/>
                      </a:ext>
                    </a:extLst>
                  </a:blip>
                  <a:tile tx="6350" ty="-127000" sx="65000" sy="64000" flip="none" algn="tl"/>
                </a:blipFill>
                <a:ea typeface="+mj-ea"/>
                <a:cs typeface="+mj-cs"/>
              </a:rPr>
              <a:t>Learning</a:t>
            </a:r>
            <a:r>
              <a:rPr lang="es-ES" sz="3200" dirty="0">
                <a:blipFill>
                  <a:blip r:embed="rId2">
                    <a:extLst>
                      <a:ext uri="{28A0092B-C50C-407E-A947-70E740481C1C}">
                        <a14:useLocalDpi xmlns:a14="http://schemas.microsoft.com/office/drawing/2010/main" val="0"/>
                      </a:ext>
                    </a:extLst>
                  </a:blip>
                  <a:tile tx="6350" ty="-127000" sx="65000" sy="64000" flip="none" algn="tl"/>
                </a:blipFill>
                <a:ea typeface="+mj-ea"/>
                <a:cs typeface="+mj-cs"/>
              </a:rPr>
              <a:t>.</a:t>
            </a:r>
          </a:p>
        </p:txBody>
      </p:sp>
    </p:spTree>
    <p:extLst>
      <p:ext uri="{BB962C8B-B14F-4D97-AF65-F5344CB8AC3E}">
        <p14:creationId xmlns:p14="http://schemas.microsoft.com/office/powerpoint/2010/main" val="48568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p:txBody>
          <a:bodyPr/>
          <a:lstStyle/>
          <a:p>
            <a:r>
              <a:rPr lang="es-AR" dirty="0"/>
              <a:t>Teorías cognitivas</a:t>
            </a:r>
          </a:p>
        </p:txBody>
      </p:sp>
    </p:spTree>
    <p:extLst>
      <p:ext uri="{BB962C8B-B14F-4D97-AF65-F5344CB8AC3E}">
        <p14:creationId xmlns:p14="http://schemas.microsoft.com/office/powerpoint/2010/main" val="3040520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345172" y="889817"/>
            <a:ext cx="11625943" cy="5016758"/>
          </a:xfrm>
          <a:prstGeom prst="rect">
            <a:avLst/>
          </a:prstGeom>
          <a:noFill/>
        </p:spPr>
        <p:txBody>
          <a:bodyPr wrap="square">
            <a:spAutoFit/>
          </a:bodyPr>
          <a:lstStyle/>
          <a:p>
            <a:pPr algn="l"/>
            <a:r>
              <a:rPr lang="es-ES" sz="2400" dirty="0">
                <a:latin typeface="Lucida Bright" panose="02040602050505020304" pitchFamily="18" charset="0"/>
              </a:rPr>
              <a:t>La conducta está guiada por la manera como se </a:t>
            </a:r>
            <a:r>
              <a:rPr lang="es-ES" sz="2400" b="1" dirty="0">
                <a:latin typeface="Lucida Bright" panose="02040602050505020304" pitchFamily="18" charset="0"/>
              </a:rPr>
              <a:t>piensa</a:t>
            </a:r>
            <a:r>
              <a:rPr lang="es-ES" sz="2400" dirty="0">
                <a:latin typeface="Lucida Bright" panose="02040602050505020304" pitchFamily="18" charset="0"/>
              </a:rPr>
              <a:t> y se </a:t>
            </a:r>
            <a:r>
              <a:rPr lang="es-ES" sz="2400" b="1" dirty="0">
                <a:latin typeface="Lucida Bright" panose="02040602050505020304" pitchFamily="18" charset="0"/>
              </a:rPr>
              <a:t>actúa</a:t>
            </a:r>
            <a:r>
              <a:rPr lang="es-ES" sz="2400" dirty="0">
                <a:latin typeface="Lucida Bright" panose="02040602050505020304" pitchFamily="18" charset="0"/>
              </a:rPr>
              <a:t> frente a una situación; sin embargo, no deja de lado las contingencias que ofrece el ambiente inmediato ante cualquier situación.</a:t>
            </a:r>
          </a:p>
          <a:p>
            <a:pPr algn="l"/>
            <a:endParaRPr lang="es-ES" sz="2400" dirty="0">
              <a:latin typeface="Lucida Bright" panose="02040602050505020304" pitchFamily="18" charset="0"/>
            </a:endParaRPr>
          </a:p>
          <a:p>
            <a:pPr algn="l"/>
            <a:r>
              <a:rPr lang="es-ES" sz="3200" b="1" dirty="0">
                <a:solidFill>
                  <a:srgbClr val="002060"/>
                </a:solidFill>
                <a:effectLst>
                  <a:outerShdw blurRad="38100" dist="38100" dir="2700000" algn="tl">
                    <a:srgbClr val="000000">
                      <a:alpha val="43137"/>
                    </a:srgbClr>
                  </a:outerShdw>
                </a:effectLst>
                <a:latin typeface="Lucida Bright" panose="02040602050505020304" pitchFamily="18" charset="0"/>
              </a:rPr>
              <a:t>KELLY</a:t>
            </a:r>
            <a:r>
              <a:rPr lang="es-ES" sz="2400" dirty="0">
                <a:latin typeface="Lucida Bright" panose="02040602050505020304" pitchFamily="18" charset="0"/>
              </a:rPr>
              <a:t>. Propuso que para conocer la personalidad de alguien hay que examinar sus </a:t>
            </a:r>
            <a:r>
              <a:rPr lang="es-ES" sz="2400" b="1" dirty="0">
                <a:latin typeface="Lucida Bright" panose="02040602050505020304" pitchFamily="18" charset="0"/>
              </a:rPr>
              <a:t>CONSTRUCTOS PERSONALES</a:t>
            </a:r>
            <a:r>
              <a:rPr lang="es-ES" sz="2400" dirty="0">
                <a:latin typeface="Lucida Bright" panose="02040602050505020304" pitchFamily="18" charset="0"/>
              </a:rPr>
              <a:t>, formas en que organizamos o construimos nuestro mundo. </a:t>
            </a:r>
          </a:p>
          <a:p>
            <a:pPr algn="l"/>
            <a:r>
              <a:rPr lang="es-ES" sz="2400" dirty="0">
                <a:latin typeface="Lucida Bright" panose="02040602050505020304" pitchFamily="18" charset="0"/>
              </a:rPr>
              <a:t>Observamos lo que ocurre en la vida –hechos o datos de la experiencia– y le damos una interpretación personal. Esta interpretación, explicación o construcción de la experiencia representa nuestra visión única de la vida.</a:t>
            </a:r>
          </a:p>
          <a:p>
            <a:pPr algn="l"/>
            <a:r>
              <a:rPr lang="es-ES" sz="2400" dirty="0">
                <a:latin typeface="Lucida Bright" panose="02040602050505020304" pitchFamily="18" charset="0"/>
              </a:rPr>
              <a:t>La revisión es un proceso necesario. </a:t>
            </a:r>
          </a:p>
          <a:p>
            <a:pPr algn="l"/>
            <a:r>
              <a:rPr lang="es-ES" sz="2400" dirty="0">
                <a:latin typeface="Lucida Bright" panose="02040602050505020304" pitchFamily="18" charset="0"/>
              </a:rPr>
              <a:t>“</a:t>
            </a:r>
            <a:r>
              <a:rPr lang="es-ES" sz="2400" dirty="0" err="1">
                <a:latin typeface="Lucida Bright" panose="02040602050505020304" pitchFamily="18" charset="0"/>
              </a:rPr>
              <a:t>Alternativismo</a:t>
            </a:r>
            <a:r>
              <a:rPr lang="es-ES" sz="2400" dirty="0">
                <a:latin typeface="Lucida Bright" panose="02040602050505020304" pitchFamily="18" charset="0"/>
              </a:rPr>
              <a:t> constructivo”: los constructos no nos controlan, sino que podemos revisarlos o sustituirlos por otras opciones.</a:t>
            </a:r>
          </a:p>
        </p:txBody>
      </p:sp>
    </p:spTree>
    <p:extLst>
      <p:ext uri="{BB962C8B-B14F-4D97-AF65-F5344CB8AC3E}">
        <p14:creationId xmlns:p14="http://schemas.microsoft.com/office/powerpoint/2010/main" val="1970050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1962" y="224871"/>
            <a:ext cx="10843492" cy="6586418"/>
          </a:xfrm>
          <a:prstGeom prst="rect">
            <a:avLst/>
          </a:prstGeom>
        </p:spPr>
        <p:txBody>
          <a:bodyPr wrap="square">
            <a:spAutoFit/>
          </a:bodyPr>
          <a:lstStyle/>
          <a:p>
            <a:pPr algn="just"/>
            <a:r>
              <a:rPr lang="es-ES" sz="2000" dirty="0">
                <a:latin typeface="Lucida Bright" panose="02040602050505020304" pitchFamily="18" charset="0"/>
              </a:rPr>
              <a:t>El psicólogo y educador George Alexander Kelly (1905-1967) planteó su modelo de personalidad en sus dos obras fundamentales: “Teoría de los constructos personales”, publicado en 1955, y “Teoría de la personalidad”, de 1966</a:t>
            </a:r>
            <a:r>
              <a:rPr lang="es-ES" sz="2000" dirty="0" smtClean="0">
                <a:latin typeface="Lucida Bright" panose="02040602050505020304" pitchFamily="18" charset="0"/>
              </a:rPr>
              <a:t>.</a:t>
            </a:r>
          </a:p>
          <a:p>
            <a:pPr algn="just"/>
            <a:endParaRPr lang="es-ES" sz="2000" dirty="0">
              <a:latin typeface="Lucida Bright" panose="02040602050505020304" pitchFamily="18" charset="0"/>
            </a:endParaRPr>
          </a:p>
          <a:p>
            <a:pPr algn="just"/>
            <a:r>
              <a:rPr lang="es-ES" sz="2000" dirty="0" smtClean="0">
                <a:latin typeface="Lucida Bright" panose="02040602050505020304" pitchFamily="18" charset="0"/>
              </a:rPr>
              <a:t>Kelly </a:t>
            </a:r>
            <a:r>
              <a:rPr lang="es-ES" sz="2000" dirty="0">
                <a:latin typeface="Lucida Bright" panose="02040602050505020304" pitchFamily="18" charset="0"/>
              </a:rPr>
              <a:t>concibe al ser humano como un científico que construye y modifica con la experiencia su conjunto de conocimientos y de hipótesis, o su filosofía vital, por tal de anticipar los resultados de su conducta y otros eventos. Esto tiene lugar a través de la formación de los constructos personales, categorías descriptivas que usamos para conceptualizar los acontecimientos</a:t>
            </a:r>
            <a:r>
              <a:rPr lang="es-ES" sz="2000" dirty="0" smtClean="0">
                <a:latin typeface="Lucida Bright" panose="02040602050505020304" pitchFamily="18" charset="0"/>
              </a:rPr>
              <a:t>.</a:t>
            </a:r>
          </a:p>
          <a:p>
            <a:pPr algn="just"/>
            <a:endParaRPr lang="es-ES" sz="2000" dirty="0" smtClean="0">
              <a:latin typeface="Lucida Bright" panose="02040602050505020304" pitchFamily="18" charset="0"/>
            </a:endParaRPr>
          </a:p>
          <a:p>
            <a:pPr algn="just"/>
            <a:r>
              <a:rPr lang="es-ES" sz="2000" b="1" dirty="0">
                <a:latin typeface="Lucida Bright" panose="02040602050505020304" pitchFamily="18" charset="0"/>
              </a:rPr>
              <a:t>Los constructos personales son dicotómicos y bipolares</a:t>
            </a:r>
            <a:r>
              <a:rPr lang="es-ES" sz="2000" dirty="0">
                <a:latin typeface="Lucida Bright" panose="02040602050505020304" pitchFamily="18" charset="0"/>
              </a:rPr>
              <a:t>; esto significa que entendemos la personalidad y la experiencia humana en general a partir de adjetivos con polos opuestos. Algunos ejemplos de constructos personales serían las dicotomías feliz-triste, inteligente-tonto y alto-bajo. Los constructos no siempre son bipolares, como veremos más adelante.</a:t>
            </a:r>
          </a:p>
          <a:p>
            <a:pPr algn="just"/>
            <a:r>
              <a:rPr lang="es-ES" sz="2000" dirty="0">
                <a:latin typeface="Lucida Bright" panose="02040602050505020304" pitchFamily="18" charset="0"/>
              </a:rPr>
              <a:t>Este autor consideraba que su perspectiva puede ser considerada como “</a:t>
            </a:r>
            <a:r>
              <a:rPr lang="es-ES" sz="2000" dirty="0" err="1">
                <a:latin typeface="Lucida Bright" panose="02040602050505020304" pitchFamily="18" charset="0"/>
              </a:rPr>
              <a:t>alternativismo</a:t>
            </a:r>
            <a:r>
              <a:rPr lang="es-ES" sz="2000" dirty="0">
                <a:latin typeface="Lucida Bright" panose="02040602050505020304" pitchFamily="18" charset="0"/>
              </a:rPr>
              <a:t> constructivo”. Con esto quería decir que, al estudiar la personalidad y el pensamiento humanos, </a:t>
            </a:r>
            <a:r>
              <a:rPr lang="es-ES" sz="2000" dirty="0" err="1">
                <a:latin typeface="Lucida Bright" panose="02040602050505020304" pitchFamily="18" charset="0"/>
              </a:rPr>
              <a:t>convienecentrarse</a:t>
            </a:r>
            <a:r>
              <a:rPr lang="es-ES" sz="2000" dirty="0">
                <a:latin typeface="Lucida Bright" panose="02040602050505020304" pitchFamily="18" charset="0"/>
              </a:rPr>
              <a:t> en la relevancia de una interpretación de la realidad para una persona concreta más que en su grado de veracidad en comparación con los hechos objetivos.</a:t>
            </a:r>
          </a:p>
          <a:p>
            <a:pPr algn="just"/>
            <a:endParaRPr lang="es-ES" sz="2200" b="0" i="0" dirty="0">
              <a:effectLst/>
              <a:latin typeface="Lucida Bright" panose="02040602050505020304" pitchFamily="18" charset="0"/>
            </a:endParaRPr>
          </a:p>
        </p:txBody>
      </p:sp>
    </p:spTree>
    <p:extLst>
      <p:ext uri="{BB962C8B-B14F-4D97-AF65-F5344CB8AC3E}">
        <p14:creationId xmlns:p14="http://schemas.microsoft.com/office/powerpoint/2010/main" val="4274351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565565"/>
            <a:ext cx="11625943" cy="3170099"/>
          </a:xfrm>
          <a:prstGeom prst="rect">
            <a:avLst/>
          </a:prstGeom>
          <a:noFill/>
        </p:spPr>
        <p:txBody>
          <a:bodyPr wrap="square">
            <a:spAutoFit/>
          </a:bodyPr>
          <a:lstStyle/>
          <a:p>
            <a:pPr algn="l"/>
            <a:r>
              <a:rPr lang="es-ES" sz="3200" b="1" dirty="0">
                <a:solidFill>
                  <a:srgbClr val="002060"/>
                </a:solidFill>
                <a:effectLst>
                  <a:outerShdw blurRad="38100" dist="38100" dir="2700000" algn="tl">
                    <a:srgbClr val="000000">
                      <a:alpha val="43137"/>
                    </a:srgbClr>
                  </a:outerShdw>
                </a:effectLst>
                <a:latin typeface="Lucida Bright" panose="02040602050505020304" pitchFamily="18" charset="0"/>
              </a:rPr>
              <a:t>BANDURA</a:t>
            </a:r>
            <a:r>
              <a:rPr lang="es-ES" sz="2400" dirty="0">
                <a:solidFill>
                  <a:srgbClr val="002060"/>
                </a:solidFill>
                <a:effectLst>
                  <a:outerShdw blurRad="38100" dist="38100" dir="2700000" algn="tl">
                    <a:srgbClr val="000000">
                      <a:alpha val="43137"/>
                    </a:srgbClr>
                  </a:outerShdw>
                </a:effectLst>
                <a:latin typeface="Lucida Bright" panose="02040602050505020304" pitchFamily="18" charset="0"/>
              </a:rPr>
              <a:t>, con su teoría del modelamiento</a:t>
            </a:r>
            <a:r>
              <a:rPr lang="es-ES" sz="2400" dirty="0">
                <a:latin typeface="Lucida Bright" panose="02040602050505020304" pitchFamily="18" charset="0"/>
              </a:rPr>
              <a:t>, consideró que la conducta se aprende por medio del reforzamiento vicario cuando se observa la conducta de otros y se prevén las recompensas que uno recibirá si la imita.</a:t>
            </a:r>
          </a:p>
          <a:p>
            <a:pPr algn="l"/>
            <a:r>
              <a:rPr lang="es-ES" sz="2400" dirty="0">
                <a:latin typeface="Lucida Bright" panose="02040602050505020304" pitchFamily="18" charset="0"/>
              </a:rPr>
              <a:t>Destacó el pensamiento y la autorregulación. Pensaba que los </a:t>
            </a:r>
            <a:r>
              <a:rPr lang="es-ES" sz="2400" b="1" dirty="0">
                <a:latin typeface="Lucida Bright" panose="02040602050505020304" pitchFamily="18" charset="0"/>
              </a:rPr>
              <a:t>procesos cognoscitivos </a:t>
            </a:r>
            <a:r>
              <a:rPr lang="es-ES" sz="2400" dirty="0">
                <a:latin typeface="Lucida Bright" panose="02040602050505020304" pitchFamily="18" charset="0"/>
              </a:rPr>
              <a:t>influyen en el aprendizaje por observación; es decir, no imitamos automáticamente las conductas que observamos en otros, sino que tomamos la decisión enteramente consciente de comportarnos de la misma manera. </a:t>
            </a:r>
          </a:p>
        </p:txBody>
      </p:sp>
      <p:pic>
        <p:nvPicPr>
          <p:cNvPr id="1026" name="Picture 2" descr="APRENDIZAJE VICARIO de Albert Bandura - YouTube">
            <a:extLst>
              <a:ext uri="{FF2B5EF4-FFF2-40B4-BE49-F238E27FC236}">
                <a16:creationId xmlns:a16="http://schemas.microsoft.com/office/drawing/2014/main" id="{119BEFC1-E8C1-7446-30A3-D16C19DBD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8" t="14207" r="4109" b="15113"/>
          <a:stretch/>
        </p:blipFill>
        <p:spPr bwMode="auto">
          <a:xfrm>
            <a:off x="4767310" y="3400017"/>
            <a:ext cx="5406500" cy="3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79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93963" y="0"/>
            <a:ext cx="11738974" cy="6266439"/>
          </a:xfrm>
          <a:prstGeom prst="rect">
            <a:avLst/>
          </a:prstGeom>
        </p:spPr>
      </p:pic>
    </p:spTree>
    <p:extLst>
      <p:ext uri="{BB962C8B-B14F-4D97-AF65-F5344CB8AC3E}">
        <p14:creationId xmlns:p14="http://schemas.microsoft.com/office/powerpoint/2010/main" val="336820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513425"/>
            <a:ext cx="11625943" cy="1815882"/>
          </a:xfrm>
          <a:prstGeom prst="rect">
            <a:avLst/>
          </a:prstGeom>
          <a:noFill/>
        </p:spPr>
        <p:txBody>
          <a:bodyPr wrap="square">
            <a:spAutoFit/>
          </a:bodyPr>
          <a:lstStyle/>
          <a:p>
            <a:pPr algn="ctr"/>
            <a:r>
              <a:rPr lang="es-ES" sz="2800" dirty="0">
                <a:latin typeface="Lucida Bright" panose="02040602050505020304" pitchFamily="18" charset="0"/>
              </a:rPr>
              <a:t>Las distintas escuelas psicológicas </a:t>
            </a:r>
            <a:r>
              <a:rPr lang="es-ES" sz="2800" b="1" dirty="0">
                <a:latin typeface="Lucida Bright" panose="02040602050505020304" pitchFamily="18" charset="0"/>
              </a:rPr>
              <a:t>recalcan</a:t>
            </a:r>
            <a:r>
              <a:rPr lang="es-ES" sz="2800" dirty="0">
                <a:latin typeface="Lucida Bright" panose="02040602050505020304" pitchFamily="18" charset="0"/>
              </a:rPr>
              <a:t> determinados aspectos concretos de la personalidad y </a:t>
            </a:r>
            <a:r>
              <a:rPr lang="es-ES" sz="2800" b="1" dirty="0">
                <a:latin typeface="Lucida Bright" panose="02040602050505020304" pitchFamily="18" charset="0"/>
              </a:rPr>
              <a:t>discrepan</a:t>
            </a:r>
            <a:r>
              <a:rPr lang="es-ES" sz="2800" dirty="0">
                <a:latin typeface="Lucida Bright" panose="02040602050505020304" pitchFamily="18" charset="0"/>
              </a:rPr>
              <a:t> unas de otras sobre cómo se organiza, se desarrolla y se manifiesta en el comportamiento.</a:t>
            </a:r>
            <a:endParaRPr lang="es-AR" sz="2800" dirty="0">
              <a:latin typeface="Lucida Bright" panose="02040602050505020304" pitchFamily="18" charset="0"/>
            </a:endParaRPr>
          </a:p>
        </p:txBody>
      </p:sp>
      <p:sp>
        <p:nvSpPr>
          <p:cNvPr id="2" name="Rectángulo 1">
            <a:extLst>
              <a:ext uri="{FF2B5EF4-FFF2-40B4-BE49-F238E27FC236}">
                <a16:creationId xmlns:a16="http://schemas.microsoft.com/office/drawing/2014/main" id="{9348ED98-E0F4-6307-1BF3-65306E88448C}"/>
              </a:ext>
            </a:extLst>
          </p:cNvPr>
          <p:cNvSpPr/>
          <p:nvPr/>
        </p:nvSpPr>
        <p:spPr>
          <a:xfrm>
            <a:off x="283028" y="2308266"/>
            <a:ext cx="4012707" cy="137712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AR" sz="3200" b="1" dirty="0">
                <a:latin typeface="+mj-lt"/>
              </a:rPr>
              <a:t>Psicodinámicas</a:t>
            </a:r>
            <a:endParaRPr lang="es-AR" b="1" dirty="0">
              <a:latin typeface="+mj-lt"/>
            </a:endParaRPr>
          </a:p>
        </p:txBody>
      </p:sp>
      <p:sp>
        <p:nvSpPr>
          <p:cNvPr id="4" name="Rectángulo 3">
            <a:extLst>
              <a:ext uri="{FF2B5EF4-FFF2-40B4-BE49-F238E27FC236}">
                <a16:creationId xmlns:a16="http://schemas.microsoft.com/office/drawing/2014/main" id="{A2B65B82-C335-2F3A-BA68-328ED6F47E87}"/>
              </a:ext>
            </a:extLst>
          </p:cNvPr>
          <p:cNvSpPr/>
          <p:nvPr/>
        </p:nvSpPr>
        <p:spPr>
          <a:xfrm>
            <a:off x="861524" y="5269060"/>
            <a:ext cx="4012707" cy="13771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AR" sz="3200" b="1" dirty="0">
                <a:latin typeface="+mj-lt"/>
              </a:rPr>
              <a:t>Conductuales</a:t>
            </a:r>
            <a:endParaRPr lang="es-AR" b="1" dirty="0">
              <a:latin typeface="+mj-lt"/>
            </a:endParaRPr>
          </a:p>
        </p:txBody>
      </p:sp>
      <p:sp>
        <p:nvSpPr>
          <p:cNvPr id="5" name="Rectángulo 4">
            <a:extLst>
              <a:ext uri="{FF2B5EF4-FFF2-40B4-BE49-F238E27FC236}">
                <a16:creationId xmlns:a16="http://schemas.microsoft.com/office/drawing/2014/main" id="{4ED7CFCF-EFED-6391-74CC-87FC52E2E48F}"/>
              </a:ext>
            </a:extLst>
          </p:cNvPr>
          <p:cNvSpPr/>
          <p:nvPr/>
        </p:nvSpPr>
        <p:spPr>
          <a:xfrm>
            <a:off x="7896264" y="2308266"/>
            <a:ext cx="4012707" cy="13771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AR" sz="3200" b="1" dirty="0">
                <a:latin typeface="+mj-lt"/>
              </a:rPr>
              <a:t>De los rasgos</a:t>
            </a:r>
            <a:endParaRPr lang="es-AR" b="1" dirty="0">
              <a:latin typeface="+mj-lt"/>
            </a:endParaRPr>
          </a:p>
        </p:txBody>
      </p:sp>
      <p:sp>
        <p:nvSpPr>
          <p:cNvPr id="6" name="Rectángulo 5">
            <a:extLst>
              <a:ext uri="{FF2B5EF4-FFF2-40B4-BE49-F238E27FC236}">
                <a16:creationId xmlns:a16="http://schemas.microsoft.com/office/drawing/2014/main" id="{1AC234BC-490E-2810-F892-B33A6DBD9BA3}"/>
              </a:ext>
            </a:extLst>
          </p:cNvPr>
          <p:cNvSpPr/>
          <p:nvPr/>
        </p:nvSpPr>
        <p:spPr>
          <a:xfrm>
            <a:off x="7317771" y="5269060"/>
            <a:ext cx="4012707" cy="13771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AR" sz="3200" b="1" dirty="0">
                <a:latin typeface="+mj-lt"/>
              </a:rPr>
              <a:t>Cognitivas</a:t>
            </a:r>
            <a:endParaRPr lang="es-AR" b="1" dirty="0">
              <a:latin typeface="+mj-lt"/>
            </a:endParaRPr>
          </a:p>
        </p:txBody>
      </p:sp>
      <p:sp>
        <p:nvSpPr>
          <p:cNvPr id="7" name="Rectángulo 6">
            <a:extLst>
              <a:ext uri="{FF2B5EF4-FFF2-40B4-BE49-F238E27FC236}">
                <a16:creationId xmlns:a16="http://schemas.microsoft.com/office/drawing/2014/main" id="{A38FF47B-B501-0F3F-3183-BF88579CBAAA}"/>
              </a:ext>
            </a:extLst>
          </p:cNvPr>
          <p:cNvSpPr/>
          <p:nvPr/>
        </p:nvSpPr>
        <p:spPr>
          <a:xfrm>
            <a:off x="4089645" y="3788663"/>
            <a:ext cx="4012707" cy="137712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AR" sz="3200" b="1" dirty="0">
                <a:solidFill>
                  <a:schemeClr val="tx1"/>
                </a:solidFill>
                <a:latin typeface="+mj-lt"/>
              </a:rPr>
              <a:t>Humanistas</a:t>
            </a:r>
            <a:endParaRPr lang="es-AR" b="1" dirty="0">
              <a:solidFill>
                <a:schemeClr val="tx1"/>
              </a:solidFill>
              <a:latin typeface="+mj-lt"/>
            </a:endParaRPr>
          </a:p>
        </p:txBody>
      </p:sp>
    </p:spTree>
    <p:extLst>
      <p:ext uri="{BB962C8B-B14F-4D97-AF65-F5344CB8AC3E}">
        <p14:creationId xmlns:p14="http://schemas.microsoft.com/office/powerpoint/2010/main" val="66681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p:txBody>
          <a:bodyPr/>
          <a:lstStyle/>
          <a:p>
            <a:r>
              <a:rPr lang="es-AR" dirty="0"/>
              <a:t>Teorías psicodinámicas</a:t>
            </a:r>
          </a:p>
        </p:txBody>
      </p:sp>
    </p:spTree>
    <p:extLst>
      <p:ext uri="{BB962C8B-B14F-4D97-AF65-F5344CB8AC3E}">
        <p14:creationId xmlns:p14="http://schemas.microsoft.com/office/powerpoint/2010/main" val="413173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859065"/>
            <a:ext cx="11625943" cy="5632311"/>
          </a:xfrm>
          <a:prstGeom prst="rect">
            <a:avLst/>
          </a:prstGeom>
          <a:noFill/>
        </p:spPr>
        <p:txBody>
          <a:bodyPr wrap="square">
            <a:spAutoFit/>
          </a:bodyPr>
          <a:lstStyle/>
          <a:p>
            <a:pPr algn="l"/>
            <a:r>
              <a:rPr lang="es-ES" sz="3000" b="0" i="0" u="none" strike="noStrike" baseline="0" dirty="0">
                <a:latin typeface="Lucida Bright" panose="02040602050505020304" pitchFamily="18" charset="0"/>
              </a:rPr>
              <a:t>Conceptualizan la personalidad a partir de la dinámica psíquica </a:t>
            </a:r>
            <a:r>
              <a:rPr lang="es-ES" sz="3000" b="1" i="0" u="none" strike="noStrike" baseline="0" dirty="0">
                <a:latin typeface="Lucida Bright" panose="02040602050505020304" pitchFamily="18" charset="0"/>
              </a:rPr>
              <a:t>dentro</a:t>
            </a:r>
            <a:r>
              <a:rPr lang="es-ES" sz="3000" b="0" i="0" u="none" strike="noStrike" baseline="0" dirty="0">
                <a:latin typeface="Lucida Bright" panose="02040602050505020304" pitchFamily="18" charset="0"/>
              </a:rPr>
              <a:t> del individuo </a:t>
            </a:r>
            <a:r>
              <a:rPr lang="es-ES" sz="3000" b="0" i="0" u="none" strike="noStrike" baseline="0" dirty="0">
                <a:latin typeface="Lucida Bright" panose="02040602050505020304" pitchFamily="18" charset="0"/>
                <a:sym typeface="Symbol" panose="05050102010706020507" pitchFamily="18" charset="2"/>
              </a:rPr>
              <a:t></a:t>
            </a:r>
            <a:r>
              <a:rPr lang="es-ES" sz="3000" b="0" i="0" u="none" strike="noStrike" baseline="0" dirty="0">
                <a:latin typeface="Lucida Bright" panose="02040602050505020304" pitchFamily="18" charset="0"/>
              </a:rPr>
              <a:t> La conducta es el resultado de procesos internos de los cuales, a veces, NO estamos </a:t>
            </a:r>
            <a:r>
              <a:rPr lang="es-ES" sz="3000" b="1" i="0" u="none" strike="noStrike" baseline="0" dirty="0">
                <a:latin typeface="Lucida Bright" panose="02040602050505020304" pitchFamily="18" charset="0"/>
              </a:rPr>
              <a:t>conscientes</a:t>
            </a:r>
            <a:r>
              <a:rPr lang="es-ES" sz="3000" b="0" i="0" u="none" strike="noStrike" baseline="0" dirty="0">
                <a:latin typeface="Lucida Bright" panose="02040602050505020304" pitchFamily="18" charset="0"/>
              </a:rPr>
              <a:t>. </a:t>
            </a:r>
          </a:p>
          <a:p>
            <a:pPr algn="l"/>
            <a:endParaRPr lang="es-ES" sz="3000" b="0" i="0" u="none" strike="noStrike" baseline="0" dirty="0">
              <a:latin typeface="Lucida Bright" panose="02040602050505020304" pitchFamily="18" charset="0"/>
            </a:endParaRPr>
          </a:p>
          <a:p>
            <a:pPr algn="l"/>
            <a:r>
              <a:rPr lang="es-ES" sz="3000" b="0" i="0" u="none" strike="noStrike" baseline="0" dirty="0">
                <a:latin typeface="Lucida Bright" panose="02040602050505020304" pitchFamily="18" charset="0"/>
              </a:rPr>
              <a:t>Hay muchos autores dentro de estas teorías, como Adler, Jung, pero el más importante fue </a:t>
            </a:r>
            <a:r>
              <a:rPr lang="es-ES" sz="3000" b="1" i="0" u="none" strike="noStrike" baseline="0" dirty="0">
                <a:solidFill>
                  <a:srgbClr val="002060"/>
                </a:solidFill>
                <a:effectLst>
                  <a:outerShdw blurRad="38100" dist="38100" dir="2700000" algn="tl">
                    <a:srgbClr val="000000">
                      <a:alpha val="43137"/>
                    </a:srgbClr>
                  </a:outerShdw>
                </a:effectLst>
                <a:latin typeface="Lucida Bright" panose="02040602050505020304" pitchFamily="18" charset="0"/>
              </a:rPr>
              <a:t>SIGMUND FREUD</a:t>
            </a:r>
            <a:r>
              <a:rPr lang="es-ES" sz="3000" b="0" i="0" u="none" strike="noStrike" baseline="0" dirty="0">
                <a:solidFill>
                  <a:srgbClr val="002060"/>
                </a:solidFill>
                <a:latin typeface="Lucida Bright" panose="02040602050505020304" pitchFamily="18" charset="0"/>
              </a:rPr>
              <a:t> </a:t>
            </a:r>
            <a:r>
              <a:rPr lang="es-ES" sz="3000" b="0" i="0" u="none" strike="noStrike" baseline="0" dirty="0">
                <a:latin typeface="Lucida Bright" panose="02040602050505020304" pitchFamily="18" charset="0"/>
              </a:rPr>
              <a:t>(1856-1939), con el </a:t>
            </a:r>
            <a:r>
              <a:rPr lang="es-ES" sz="3000" b="1" i="0" u="none" strike="noStrike" baseline="0" dirty="0">
                <a:solidFill>
                  <a:srgbClr val="002060"/>
                </a:solidFill>
                <a:effectLst>
                  <a:outerShdw blurRad="38100" dist="38100" dir="2700000" algn="tl">
                    <a:srgbClr val="000000">
                      <a:alpha val="43137"/>
                    </a:srgbClr>
                  </a:outerShdw>
                </a:effectLst>
                <a:latin typeface="Lucida Bright" panose="02040602050505020304" pitchFamily="18" charset="0"/>
              </a:rPr>
              <a:t>PSICOANÁLISIS.</a:t>
            </a:r>
            <a:r>
              <a:rPr lang="es-ES" sz="3000" b="0" i="0" u="none" strike="noStrike" baseline="0" dirty="0">
                <a:latin typeface="Lucida Bright" panose="02040602050505020304" pitchFamily="18" charset="0"/>
              </a:rPr>
              <a:t> </a:t>
            </a:r>
          </a:p>
          <a:p>
            <a:pPr algn="l"/>
            <a:endParaRPr lang="es-ES" sz="3000" dirty="0">
              <a:latin typeface="Lucida Bright" panose="02040602050505020304" pitchFamily="18" charset="0"/>
            </a:endParaRPr>
          </a:p>
          <a:p>
            <a:pPr algn="l"/>
            <a:r>
              <a:rPr lang="es-ES" sz="3000" b="1" i="0" u="none" strike="noStrike" baseline="0" dirty="0">
                <a:effectLst>
                  <a:outerShdw blurRad="38100" dist="38100" dir="2700000" algn="tl">
                    <a:srgbClr val="000000">
                      <a:alpha val="43137"/>
                    </a:srgbClr>
                  </a:outerShdw>
                </a:effectLst>
                <a:latin typeface="Lucida Bright" panose="02040602050505020304" pitchFamily="18" charset="0"/>
              </a:rPr>
              <a:t>Primera teoría formal de la personalidad y todavía, la más conocida.</a:t>
            </a:r>
          </a:p>
          <a:p>
            <a:pPr algn="l"/>
            <a:endParaRPr lang="es-ES" sz="3000" b="0" i="0" u="none" strike="noStrike" baseline="0" dirty="0">
              <a:latin typeface="Lucida Bright" panose="02040602050505020304" pitchFamily="18" charset="0"/>
            </a:endParaRPr>
          </a:p>
        </p:txBody>
      </p:sp>
    </p:spTree>
    <p:extLst>
      <p:ext uri="{BB962C8B-B14F-4D97-AF65-F5344CB8AC3E}">
        <p14:creationId xmlns:p14="http://schemas.microsoft.com/office/powerpoint/2010/main" val="320956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85260688"/>
              </p:ext>
            </p:extLst>
          </p:nvPr>
        </p:nvGraphicFramePr>
        <p:xfrm>
          <a:off x="1754909" y="646546"/>
          <a:ext cx="8405091" cy="549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40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984436571"/>
              </p:ext>
            </p:extLst>
          </p:nvPr>
        </p:nvGraphicFramePr>
        <p:xfrm>
          <a:off x="2032000" y="719666"/>
          <a:ext cx="81280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72929" y="258001"/>
            <a:ext cx="6599885" cy="461665"/>
          </a:xfrm>
          <a:prstGeom prst="rect">
            <a:avLst/>
          </a:prstGeom>
        </p:spPr>
        <p:txBody>
          <a:bodyPr wrap="none">
            <a:spAutoFit/>
          </a:bodyPr>
          <a:lstStyle/>
          <a:p>
            <a:pPr algn="ctr"/>
            <a:r>
              <a:rPr lang="es-ES" sz="2400" dirty="0">
                <a:effectLst>
                  <a:outerShdw blurRad="38100" dist="38100" dir="2700000" algn="tl">
                    <a:srgbClr val="000000">
                      <a:alpha val="43137"/>
                    </a:srgbClr>
                  </a:outerShdw>
                </a:effectLst>
                <a:latin typeface="Lucida Bright" panose="02040602050505020304" pitchFamily="18" charset="0"/>
              </a:rPr>
              <a:t>Freud dividió la personalidad en 3 niveles: </a:t>
            </a:r>
          </a:p>
        </p:txBody>
      </p:sp>
    </p:spTree>
    <p:extLst>
      <p:ext uri="{BB962C8B-B14F-4D97-AF65-F5344CB8AC3E}">
        <p14:creationId xmlns:p14="http://schemas.microsoft.com/office/powerpoint/2010/main" val="232516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7457244" y="656946"/>
            <a:ext cx="4256420" cy="5632311"/>
          </a:xfrm>
          <a:prstGeom prst="rect">
            <a:avLst/>
          </a:prstGeom>
          <a:noFill/>
        </p:spPr>
        <p:txBody>
          <a:bodyPr wrap="square">
            <a:spAutoFit/>
          </a:bodyPr>
          <a:lstStyle/>
          <a:p>
            <a:pPr algn="l"/>
            <a:r>
              <a:rPr lang="es-ES" sz="2400" b="0" i="0" u="none" strike="noStrike" baseline="0" dirty="0">
                <a:latin typeface="Lucida Bright" panose="02040602050505020304" pitchFamily="18" charset="0"/>
              </a:rPr>
              <a:t>Equiparó la mente con un iceberg. </a:t>
            </a:r>
          </a:p>
          <a:p>
            <a:pPr algn="l"/>
            <a:endParaRPr lang="es-ES" sz="2400" b="0" i="0" u="none" strike="noStrike" baseline="0" dirty="0">
              <a:latin typeface="Lucida Bright" panose="02040602050505020304" pitchFamily="18" charset="0"/>
            </a:endParaRPr>
          </a:p>
          <a:p>
            <a:pPr algn="l"/>
            <a:r>
              <a:rPr lang="es-ES" sz="2400" b="0" i="0" u="none" strike="noStrike" baseline="0" dirty="0">
                <a:latin typeface="Lucida Bright" panose="02040602050505020304" pitchFamily="18" charset="0"/>
              </a:rPr>
              <a:t>El consciente es la parte que asoma sobre el agua, la punta del iceberg. </a:t>
            </a:r>
          </a:p>
          <a:p>
            <a:pPr algn="l"/>
            <a:endParaRPr lang="es-ES" sz="2400" dirty="0">
              <a:latin typeface="Lucida Bright" panose="02040602050505020304" pitchFamily="18" charset="0"/>
            </a:endParaRPr>
          </a:p>
          <a:p>
            <a:pPr algn="l"/>
            <a:r>
              <a:rPr lang="es-ES" sz="2400" b="0" i="0" u="none" strike="noStrike" baseline="0" dirty="0">
                <a:latin typeface="Lucida Bright" panose="02040602050505020304" pitchFamily="18" charset="0"/>
              </a:rPr>
              <a:t>El inconsciente, la parte grande e invisible que está debajo de la superficie, era más importante</a:t>
            </a:r>
            <a:r>
              <a:rPr lang="es-ES" sz="2400" dirty="0">
                <a:latin typeface="Lucida Bright" panose="02040602050505020304" pitchFamily="18" charset="0"/>
              </a:rPr>
              <a:t>, donde se </a:t>
            </a:r>
            <a:r>
              <a:rPr lang="es-ES" sz="2400" b="0" i="0" u="none" strike="noStrike" baseline="0" dirty="0">
                <a:latin typeface="Lucida Bright" panose="02040602050505020304" pitchFamily="18" charset="0"/>
              </a:rPr>
              <a:t>albergan los instintos, deseos y anhelos que dirigen nuestro comportamiento.</a:t>
            </a:r>
          </a:p>
        </p:txBody>
      </p:sp>
      <p:pic>
        <p:nvPicPr>
          <p:cNvPr id="4" name="Imagen 3">
            <a:extLst>
              <a:ext uri="{FF2B5EF4-FFF2-40B4-BE49-F238E27FC236}">
                <a16:creationId xmlns:a16="http://schemas.microsoft.com/office/drawing/2014/main" id="{8758A74E-5D8B-5C50-7C9C-20BCC187A3EF}"/>
              </a:ext>
            </a:extLst>
          </p:cNvPr>
          <p:cNvPicPr>
            <a:picLocks noChangeAspect="1"/>
          </p:cNvPicPr>
          <p:nvPr/>
        </p:nvPicPr>
        <p:blipFill rotWithShape="1">
          <a:blip r:embed="rId2"/>
          <a:srcRect l="36043" t="30809" r="22888" b="8608"/>
          <a:stretch/>
        </p:blipFill>
        <p:spPr>
          <a:xfrm>
            <a:off x="283029" y="656946"/>
            <a:ext cx="6857885" cy="5690587"/>
          </a:xfrm>
          <a:prstGeom prst="rect">
            <a:avLst/>
          </a:prstGeom>
        </p:spPr>
      </p:pic>
    </p:spTree>
    <p:extLst>
      <p:ext uri="{BB962C8B-B14F-4D97-AF65-F5344CB8AC3E}">
        <p14:creationId xmlns:p14="http://schemas.microsoft.com/office/powerpoint/2010/main" val="811086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tras en mader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TM03090434[[fn=Letras en madera]]</Template>
  <TotalTime>4380</TotalTime>
  <Words>2333</Words>
  <Application>Microsoft Office PowerPoint</Application>
  <PresentationFormat>Panorámica</PresentationFormat>
  <Paragraphs>151</Paragraphs>
  <Slides>34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-apple-system</vt:lpstr>
      <vt:lpstr>Arial</vt:lpstr>
      <vt:lpstr>Geomanist</vt:lpstr>
      <vt:lpstr>Georgia</vt:lpstr>
      <vt:lpstr>Lucida Bright</vt:lpstr>
      <vt:lpstr>Source Sans 3</vt:lpstr>
      <vt:lpstr>Symbol</vt:lpstr>
      <vt:lpstr>Trebuchet MS</vt:lpstr>
      <vt:lpstr>Wingdings</vt:lpstr>
      <vt:lpstr>Letras en madera</vt:lpstr>
      <vt:lpstr>Introducción a la Psicología</vt:lpstr>
      <vt:lpstr>Unidad 13 Psicología de la personalidad  Teorías de la personalidad.</vt:lpstr>
      <vt:lpstr>Presentación de PowerPoint</vt:lpstr>
      <vt:lpstr>Presentación de PowerPoint</vt:lpstr>
      <vt:lpstr>Teorías psicodinámicas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Teorías humanistas</vt:lpstr>
      <vt:lpstr>Presentación de PowerPoint</vt:lpstr>
      <vt:lpstr>Presentación de PowerPoint</vt:lpstr>
      <vt:lpstr>Presentación de PowerPoint</vt:lpstr>
      <vt:lpstr>Teorías de los rasgos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Teorías conductistas</vt:lpstr>
      <vt:lpstr>Presentación de PowerPoint</vt:lpstr>
      <vt:lpstr>Teorías cognitivas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Psicología</dc:title>
  <dc:creator>Catalina Musuruana</dc:creator>
  <cp:lastModifiedBy>Merlina Luciani</cp:lastModifiedBy>
  <cp:revision>145</cp:revision>
  <dcterms:created xsi:type="dcterms:W3CDTF">2022-08-15T15:49:28Z</dcterms:created>
  <dcterms:modified xsi:type="dcterms:W3CDTF">2024-09-26T12:02:33Z</dcterms:modified>
</cp:coreProperties>
</file>