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9" r:id="rId3"/>
    <p:sldId id="263" r:id="rId4"/>
    <p:sldId id="289" r:id="rId5"/>
    <p:sldId id="311" r:id="rId6"/>
    <p:sldId id="312" r:id="rId7"/>
    <p:sldId id="286" r:id="rId8"/>
    <p:sldId id="313" r:id="rId9"/>
    <p:sldId id="304" r:id="rId10"/>
    <p:sldId id="306" r:id="rId11"/>
    <p:sldId id="314" r:id="rId12"/>
    <p:sldId id="318" r:id="rId13"/>
    <p:sldId id="320" r:id="rId14"/>
    <p:sldId id="309" r:id="rId15"/>
    <p:sldId id="336" r:id="rId16"/>
    <p:sldId id="328" r:id="rId17"/>
    <p:sldId id="337" r:id="rId18"/>
    <p:sldId id="329" r:id="rId19"/>
    <p:sldId id="330" r:id="rId20"/>
    <p:sldId id="317" r:id="rId21"/>
    <p:sldId id="315" r:id="rId22"/>
    <p:sldId id="316" r:id="rId23"/>
    <p:sldId id="282" r:id="rId24"/>
    <p:sldId id="310" r:id="rId25"/>
    <p:sldId id="298" r:id="rId26"/>
    <p:sldId id="285" r:id="rId27"/>
    <p:sldId id="288" r:id="rId28"/>
    <p:sldId id="300" r:id="rId29"/>
    <p:sldId id="338" r:id="rId30"/>
    <p:sldId id="259" r:id="rId31"/>
    <p:sldId id="287" r:id="rId32"/>
    <p:sldId id="339" r:id="rId33"/>
    <p:sldId id="340" r:id="rId34"/>
    <p:sldId id="341" r:id="rId35"/>
    <p:sldId id="291" r:id="rId36"/>
    <p:sldId id="290" r:id="rId37"/>
    <p:sldId id="331" r:id="rId38"/>
    <p:sldId id="299" r:id="rId39"/>
    <p:sldId id="301" r:id="rId40"/>
    <p:sldId id="292" r:id="rId41"/>
    <p:sldId id="332" r:id="rId42"/>
    <p:sldId id="333" r:id="rId43"/>
    <p:sldId id="295" r:id="rId44"/>
    <p:sldId id="321" r:id="rId45"/>
    <p:sldId id="323" r:id="rId46"/>
    <p:sldId id="324" r:id="rId47"/>
    <p:sldId id="325" r:id="rId48"/>
    <p:sldId id="326" r:id="rId49"/>
    <p:sldId id="327" r:id="rId50"/>
    <p:sldId id="33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alina Musuruana" initials="CM" lastIdx="1" clrIdx="0">
    <p:extLst>
      <p:ext uri="{19B8F6BF-5375-455C-9EA6-DF929625EA0E}">
        <p15:presenceInfo xmlns:p15="http://schemas.microsoft.com/office/powerpoint/2012/main" userId="Catalina Musuru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9" d="100"/>
          <a:sy n="69" d="100"/>
        </p:scale>
        <p:origin x="5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3C3BB-FE4D-49DA-8D6B-6E29B6E94BF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S"/>
        </a:p>
      </dgm:t>
    </dgm:pt>
    <dgm:pt modelId="{7EDA72C1-F73E-4C5C-9C05-9EC1E9FD36E1}">
      <dgm:prSet phldrT="[Texto]"/>
      <dgm:spPr/>
      <dgm:t>
        <a:bodyPr/>
        <a:lstStyle/>
        <a:p>
          <a:r>
            <a:rPr lang="es-ES" dirty="0" smtClean="0"/>
            <a:t>EXTRAVERSIÓN </a:t>
          </a:r>
          <a:endParaRPr lang="es-ES" dirty="0"/>
        </a:p>
      </dgm:t>
    </dgm:pt>
    <dgm:pt modelId="{B6FF3990-0360-4A50-AE37-812F2C7EC4AE}" type="parTrans" cxnId="{2A81450C-80E5-4133-9255-5F907B4692CE}">
      <dgm:prSet/>
      <dgm:spPr/>
      <dgm:t>
        <a:bodyPr/>
        <a:lstStyle/>
        <a:p>
          <a:endParaRPr lang="es-ES"/>
        </a:p>
      </dgm:t>
    </dgm:pt>
    <dgm:pt modelId="{DB2ED5E6-18FE-4FAF-9A60-92ECA586ACA2}" type="sibTrans" cxnId="{2A81450C-80E5-4133-9255-5F907B4692CE}">
      <dgm:prSet/>
      <dgm:spPr/>
      <dgm:t>
        <a:bodyPr/>
        <a:lstStyle/>
        <a:p>
          <a:endParaRPr lang="es-ES"/>
        </a:p>
      </dgm:t>
    </dgm:pt>
    <dgm:pt modelId="{F217A9DC-0C3E-41EE-8983-BCEA3F24695F}">
      <dgm:prSet phldrT="[Texto]"/>
      <dgm:spPr/>
      <dgm:t>
        <a:bodyPr/>
        <a:lstStyle/>
        <a:p>
          <a:r>
            <a:rPr lang="es-ES" dirty="0" smtClean="0"/>
            <a:t>APERTURA A LA EXPERIENCIA </a:t>
          </a:r>
          <a:endParaRPr lang="es-ES" dirty="0"/>
        </a:p>
      </dgm:t>
    </dgm:pt>
    <dgm:pt modelId="{5C2CB46D-1D78-46FB-AAE6-A37A9D75492B}" type="parTrans" cxnId="{19B60B25-1E52-4934-835D-B9161CC3D470}">
      <dgm:prSet/>
      <dgm:spPr/>
      <dgm:t>
        <a:bodyPr/>
        <a:lstStyle/>
        <a:p>
          <a:endParaRPr lang="es-ES"/>
        </a:p>
      </dgm:t>
    </dgm:pt>
    <dgm:pt modelId="{7E657DD1-9A2C-495D-9807-2B4B050A7DDE}" type="sibTrans" cxnId="{19B60B25-1E52-4934-835D-B9161CC3D470}">
      <dgm:prSet/>
      <dgm:spPr/>
      <dgm:t>
        <a:bodyPr/>
        <a:lstStyle/>
        <a:p>
          <a:endParaRPr lang="es-ES"/>
        </a:p>
      </dgm:t>
    </dgm:pt>
    <dgm:pt modelId="{C8B6E68A-2BAC-43CF-B9D3-6A70A30FE7F7}">
      <dgm:prSet phldrT="[Texto]"/>
      <dgm:spPr/>
      <dgm:t>
        <a:bodyPr/>
        <a:lstStyle/>
        <a:p>
          <a:r>
            <a:rPr lang="es-ES" dirty="0" smtClean="0"/>
            <a:t>AMABILIDAD</a:t>
          </a:r>
          <a:endParaRPr lang="es-ES" dirty="0"/>
        </a:p>
      </dgm:t>
    </dgm:pt>
    <dgm:pt modelId="{E10DC57B-BD06-4E9E-9670-C4AC441DD01B}" type="parTrans" cxnId="{B8F26407-98B2-4295-B280-18062604F19C}">
      <dgm:prSet/>
      <dgm:spPr/>
      <dgm:t>
        <a:bodyPr/>
        <a:lstStyle/>
        <a:p>
          <a:endParaRPr lang="es-ES"/>
        </a:p>
      </dgm:t>
    </dgm:pt>
    <dgm:pt modelId="{96601EA4-B114-4A04-B150-A48719EC5F51}" type="sibTrans" cxnId="{B8F26407-98B2-4295-B280-18062604F19C}">
      <dgm:prSet/>
      <dgm:spPr/>
      <dgm:t>
        <a:bodyPr/>
        <a:lstStyle/>
        <a:p>
          <a:endParaRPr lang="es-ES"/>
        </a:p>
      </dgm:t>
    </dgm:pt>
    <dgm:pt modelId="{951A1585-17FF-4BDF-B4CC-C65436A9963F}">
      <dgm:prSet phldrT="[Texto]"/>
      <dgm:spPr/>
      <dgm:t>
        <a:bodyPr/>
        <a:lstStyle/>
        <a:p>
          <a:r>
            <a:rPr lang="es-ES" dirty="0" smtClean="0"/>
            <a:t>ESCRUPULOSIDAD </a:t>
          </a:r>
          <a:endParaRPr lang="es-ES" dirty="0"/>
        </a:p>
      </dgm:t>
    </dgm:pt>
    <dgm:pt modelId="{1E841271-9D0A-4D16-A0AD-CAD59919D69E}" type="parTrans" cxnId="{E45B0CDD-AC9C-4D14-9DAB-ADA05AC7E5F5}">
      <dgm:prSet/>
      <dgm:spPr/>
      <dgm:t>
        <a:bodyPr/>
        <a:lstStyle/>
        <a:p>
          <a:endParaRPr lang="es-ES"/>
        </a:p>
      </dgm:t>
    </dgm:pt>
    <dgm:pt modelId="{155DD944-C45F-4013-879B-42747F06D1FB}" type="sibTrans" cxnId="{E45B0CDD-AC9C-4D14-9DAB-ADA05AC7E5F5}">
      <dgm:prSet/>
      <dgm:spPr/>
      <dgm:t>
        <a:bodyPr/>
        <a:lstStyle/>
        <a:p>
          <a:endParaRPr lang="es-ES"/>
        </a:p>
      </dgm:t>
    </dgm:pt>
    <dgm:pt modelId="{EB5E7611-70C3-44B6-82C4-D12F951207F2}">
      <dgm:prSet phldrT="[Texto]"/>
      <dgm:spPr/>
      <dgm:t>
        <a:bodyPr/>
        <a:lstStyle/>
        <a:p>
          <a:r>
            <a:rPr lang="es-ES" dirty="0" smtClean="0"/>
            <a:t>NEUROTICISMO </a:t>
          </a:r>
          <a:endParaRPr lang="es-ES" dirty="0"/>
        </a:p>
      </dgm:t>
    </dgm:pt>
    <dgm:pt modelId="{0088D2DA-CB17-4B4D-93FA-2B950260E549}" type="sibTrans" cxnId="{91ECC08F-3879-4204-A313-28E796BCD8A0}">
      <dgm:prSet/>
      <dgm:spPr/>
      <dgm:t>
        <a:bodyPr/>
        <a:lstStyle/>
        <a:p>
          <a:endParaRPr lang="es-ES"/>
        </a:p>
      </dgm:t>
    </dgm:pt>
    <dgm:pt modelId="{9B7A0E93-3FDC-4206-BAA4-22ED9D8E1B9C}" type="parTrans" cxnId="{91ECC08F-3879-4204-A313-28E796BCD8A0}">
      <dgm:prSet/>
      <dgm:spPr/>
      <dgm:t>
        <a:bodyPr/>
        <a:lstStyle/>
        <a:p>
          <a:endParaRPr lang="es-ES"/>
        </a:p>
      </dgm:t>
    </dgm:pt>
    <dgm:pt modelId="{4EA18308-007E-4169-BA11-D7F8ABE9D76E}" type="pres">
      <dgm:prSet presAssocID="{1493C3BB-FE4D-49DA-8D6B-6E29B6E94BFF}" presName="Name0" presStyleCnt="0">
        <dgm:presLayoutVars>
          <dgm:dir/>
          <dgm:resizeHandles val="exact"/>
        </dgm:presLayoutVars>
      </dgm:prSet>
      <dgm:spPr/>
      <dgm:t>
        <a:bodyPr/>
        <a:lstStyle/>
        <a:p>
          <a:endParaRPr lang="es-ES"/>
        </a:p>
      </dgm:t>
    </dgm:pt>
    <dgm:pt modelId="{A9772629-4B94-45E5-8380-42C45310F6D2}" type="pres">
      <dgm:prSet presAssocID="{1493C3BB-FE4D-49DA-8D6B-6E29B6E94BFF}" presName="cycle" presStyleCnt="0"/>
      <dgm:spPr/>
    </dgm:pt>
    <dgm:pt modelId="{D7EE324D-BB9F-49F8-9C8B-B284F11B6700}" type="pres">
      <dgm:prSet presAssocID="{EB5E7611-70C3-44B6-82C4-D12F951207F2}" presName="nodeFirstNode" presStyleLbl="node1" presStyleIdx="0" presStyleCnt="5" custRadScaleRad="100403">
        <dgm:presLayoutVars>
          <dgm:bulletEnabled val="1"/>
        </dgm:presLayoutVars>
      </dgm:prSet>
      <dgm:spPr/>
      <dgm:t>
        <a:bodyPr/>
        <a:lstStyle/>
        <a:p>
          <a:endParaRPr lang="es-ES"/>
        </a:p>
      </dgm:t>
    </dgm:pt>
    <dgm:pt modelId="{ECD9EFDC-FC7A-4A61-A19C-5C2F61F379F6}" type="pres">
      <dgm:prSet presAssocID="{0088D2DA-CB17-4B4D-93FA-2B950260E549}" presName="sibTransFirstNode" presStyleLbl="bgShp" presStyleIdx="0" presStyleCnt="1"/>
      <dgm:spPr/>
      <dgm:t>
        <a:bodyPr/>
        <a:lstStyle/>
        <a:p>
          <a:endParaRPr lang="es-ES"/>
        </a:p>
      </dgm:t>
    </dgm:pt>
    <dgm:pt modelId="{2D7F2033-F33C-4007-9D28-AB523C91D8C2}" type="pres">
      <dgm:prSet presAssocID="{7EDA72C1-F73E-4C5C-9C05-9EC1E9FD36E1}" presName="nodeFollowingNodes" presStyleLbl="node1" presStyleIdx="1" presStyleCnt="5">
        <dgm:presLayoutVars>
          <dgm:bulletEnabled val="1"/>
        </dgm:presLayoutVars>
      </dgm:prSet>
      <dgm:spPr/>
      <dgm:t>
        <a:bodyPr/>
        <a:lstStyle/>
        <a:p>
          <a:endParaRPr lang="es-ES"/>
        </a:p>
      </dgm:t>
    </dgm:pt>
    <dgm:pt modelId="{55C7A47E-F034-4A80-9A9C-C996AF23F75E}" type="pres">
      <dgm:prSet presAssocID="{F217A9DC-0C3E-41EE-8983-BCEA3F24695F}" presName="nodeFollowingNodes" presStyleLbl="node1" presStyleIdx="2" presStyleCnt="5">
        <dgm:presLayoutVars>
          <dgm:bulletEnabled val="1"/>
        </dgm:presLayoutVars>
      </dgm:prSet>
      <dgm:spPr/>
      <dgm:t>
        <a:bodyPr/>
        <a:lstStyle/>
        <a:p>
          <a:endParaRPr lang="es-ES"/>
        </a:p>
      </dgm:t>
    </dgm:pt>
    <dgm:pt modelId="{3D194D12-89EA-4867-A730-913DA6C4CE1D}" type="pres">
      <dgm:prSet presAssocID="{C8B6E68A-2BAC-43CF-B9D3-6A70A30FE7F7}" presName="nodeFollowingNodes" presStyleLbl="node1" presStyleIdx="3" presStyleCnt="5">
        <dgm:presLayoutVars>
          <dgm:bulletEnabled val="1"/>
        </dgm:presLayoutVars>
      </dgm:prSet>
      <dgm:spPr/>
      <dgm:t>
        <a:bodyPr/>
        <a:lstStyle/>
        <a:p>
          <a:endParaRPr lang="es-ES"/>
        </a:p>
      </dgm:t>
    </dgm:pt>
    <dgm:pt modelId="{3BF8F617-5675-4C54-8919-09A672F15749}" type="pres">
      <dgm:prSet presAssocID="{951A1585-17FF-4BDF-B4CC-C65436A9963F}" presName="nodeFollowingNodes" presStyleLbl="node1" presStyleIdx="4" presStyleCnt="5">
        <dgm:presLayoutVars>
          <dgm:bulletEnabled val="1"/>
        </dgm:presLayoutVars>
      </dgm:prSet>
      <dgm:spPr/>
      <dgm:t>
        <a:bodyPr/>
        <a:lstStyle/>
        <a:p>
          <a:endParaRPr lang="es-ES"/>
        </a:p>
      </dgm:t>
    </dgm:pt>
  </dgm:ptLst>
  <dgm:cxnLst>
    <dgm:cxn modelId="{E45B0CDD-AC9C-4D14-9DAB-ADA05AC7E5F5}" srcId="{1493C3BB-FE4D-49DA-8D6B-6E29B6E94BFF}" destId="{951A1585-17FF-4BDF-B4CC-C65436A9963F}" srcOrd="4" destOrd="0" parTransId="{1E841271-9D0A-4D16-A0AD-CAD59919D69E}" sibTransId="{155DD944-C45F-4013-879B-42747F06D1FB}"/>
    <dgm:cxn modelId="{91ECC08F-3879-4204-A313-28E796BCD8A0}" srcId="{1493C3BB-FE4D-49DA-8D6B-6E29B6E94BFF}" destId="{EB5E7611-70C3-44B6-82C4-D12F951207F2}" srcOrd="0" destOrd="0" parTransId="{9B7A0E93-3FDC-4206-BAA4-22ED9D8E1B9C}" sibTransId="{0088D2DA-CB17-4B4D-93FA-2B950260E549}"/>
    <dgm:cxn modelId="{835F50C6-F735-4A64-8397-E4D93C80A20D}" type="presOf" srcId="{C8B6E68A-2BAC-43CF-B9D3-6A70A30FE7F7}" destId="{3D194D12-89EA-4867-A730-913DA6C4CE1D}" srcOrd="0" destOrd="0" presId="urn:microsoft.com/office/officeart/2005/8/layout/cycle3"/>
    <dgm:cxn modelId="{F594E401-B57B-4946-BA38-6160C1968D10}" type="presOf" srcId="{1493C3BB-FE4D-49DA-8D6B-6E29B6E94BFF}" destId="{4EA18308-007E-4169-BA11-D7F8ABE9D76E}" srcOrd="0" destOrd="0" presId="urn:microsoft.com/office/officeart/2005/8/layout/cycle3"/>
    <dgm:cxn modelId="{AD440B09-D308-473A-8AD0-898ED3C3139B}" type="presOf" srcId="{0088D2DA-CB17-4B4D-93FA-2B950260E549}" destId="{ECD9EFDC-FC7A-4A61-A19C-5C2F61F379F6}" srcOrd="0" destOrd="0" presId="urn:microsoft.com/office/officeart/2005/8/layout/cycle3"/>
    <dgm:cxn modelId="{AD0C9F97-F3FD-457E-BEB8-FC446A215C69}" type="presOf" srcId="{951A1585-17FF-4BDF-B4CC-C65436A9963F}" destId="{3BF8F617-5675-4C54-8919-09A672F15749}" srcOrd="0" destOrd="0" presId="urn:microsoft.com/office/officeart/2005/8/layout/cycle3"/>
    <dgm:cxn modelId="{19B60B25-1E52-4934-835D-B9161CC3D470}" srcId="{1493C3BB-FE4D-49DA-8D6B-6E29B6E94BFF}" destId="{F217A9DC-0C3E-41EE-8983-BCEA3F24695F}" srcOrd="2" destOrd="0" parTransId="{5C2CB46D-1D78-46FB-AAE6-A37A9D75492B}" sibTransId="{7E657DD1-9A2C-495D-9807-2B4B050A7DDE}"/>
    <dgm:cxn modelId="{B8F26407-98B2-4295-B280-18062604F19C}" srcId="{1493C3BB-FE4D-49DA-8D6B-6E29B6E94BFF}" destId="{C8B6E68A-2BAC-43CF-B9D3-6A70A30FE7F7}" srcOrd="3" destOrd="0" parTransId="{E10DC57B-BD06-4E9E-9670-C4AC441DD01B}" sibTransId="{96601EA4-B114-4A04-B150-A48719EC5F51}"/>
    <dgm:cxn modelId="{263B27F1-87CB-4E32-AF6A-79ED3E4FB2C9}" type="presOf" srcId="{F217A9DC-0C3E-41EE-8983-BCEA3F24695F}" destId="{55C7A47E-F034-4A80-9A9C-C996AF23F75E}" srcOrd="0" destOrd="0" presId="urn:microsoft.com/office/officeart/2005/8/layout/cycle3"/>
    <dgm:cxn modelId="{2A81450C-80E5-4133-9255-5F907B4692CE}" srcId="{1493C3BB-FE4D-49DA-8D6B-6E29B6E94BFF}" destId="{7EDA72C1-F73E-4C5C-9C05-9EC1E9FD36E1}" srcOrd="1" destOrd="0" parTransId="{B6FF3990-0360-4A50-AE37-812F2C7EC4AE}" sibTransId="{DB2ED5E6-18FE-4FAF-9A60-92ECA586ACA2}"/>
    <dgm:cxn modelId="{B6B349A2-0BE6-411D-A30B-1880AD0C3BFD}" type="presOf" srcId="{7EDA72C1-F73E-4C5C-9C05-9EC1E9FD36E1}" destId="{2D7F2033-F33C-4007-9D28-AB523C91D8C2}" srcOrd="0" destOrd="0" presId="urn:microsoft.com/office/officeart/2005/8/layout/cycle3"/>
    <dgm:cxn modelId="{82C1BE87-4CED-4026-A167-23BB26BCBED7}" type="presOf" srcId="{EB5E7611-70C3-44B6-82C4-D12F951207F2}" destId="{D7EE324D-BB9F-49F8-9C8B-B284F11B6700}" srcOrd="0" destOrd="0" presId="urn:microsoft.com/office/officeart/2005/8/layout/cycle3"/>
    <dgm:cxn modelId="{BF3507AC-B748-4158-AF8D-807D3E1E57FB}" type="presParOf" srcId="{4EA18308-007E-4169-BA11-D7F8ABE9D76E}" destId="{A9772629-4B94-45E5-8380-42C45310F6D2}" srcOrd="0" destOrd="0" presId="urn:microsoft.com/office/officeart/2005/8/layout/cycle3"/>
    <dgm:cxn modelId="{47945011-945A-4D27-96C5-F0A1A4161606}" type="presParOf" srcId="{A9772629-4B94-45E5-8380-42C45310F6D2}" destId="{D7EE324D-BB9F-49F8-9C8B-B284F11B6700}" srcOrd="0" destOrd="0" presId="urn:microsoft.com/office/officeart/2005/8/layout/cycle3"/>
    <dgm:cxn modelId="{863C9B9D-D5D8-412D-B09C-90065814AE4D}" type="presParOf" srcId="{A9772629-4B94-45E5-8380-42C45310F6D2}" destId="{ECD9EFDC-FC7A-4A61-A19C-5C2F61F379F6}" srcOrd="1" destOrd="0" presId="urn:microsoft.com/office/officeart/2005/8/layout/cycle3"/>
    <dgm:cxn modelId="{33A18F77-147C-475D-ADA4-F407BE17AEEA}" type="presParOf" srcId="{A9772629-4B94-45E5-8380-42C45310F6D2}" destId="{2D7F2033-F33C-4007-9D28-AB523C91D8C2}" srcOrd="2" destOrd="0" presId="urn:microsoft.com/office/officeart/2005/8/layout/cycle3"/>
    <dgm:cxn modelId="{E3C3C6A5-8644-47BC-BB80-CE6D9DDF8A49}" type="presParOf" srcId="{A9772629-4B94-45E5-8380-42C45310F6D2}" destId="{55C7A47E-F034-4A80-9A9C-C996AF23F75E}" srcOrd="3" destOrd="0" presId="urn:microsoft.com/office/officeart/2005/8/layout/cycle3"/>
    <dgm:cxn modelId="{1C93E8E2-51CC-48EB-95FB-9A9F65AA97B3}" type="presParOf" srcId="{A9772629-4B94-45E5-8380-42C45310F6D2}" destId="{3D194D12-89EA-4867-A730-913DA6C4CE1D}" srcOrd="4" destOrd="0" presId="urn:microsoft.com/office/officeart/2005/8/layout/cycle3"/>
    <dgm:cxn modelId="{2B1BF0FD-F03A-4C39-BBC5-0F1EB75B6E98}" type="presParOf" srcId="{A9772629-4B94-45E5-8380-42C45310F6D2}" destId="{3BF8F617-5675-4C54-8919-09A672F1574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8BB23-F7FA-463A-B9F1-E5D3AA923646}"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s-ES"/>
        </a:p>
      </dgm:t>
    </dgm:pt>
    <dgm:pt modelId="{EFB69D8D-D06A-4055-9706-03A217329C46}">
      <dgm:prSet phldrT="[Texto]"/>
      <dgm:spPr/>
      <dgm:t>
        <a:bodyPr/>
        <a:lstStyle/>
        <a:p>
          <a:r>
            <a:rPr lang="es-ES" dirty="0" smtClean="0">
              <a:solidFill>
                <a:schemeClr val="tx1"/>
              </a:solidFill>
            </a:rPr>
            <a:t>PERSONALIAD</a:t>
          </a:r>
          <a:endParaRPr lang="es-ES" dirty="0">
            <a:solidFill>
              <a:schemeClr val="tx1"/>
            </a:solidFill>
          </a:endParaRPr>
        </a:p>
      </dgm:t>
    </dgm:pt>
    <dgm:pt modelId="{34A5BBAC-DD7A-4875-903C-EF90271C2BB9}" type="parTrans" cxnId="{6BA1C86C-3DB4-47AF-9429-3EA1D776B895}">
      <dgm:prSet/>
      <dgm:spPr/>
      <dgm:t>
        <a:bodyPr/>
        <a:lstStyle/>
        <a:p>
          <a:endParaRPr lang="es-ES"/>
        </a:p>
      </dgm:t>
    </dgm:pt>
    <dgm:pt modelId="{E3C5E1EA-E816-46E9-9579-6CD8D212FD27}" type="sibTrans" cxnId="{6BA1C86C-3DB4-47AF-9429-3EA1D776B895}">
      <dgm:prSet/>
      <dgm:spPr/>
      <dgm:t>
        <a:bodyPr/>
        <a:lstStyle/>
        <a:p>
          <a:endParaRPr lang="es-ES"/>
        </a:p>
      </dgm:t>
    </dgm:pt>
    <dgm:pt modelId="{83849978-2953-4052-866A-EBD02DD9BB32}">
      <dgm:prSet phldrT="[Texto]"/>
      <dgm:spPr/>
      <dgm:t>
        <a:bodyPr/>
        <a:lstStyle/>
        <a:p>
          <a:r>
            <a:rPr lang="es-ES" b="1" dirty="0" smtClean="0">
              <a:solidFill>
                <a:schemeClr val="tx1"/>
              </a:solidFill>
              <a:latin typeface="Lucida Bright" panose="02040602050505020304" pitchFamily="18" charset="0"/>
            </a:rPr>
            <a:t>Abarca tanto la conducta manifiesta EXTERNA y observable como los sentimientos y emociones INTERNOS.</a:t>
          </a:r>
          <a:br>
            <a:rPr lang="es-ES" b="1" dirty="0" smtClean="0">
              <a:solidFill>
                <a:schemeClr val="tx1"/>
              </a:solidFill>
              <a:latin typeface="Lucida Bright" panose="02040602050505020304" pitchFamily="18" charset="0"/>
            </a:rPr>
          </a:br>
          <a:endParaRPr lang="es-ES" b="1" dirty="0">
            <a:solidFill>
              <a:schemeClr val="tx1"/>
            </a:solidFill>
          </a:endParaRPr>
        </a:p>
      </dgm:t>
    </dgm:pt>
    <dgm:pt modelId="{68F1C77A-70B0-4188-A43F-D1EA62C3B8B0}" type="parTrans" cxnId="{F3251189-9A8C-461D-92CC-FC4F79DE3C76}">
      <dgm:prSet/>
      <dgm:spPr/>
      <dgm:t>
        <a:bodyPr/>
        <a:lstStyle/>
        <a:p>
          <a:endParaRPr lang="es-ES"/>
        </a:p>
      </dgm:t>
    </dgm:pt>
    <dgm:pt modelId="{211C4C3B-9387-4E86-827E-30757222E8AC}" type="sibTrans" cxnId="{F3251189-9A8C-461D-92CC-FC4F79DE3C76}">
      <dgm:prSet/>
      <dgm:spPr/>
      <dgm:t>
        <a:bodyPr/>
        <a:lstStyle/>
        <a:p>
          <a:endParaRPr lang="es-ES"/>
        </a:p>
      </dgm:t>
    </dgm:pt>
    <dgm:pt modelId="{E0772474-9B9D-4717-99A4-4D866A77FFC1}">
      <dgm:prSet phldrT="[Texto]"/>
      <dgm:spPr/>
      <dgm:t>
        <a:bodyPr/>
        <a:lstStyle/>
        <a:p>
          <a:r>
            <a:rPr lang="es-ES" b="1" dirty="0" smtClean="0">
              <a:solidFill>
                <a:schemeClr val="tx1"/>
              </a:solidFill>
              <a:latin typeface="Lucida Bright" panose="02040602050505020304" pitchFamily="18" charset="0"/>
            </a:rPr>
            <a:t>Las características de personalidad deben ser relativamente ESTABLES y CONSISTENTES. </a:t>
          </a:r>
          <a:br>
            <a:rPr lang="es-ES" b="1" dirty="0" smtClean="0">
              <a:solidFill>
                <a:schemeClr val="tx1"/>
              </a:solidFill>
              <a:latin typeface="Lucida Bright" panose="02040602050505020304" pitchFamily="18" charset="0"/>
            </a:rPr>
          </a:br>
          <a:r>
            <a:rPr lang="es-ES" b="1" dirty="0" smtClean="0">
              <a:latin typeface="Lucida Bright" panose="02040602050505020304" pitchFamily="18" charset="0"/>
            </a:rPr>
            <a:t/>
          </a:r>
          <a:br>
            <a:rPr lang="es-ES" b="1" dirty="0" smtClean="0">
              <a:latin typeface="Lucida Bright" panose="02040602050505020304" pitchFamily="18" charset="0"/>
            </a:rPr>
          </a:br>
          <a:endParaRPr lang="es-ES" dirty="0"/>
        </a:p>
      </dgm:t>
    </dgm:pt>
    <dgm:pt modelId="{BB702197-97EF-44B9-828D-C6908E059DCC}" type="parTrans" cxnId="{804E4A56-CC58-4ED2-A40E-73B590DC2C09}">
      <dgm:prSet/>
      <dgm:spPr/>
      <dgm:t>
        <a:bodyPr/>
        <a:lstStyle/>
        <a:p>
          <a:endParaRPr lang="es-ES"/>
        </a:p>
      </dgm:t>
    </dgm:pt>
    <dgm:pt modelId="{E6F8B7B3-0739-4607-9F84-30EB94446CA3}" type="sibTrans" cxnId="{804E4A56-CC58-4ED2-A40E-73B590DC2C09}">
      <dgm:prSet/>
      <dgm:spPr/>
      <dgm:t>
        <a:bodyPr/>
        <a:lstStyle/>
        <a:p>
          <a:endParaRPr lang="es-ES"/>
        </a:p>
      </dgm:t>
    </dgm:pt>
    <dgm:pt modelId="{52944193-EC02-4655-9C33-F7E9AA779FD9}">
      <dgm:prSet phldrT="[Texto]"/>
      <dgm:spPr/>
      <dgm:t>
        <a:bodyPr/>
        <a:lstStyle/>
        <a:p>
          <a:r>
            <a:rPr lang="es-ES" b="1" dirty="0" smtClean="0">
              <a:solidFill>
                <a:schemeClr val="tx1"/>
              </a:solidFill>
              <a:latin typeface="Lucida Bright" panose="02040602050505020304" pitchFamily="18" charset="0"/>
            </a:rPr>
            <a:t>Debe resaltar el carácter ÚNICO de cada individuo.</a:t>
          </a:r>
          <a:endParaRPr lang="es-ES" dirty="0">
            <a:solidFill>
              <a:schemeClr val="tx1"/>
            </a:solidFill>
          </a:endParaRPr>
        </a:p>
      </dgm:t>
    </dgm:pt>
    <dgm:pt modelId="{636094BD-35D7-4BEC-8400-4DD553C4859F}" type="parTrans" cxnId="{4AB4C9F3-6617-4CFE-96CD-E4D27A6CC6BD}">
      <dgm:prSet/>
      <dgm:spPr/>
      <dgm:t>
        <a:bodyPr/>
        <a:lstStyle/>
        <a:p>
          <a:endParaRPr lang="es-ES"/>
        </a:p>
      </dgm:t>
    </dgm:pt>
    <dgm:pt modelId="{B15EFE1A-9752-4532-8B14-9796CBE5BA74}" type="sibTrans" cxnId="{4AB4C9F3-6617-4CFE-96CD-E4D27A6CC6BD}">
      <dgm:prSet/>
      <dgm:spPr/>
      <dgm:t>
        <a:bodyPr/>
        <a:lstStyle/>
        <a:p>
          <a:endParaRPr lang="es-ES"/>
        </a:p>
      </dgm:t>
    </dgm:pt>
    <dgm:pt modelId="{E209692C-9459-47A2-9AF0-45DD0E3D65C4}" type="pres">
      <dgm:prSet presAssocID="{D2C8BB23-F7FA-463A-B9F1-E5D3AA923646}" presName="Name0" presStyleCnt="0">
        <dgm:presLayoutVars>
          <dgm:chPref val="1"/>
          <dgm:dir/>
          <dgm:animOne val="branch"/>
          <dgm:animLvl val="lvl"/>
          <dgm:resizeHandles val="exact"/>
        </dgm:presLayoutVars>
      </dgm:prSet>
      <dgm:spPr/>
      <dgm:t>
        <a:bodyPr/>
        <a:lstStyle/>
        <a:p>
          <a:endParaRPr lang="es-ES"/>
        </a:p>
      </dgm:t>
    </dgm:pt>
    <dgm:pt modelId="{9396CC1F-187A-4D39-A8D8-94C96CC3BF42}" type="pres">
      <dgm:prSet presAssocID="{EFB69D8D-D06A-4055-9706-03A217329C46}" presName="root1" presStyleCnt="0"/>
      <dgm:spPr/>
    </dgm:pt>
    <dgm:pt modelId="{00EFFCA0-5DC7-4350-8BB5-6C687D99C396}" type="pres">
      <dgm:prSet presAssocID="{EFB69D8D-D06A-4055-9706-03A217329C46}" presName="LevelOneTextNode" presStyleLbl="node0" presStyleIdx="0" presStyleCnt="1">
        <dgm:presLayoutVars>
          <dgm:chPref val="3"/>
        </dgm:presLayoutVars>
      </dgm:prSet>
      <dgm:spPr/>
      <dgm:t>
        <a:bodyPr/>
        <a:lstStyle/>
        <a:p>
          <a:endParaRPr lang="es-ES"/>
        </a:p>
      </dgm:t>
    </dgm:pt>
    <dgm:pt modelId="{FE5B8CC4-9131-4200-A594-14A0E04673FA}" type="pres">
      <dgm:prSet presAssocID="{EFB69D8D-D06A-4055-9706-03A217329C46}" presName="level2hierChild" presStyleCnt="0"/>
      <dgm:spPr/>
    </dgm:pt>
    <dgm:pt modelId="{A918FFB2-A83E-4FE4-8C30-95686D53BFDF}" type="pres">
      <dgm:prSet presAssocID="{68F1C77A-70B0-4188-A43F-D1EA62C3B8B0}" presName="conn2-1" presStyleLbl="parChTrans1D2" presStyleIdx="0" presStyleCnt="3"/>
      <dgm:spPr/>
      <dgm:t>
        <a:bodyPr/>
        <a:lstStyle/>
        <a:p>
          <a:endParaRPr lang="es-ES"/>
        </a:p>
      </dgm:t>
    </dgm:pt>
    <dgm:pt modelId="{8952DCF1-C91A-47BB-AE5E-83AF379D40DB}" type="pres">
      <dgm:prSet presAssocID="{68F1C77A-70B0-4188-A43F-D1EA62C3B8B0}" presName="connTx" presStyleLbl="parChTrans1D2" presStyleIdx="0" presStyleCnt="3"/>
      <dgm:spPr/>
      <dgm:t>
        <a:bodyPr/>
        <a:lstStyle/>
        <a:p>
          <a:endParaRPr lang="es-ES"/>
        </a:p>
      </dgm:t>
    </dgm:pt>
    <dgm:pt modelId="{42996692-7EFF-4D1B-A885-4EF35F63BBB7}" type="pres">
      <dgm:prSet presAssocID="{83849978-2953-4052-866A-EBD02DD9BB32}" presName="root2" presStyleCnt="0"/>
      <dgm:spPr/>
    </dgm:pt>
    <dgm:pt modelId="{3E8A1026-3FE0-4EA2-B16C-DC4E18D23923}" type="pres">
      <dgm:prSet presAssocID="{83849978-2953-4052-866A-EBD02DD9BB32}" presName="LevelTwoTextNode" presStyleLbl="node2" presStyleIdx="0" presStyleCnt="3">
        <dgm:presLayoutVars>
          <dgm:chPref val="3"/>
        </dgm:presLayoutVars>
      </dgm:prSet>
      <dgm:spPr/>
      <dgm:t>
        <a:bodyPr/>
        <a:lstStyle/>
        <a:p>
          <a:endParaRPr lang="es-ES"/>
        </a:p>
      </dgm:t>
    </dgm:pt>
    <dgm:pt modelId="{65737DDA-6C02-449F-BCC3-8D79FCDAC7B1}" type="pres">
      <dgm:prSet presAssocID="{83849978-2953-4052-866A-EBD02DD9BB32}" presName="level3hierChild" presStyleCnt="0"/>
      <dgm:spPr/>
    </dgm:pt>
    <dgm:pt modelId="{BC92E8C3-29E8-41C5-845C-C80A41CCE695}" type="pres">
      <dgm:prSet presAssocID="{BB702197-97EF-44B9-828D-C6908E059DCC}" presName="conn2-1" presStyleLbl="parChTrans1D2" presStyleIdx="1" presStyleCnt="3"/>
      <dgm:spPr/>
      <dgm:t>
        <a:bodyPr/>
        <a:lstStyle/>
        <a:p>
          <a:endParaRPr lang="es-ES"/>
        </a:p>
      </dgm:t>
    </dgm:pt>
    <dgm:pt modelId="{25DE2B95-FFCB-40B2-8BCC-398EAA6DE419}" type="pres">
      <dgm:prSet presAssocID="{BB702197-97EF-44B9-828D-C6908E059DCC}" presName="connTx" presStyleLbl="parChTrans1D2" presStyleIdx="1" presStyleCnt="3"/>
      <dgm:spPr/>
      <dgm:t>
        <a:bodyPr/>
        <a:lstStyle/>
        <a:p>
          <a:endParaRPr lang="es-ES"/>
        </a:p>
      </dgm:t>
    </dgm:pt>
    <dgm:pt modelId="{3F6BA269-1A11-46E8-9109-8768408B59FB}" type="pres">
      <dgm:prSet presAssocID="{E0772474-9B9D-4717-99A4-4D866A77FFC1}" presName="root2" presStyleCnt="0"/>
      <dgm:spPr/>
    </dgm:pt>
    <dgm:pt modelId="{CECA242F-FD74-4A92-9EA9-C852249F1158}" type="pres">
      <dgm:prSet presAssocID="{E0772474-9B9D-4717-99A4-4D866A77FFC1}" presName="LevelTwoTextNode" presStyleLbl="node2" presStyleIdx="1" presStyleCnt="3">
        <dgm:presLayoutVars>
          <dgm:chPref val="3"/>
        </dgm:presLayoutVars>
      </dgm:prSet>
      <dgm:spPr/>
      <dgm:t>
        <a:bodyPr/>
        <a:lstStyle/>
        <a:p>
          <a:endParaRPr lang="es-ES"/>
        </a:p>
      </dgm:t>
    </dgm:pt>
    <dgm:pt modelId="{0E05BBEA-6876-4629-AAA4-734F211F95EC}" type="pres">
      <dgm:prSet presAssocID="{E0772474-9B9D-4717-99A4-4D866A77FFC1}" presName="level3hierChild" presStyleCnt="0"/>
      <dgm:spPr/>
    </dgm:pt>
    <dgm:pt modelId="{5EEBC9CE-131B-4E34-8929-CAE099C529BD}" type="pres">
      <dgm:prSet presAssocID="{636094BD-35D7-4BEC-8400-4DD553C4859F}" presName="conn2-1" presStyleLbl="parChTrans1D2" presStyleIdx="2" presStyleCnt="3"/>
      <dgm:spPr/>
      <dgm:t>
        <a:bodyPr/>
        <a:lstStyle/>
        <a:p>
          <a:endParaRPr lang="es-ES"/>
        </a:p>
      </dgm:t>
    </dgm:pt>
    <dgm:pt modelId="{3F00BA34-E9B8-48E4-B50D-21D9CDFC61C8}" type="pres">
      <dgm:prSet presAssocID="{636094BD-35D7-4BEC-8400-4DD553C4859F}" presName="connTx" presStyleLbl="parChTrans1D2" presStyleIdx="2" presStyleCnt="3"/>
      <dgm:spPr/>
      <dgm:t>
        <a:bodyPr/>
        <a:lstStyle/>
        <a:p>
          <a:endParaRPr lang="es-ES"/>
        </a:p>
      </dgm:t>
    </dgm:pt>
    <dgm:pt modelId="{1CAA1C41-695F-4D13-BAF3-28F7555EDE69}" type="pres">
      <dgm:prSet presAssocID="{52944193-EC02-4655-9C33-F7E9AA779FD9}" presName="root2" presStyleCnt="0"/>
      <dgm:spPr/>
    </dgm:pt>
    <dgm:pt modelId="{9734C150-4149-41AB-86E2-20CB13C6A663}" type="pres">
      <dgm:prSet presAssocID="{52944193-EC02-4655-9C33-F7E9AA779FD9}" presName="LevelTwoTextNode" presStyleLbl="node2" presStyleIdx="2" presStyleCnt="3">
        <dgm:presLayoutVars>
          <dgm:chPref val="3"/>
        </dgm:presLayoutVars>
      </dgm:prSet>
      <dgm:spPr/>
      <dgm:t>
        <a:bodyPr/>
        <a:lstStyle/>
        <a:p>
          <a:endParaRPr lang="es-ES"/>
        </a:p>
      </dgm:t>
    </dgm:pt>
    <dgm:pt modelId="{B3CFCC45-A108-4603-BC6C-DD977B7DFA0B}" type="pres">
      <dgm:prSet presAssocID="{52944193-EC02-4655-9C33-F7E9AA779FD9}" presName="level3hierChild" presStyleCnt="0"/>
      <dgm:spPr/>
    </dgm:pt>
  </dgm:ptLst>
  <dgm:cxnLst>
    <dgm:cxn modelId="{804E4A56-CC58-4ED2-A40E-73B590DC2C09}" srcId="{EFB69D8D-D06A-4055-9706-03A217329C46}" destId="{E0772474-9B9D-4717-99A4-4D866A77FFC1}" srcOrd="1" destOrd="0" parTransId="{BB702197-97EF-44B9-828D-C6908E059DCC}" sibTransId="{E6F8B7B3-0739-4607-9F84-30EB94446CA3}"/>
    <dgm:cxn modelId="{DDC756C6-0104-48CE-B8B9-D2A6B34B33E1}" type="presOf" srcId="{D2C8BB23-F7FA-463A-B9F1-E5D3AA923646}" destId="{E209692C-9459-47A2-9AF0-45DD0E3D65C4}" srcOrd="0" destOrd="0" presId="urn:microsoft.com/office/officeart/2008/layout/HorizontalMultiLevelHierarchy"/>
    <dgm:cxn modelId="{A80D89C0-7157-4227-AD12-B6012A7418B6}" type="presOf" srcId="{68F1C77A-70B0-4188-A43F-D1EA62C3B8B0}" destId="{A918FFB2-A83E-4FE4-8C30-95686D53BFDF}" srcOrd="0" destOrd="0" presId="urn:microsoft.com/office/officeart/2008/layout/HorizontalMultiLevelHierarchy"/>
    <dgm:cxn modelId="{BA050C4E-8324-425D-9F61-ED28FC8411DB}" type="presOf" srcId="{52944193-EC02-4655-9C33-F7E9AA779FD9}" destId="{9734C150-4149-41AB-86E2-20CB13C6A663}" srcOrd="0" destOrd="0" presId="urn:microsoft.com/office/officeart/2008/layout/HorizontalMultiLevelHierarchy"/>
    <dgm:cxn modelId="{74ACD6C8-5FD0-400A-8417-4BF378A25FC7}" type="presOf" srcId="{E0772474-9B9D-4717-99A4-4D866A77FFC1}" destId="{CECA242F-FD74-4A92-9EA9-C852249F1158}" srcOrd="0" destOrd="0" presId="urn:microsoft.com/office/officeart/2008/layout/HorizontalMultiLevelHierarchy"/>
    <dgm:cxn modelId="{B20F679E-45A3-4470-813B-8088313C58C7}" type="presOf" srcId="{BB702197-97EF-44B9-828D-C6908E059DCC}" destId="{25DE2B95-FFCB-40B2-8BCC-398EAA6DE419}" srcOrd="1" destOrd="0" presId="urn:microsoft.com/office/officeart/2008/layout/HorizontalMultiLevelHierarchy"/>
    <dgm:cxn modelId="{D4BE9FEA-8419-488E-9198-93DF67FB6A21}" type="presOf" srcId="{EFB69D8D-D06A-4055-9706-03A217329C46}" destId="{00EFFCA0-5DC7-4350-8BB5-6C687D99C396}" srcOrd="0" destOrd="0" presId="urn:microsoft.com/office/officeart/2008/layout/HorizontalMultiLevelHierarchy"/>
    <dgm:cxn modelId="{4AB4C9F3-6617-4CFE-96CD-E4D27A6CC6BD}" srcId="{EFB69D8D-D06A-4055-9706-03A217329C46}" destId="{52944193-EC02-4655-9C33-F7E9AA779FD9}" srcOrd="2" destOrd="0" parTransId="{636094BD-35D7-4BEC-8400-4DD553C4859F}" sibTransId="{B15EFE1A-9752-4532-8B14-9796CBE5BA74}"/>
    <dgm:cxn modelId="{6BA1C86C-3DB4-47AF-9429-3EA1D776B895}" srcId="{D2C8BB23-F7FA-463A-B9F1-E5D3AA923646}" destId="{EFB69D8D-D06A-4055-9706-03A217329C46}" srcOrd="0" destOrd="0" parTransId="{34A5BBAC-DD7A-4875-903C-EF90271C2BB9}" sibTransId="{E3C5E1EA-E816-46E9-9579-6CD8D212FD27}"/>
    <dgm:cxn modelId="{DDF57D42-B584-48D1-8D4C-FEF86586731D}" type="presOf" srcId="{636094BD-35D7-4BEC-8400-4DD553C4859F}" destId="{5EEBC9CE-131B-4E34-8929-CAE099C529BD}" srcOrd="0" destOrd="0" presId="urn:microsoft.com/office/officeart/2008/layout/HorizontalMultiLevelHierarchy"/>
    <dgm:cxn modelId="{31804AD9-304F-4408-B91A-FBFC579AD163}" type="presOf" srcId="{BB702197-97EF-44B9-828D-C6908E059DCC}" destId="{BC92E8C3-29E8-41C5-845C-C80A41CCE695}" srcOrd="0" destOrd="0" presId="urn:microsoft.com/office/officeart/2008/layout/HorizontalMultiLevelHierarchy"/>
    <dgm:cxn modelId="{66F4C4A4-D9A6-4EAC-87D2-199EBA2399F4}" type="presOf" srcId="{83849978-2953-4052-866A-EBD02DD9BB32}" destId="{3E8A1026-3FE0-4EA2-B16C-DC4E18D23923}" srcOrd="0" destOrd="0" presId="urn:microsoft.com/office/officeart/2008/layout/HorizontalMultiLevelHierarchy"/>
    <dgm:cxn modelId="{F3251189-9A8C-461D-92CC-FC4F79DE3C76}" srcId="{EFB69D8D-D06A-4055-9706-03A217329C46}" destId="{83849978-2953-4052-866A-EBD02DD9BB32}" srcOrd="0" destOrd="0" parTransId="{68F1C77A-70B0-4188-A43F-D1EA62C3B8B0}" sibTransId="{211C4C3B-9387-4E86-827E-30757222E8AC}"/>
    <dgm:cxn modelId="{81CB16F8-2216-4738-BDB1-B304F78162C1}" type="presOf" srcId="{68F1C77A-70B0-4188-A43F-D1EA62C3B8B0}" destId="{8952DCF1-C91A-47BB-AE5E-83AF379D40DB}" srcOrd="1" destOrd="0" presId="urn:microsoft.com/office/officeart/2008/layout/HorizontalMultiLevelHierarchy"/>
    <dgm:cxn modelId="{FEF750AB-7006-4B47-813C-03847F4E4E68}" type="presOf" srcId="{636094BD-35D7-4BEC-8400-4DD553C4859F}" destId="{3F00BA34-E9B8-48E4-B50D-21D9CDFC61C8}" srcOrd="1" destOrd="0" presId="urn:microsoft.com/office/officeart/2008/layout/HorizontalMultiLevelHierarchy"/>
    <dgm:cxn modelId="{11516DA6-6A87-4A49-970C-C93F8AAAAD3F}" type="presParOf" srcId="{E209692C-9459-47A2-9AF0-45DD0E3D65C4}" destId="{9396CC1F-187A-4D39-A8D8-94C96CC3BF42}" srcOrd="0" destOrd="0" presId="urn:microsoft.com/office/officeart/2008/layout/HorizontalMultiLevelHierarchy"/>
    <dgm:cxn modelId="{F6C6FC26-4CDD-4788-B3B7-F1814EB05F85}" type="presParOf" srcId="{9396CC1F-187A-4D39-A8D8-94C96CC3BF42}" destId="{00EFFCA0-5DC7-4350-8BB5-6C687D99C396}" srcOrd="0" destOrd="0" presId="urn:microsoft.com/office/officeart/2008/layout/HorizontalMultiLevelHierarchy"/>
    <dgm:cxn modelId="{1BF461F2-9FCB-457A-B116-7A70B6BD5CF5}" type="presParOf" srcId="{9396CC1F-187A-4D39-A8D8-94C96CC3BF42}" destId="{FE5B8CC4-9131-4200-A594-14A0E04673FA}" srcOrd="1" destOrd="0" presId="urn:microsoft.com/office/officeart/2008/layout/HorizontalMultiLevelHierarchy"/>
    <dgm:cxn modelId="{EFE5EF20-3DA6-41B1-804E-FF31C348AA80}" type="presParOf" srcId="{FE5B8CC4-9131-4200-A594-14A0E04673FA}" destId="{A918FFB2-A83E-4FE4-8C30-95686D53BFDF}" srcOrd="0" destOrd="0" presId="urn:microsoft.com/office/officeart/2008/layout/HorizontalMultiLevelHierarchy"/>
    <dgm:cxn modelId="{6FD4BBDC-2F42-4E33-8F4F-15FEDC8E705C}" type="presParOf" srcId="{A918FFB2-A83E-4FE4-8C30-95686D53BFDF}" destId="{8952DCF1-C91A-47BB-AE5E-83AF379D40DB}" srcOrd="0" destOrd="0" presId="urn:microsoft.com/office/officeart/2008/layout/HorizontalMultiLevelHierarchy"/>
    <dgm:cxn modelId="{04B88D99-96CB-49BB-8094-81AB3858B5A2}" type="presParOf" srcId="{FE5B8CC4-9131-4200-A594-14A0E04673FA}" destId="{42996692-7EFF-4D1B-A885-4EF35F63BBB7}" srcOrd="1" destOrd="0" presId="urn:microsoft.com/office/officeart/2008/layout/HorizontalMultiLevelHierarchy"/>
    <dgm:cxn modelId="{EE1B1C5D-7618-41BD-97BF-0411AE88EDA0}" type="presParOf" srcId="{42996692-7EFF-4D1B-A885-4EF35F63BBB7}" destId="{3E8A1026-3FE0-4EA2-B16C-DC4E18D23923}" srcOrd="0" destOrd="0" presId="urn:microsoft.com/office/officeart/2008/layout/HorizontalMultiLevelHierarchy"/>
    <dgm:cxn modelId="{711D85E3-99B3-4357-BB4B-9A70F5F0DC59}" type="presParOf" srcId="{42996692-7EFF-4D1B-A885-4EF35F63BBB7}" destId="{65737DDA-6C02-449F-BCC3-8D79FCDAC7B1}" srcOrd="1" destOrd="0" presId="urn:microsoft.com/office/officeart/2008/layout/HorizontalMultiLevelHierarchy"/>
    <dgm:cxn modelId="{DED839BF-29F6-439C-9BC2-6C4749A44884}" type="presParOf" srcId="{FE5B8CC4-9131-4200-A594-14A0E04673FA}" destId="{BC92E8C3-29E8-41C5-845C-C80A41CCE695}" srcOrd="2" destOrd="0" presId="urn:microsoft.com/office/officeart/2008/layout/HorizontalMultiLevelHierarchy"/>
    <dgm:cxn modelId="{984A5723-0892-48F4-805F-301FCB615163}" type="presParOf" srcId="{BC92E8C3-29E8-41C5-845C-C80A41CCE695}" destId="{25DE2B95-FFCB-40B2-8BCC-398EAA6DE419}" srcOrd="0" destOrd="0" presId="urn:microsoft.com/office/officeart/2008/layout/HorizontalMultiLevelHierarchy"/>
    <dgm:cxn modelId="{224AC171-4D58-463E-8F1A-1B1D963AE4E8}" type="presParOf" srcId="{FE5B8CC4-9131-4200-A594-14A0E04673FA}" destId="{3F6BA269-1A11-46E8-9109-8768408B59FB}" srcOrd="3" destOrd="0" presId="urn:microsoft.com/office/officeart/2008/layout/HorizontalMultiLevelHierarchy"/>
    <dgm:cxn modelId="{842659F5-E881-4324-8812-C7CAA75AF415}" type="presParOf" srcId="{3F6BA269-1A11-46E8-9109-8768408B59FB}" destId="{CECA242F-FD74-4A92-9EA9-C852249F1158}" srcOrd="0" destOrd="0" presId="urn:microsoft.com/office/officeart/2008/layout/HorizontalMultiLevelHierarchy"/>
    <dgm:cxn modelId="{6A6D671F-4760-493D-A9A1-E2FFA70CCDAF}" type="presParOf" srcId="{3F6BA269-1A11-46E8-9109-8768408B59FB}" destId="{0E05BBEA-6876-4629-AAA4-734F211F95EC}" srcOrd="1" destOrd="0" presId="urn:microsoft.com/office/officeart/2008/layout/HorizontalMultiLevelHierarchy"/>
    <dgm:cxn modelId="{D170770F-6CDA-4C0F-B679-A0F3A5A4C702}" type="presParOf" srcId="{FE5B8CC4-9131-4200-A594-14A0E04673FA}" destId="{5EEBC9CE-131B-4E34-8929-CAE099C529BD}" srcOrd="4" destOrd="0" presId="urn:microsoft.com/office/officeart/2008/layout/HorizontalMultiLevelHierarchy"/>
    <dgm:cxn modelId="{3C8FFA0B-135F-4142-80E1-1DAF48C2A674}" type="presParOf" srcId="{5EEBC9CE-131B-4E34-8929-CAE099C529BD}" destId="{3F00BA34-E9B8-48E4-B50D-21D9CDFC61C8}" srcOrd="0" destOrd="0" presId="urn:microsoft.com/office/officeart/2008/layout/HorizontalMultiLevelHierarchy"/>
    <dgm:cxn modelId="{08AD4D32-861F-4468-A606-FD21933F9044}" type="presParOf" srcId="{FE5B8CC4-9131-4200-A594-14A0E04673FA}" destId="{1CAA1C41-695F-4D13-BAF3-28F7555EDE69}" srcOrd="5" destOrd="0" presId="urn:microsoft.com/office/officeart/2008/layout/HorizontalMultiLevelHierarchy"/>
    <dgm:cxn modelId="{F951BA38-202E-44E9-B507-2EEFA860FBDC}" type="presParOf" srcId="{1CAA1C41-695F-4D13-BAF3-28F7555EDE69}" destId="{9734C150-4149-41AB-86E2-20CB13C6A663}" srcOrd="0" destOrd="0" presId="urn:microsoft.com/office/officeart/2008/layout/HorizontalMultiLevelHierarchy"/>
    <dgm:cxn modelId="{6252D630-CBD3-45BF-9376-FD956BA5973B}" type="presParOf" srcId="{1CAA1C41-695F-4D13-BAF3-28F7555EDE69}" destId="{B3CFCC45-A108-4603-BC6C-DD977B7DFA0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D85823-F317-42DB-9D66-F0FA03CECAF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BA04090A-77BB-4AE4-95ED-E435A9C356A6}">
      <dgm:prSet phldrT="[Texto]"/>
      <dgm:spPr/>
      <dgm:t>
        <a:bodyPr/>
        <a:lstStyle/>
        <a:p>
          <a:r>
            <a:rPr lang="es-ES" dirty="0" smtClean="0"/>
            <a:t>ESTRUCTURA </a:t>
          </a:r>
          <a:endParaRPr lang="es-ES" dirty="0"/>
        </a:p>
      </dgm:t>
    </dgm:pt>
    <dgm:pt modelId="{D80DA9AB-051B-4F3D-8D28-3603420EFA4B}" type="parTrans" cxnId="{E65024F4-E415-4832-BBCA-338368A66D1D}">
      <dgm:prSet/>
      <dgm:spPr/>
      <dgm:t>
        <a:bodyPr/>
        <a:lstStyle/>
        <a:p>
          <a:endParaRPr lang="es-ES"/>
        </a:p>
      </dgm:t>
    </dgm:pt>
    <dgm:pt modelId="{4B6FCD4F-F369-413A-AEF1-5CAC307EBD21}" type="sibTrans" cxnId="{E65024F4-E415-4832-BBCA-338368A66D1D}">
      <dgm:prSet/>
      <dgm:spPr/>
      <dgm:t>
        <a:bodyPr/>
        <a:lstStyle/>
        <a:p>
          <a:endParaRPr lang="es-ES"/>
        </a:p>
      </dgm:t>
    </dgm:pt>
    <dgm:pt modelId="{B7CDB3A4-8FD4-44B9-937C-0DD4D3E45930}">
      <dgm:prSet phldrT="[Texto]" custT="1"/>
      <dgm:spPr/>
      <dgm:t>
        <a:bodyPr/>
        <a:lstStyle/>
        <a:p>
          <a:r>
            <a:rPr lang="es-ES" sz="2200" b="1" i="0" dirty="0" smtClean="0">
              <a:latin typeface="Arial" panose="020B0604020202020204" pitchFamily="34" charset="0"/>
              <a:cs typeface="Arial" panose="020B0604020202020204" pitchFamily="34" charset="0"/>
            </a:rPr>
            <a:t>Está compuesta por un TODO, no está dividida en partes. Es la TOTALIDAD de múltiples ACCIONES que realizamos de manera INTEGRADA</a:t>
          </a:r>
          <a:endParaRPr lang="es-ES" sz="2200" b="1" i="0" dirty="0"/>
        </a:p>
      </dgm:t>
    </dgm:pt>
    <dgm:pt modelId="{7453660F-C6B9-467A-9CCF-60289CA0A18A}" type="parTrans" cxnId="{82DF2535-6925-4FC0-8656-27A039F70DEA}">
      <dgm:prSet/>
      <dgm:spPr/>
      <dgm:t>
        <a:bodyPr/>
        <a:lstStyle/>
        <a:p>
          <a:endParaRPr lang="es-ES"/>
        </a:p>
      </dgm:t>
    </dgm:pt>
    <dgm:pt modelId="{F27E7A28-96B7-4674-A731-16C8C2C3431E}" type="sibTrans" cxnId="{82DF2535-6925-4FC0-8656-27A039F70DEA}">
      <dgm:prSet/>
      <dgm:spPr/>
      <dgm:t>
        <a:bodyPr/>
        <a:lstStyle/>
        <a:p>
          <a:endParaRPr lang="es-ES"/>
        </a:p>
      </dgm:t>
    </dgm:pt>
    <dgm:pt modelId="{5E8C6210-2C9F-49E2-94FD-18DA48067C0C}">
      <dgm:prSet phldrT="[Texto]"/>
      <dgm:spPr/>
      <dgm:t>
        <a:bodyPr/>
        <a:lstStyle/>
        <a:p>
          <a:r>
            <a:rPr lang="es-ES" b="1" dirty="0" smtClean="0">
              <a:solidFill>
                <a:schemeClr val="bg1"/>
              </a:solidFill>
              <a:latin typeface="+mj-lt"/>
              <a:ea typeface="+mj-ea"/>
              <a:cs typeface="+mj-cs"/>
            </a:rPr>
            <a:t>INDIVIDUAL</a:t>
          </a:r>
          <a:endParaRPr lang="es-ES" dirty="0">
            <a:solidFill>
              <a:schemeClr val="bg1"/>
            </a:solidFill>
          </a:endParaRPr>
        </a:p>
      </dgm:t>
    </dgm:pt>
    <dgm:pt modelId="{43D98DEF-67A6-4121-A7AC-496B73420337}" type="parTrans" cxnId="{967F8DBD-DC21-481E-A8FA-F6F02076CD6D}">
      <dgm:prSet/>
      <dgm:spPr/>
      <dgm:t>
        <a:bodyPr/>
        <a:lstStyle/>
        <a:p>
          <a:endParaRPr lang="es-ES"/>
        </a:p>
      </dgm:t>
    </dgm:pt>
    <dgm:pt modelId="{D37A4ADA-72B0-4908-944D-A046234456F1}" type="sibTrans" cxnId="{967F8DBD-DC21-481E-A8FA-F6F02076CD6D}">
      <dgm:prSet/>
      <dgm:spPr/>
      <dgm:t>
        <a:bodyPr/>
        <a:lstStyle/>
        <a:p>
          <a:endParaRPr lang="es-ES"/>
        </a:p>
      </dgm:t>
    </dgm:pt>
    <dgm:pt modelId="{E45DD2AC-836F-4337-849C-C06CDEE9B3D3}">
      <dgm:prSet phldrT="[Texto]" custT="1"/>
      <dgm:spPr/>
      <dgm:t>
        <a:bodyPr/>
        <a:lstStyle/>
        <a:p>
          <a:r>
            <a:rPr lang="es-ES" sz="2200" dirty="0" smtClean="0">
              <a:latin typeface="Arial" panose="020B0604020202020204" pitchFamily="34" charset="0"/>
              <a:cs typeface="Arial" panose="020B0604020202020204" pitchFamily="34" charset="0"/>
            </a:rPr>
            <a:t>Es única, singular y particular. Es una variable individual que constituye a cada persona y la diferencia de cualquier otra.</a:t>
          </a:r>
          <a:endParaRPr lang="es-ES" sz="2200" dirty="0"/>
        </a:p>
      </dgm:t>
    </dgm:pt>
    <dgm:pt modelId="{2326AD86-7113-42E7-B5F2-99B700214F81}" type="parTrans" cxnId="{2999BCC3-5567-4D37-8BE6-420A91DBFF00}">
      <dgm:prSet/>
      <dgm:spPr/>
      <dgm:t>
        <a:bodyPr/>
        <a:lstStyle/>
        <a:p>
          <a:endParaRPr lang="es-ES"/>
        </a:p>
      </dgm:t>
    </dgm:pt>
    <dgm:pt modelId="{6F8E9663-87C0-4E8E-972B-B3E88687873B}" type="sibTrans" cxnId="{2999BCC3-5567-4D37-8BE6-420A91DBFF00}">
      <dgm:prSet/>
      <dgm:spPr/>
      <dgm:t>
        <a:bodyPr/>
        <a:lstStyle/>
        <a:p>
          <a:endParaRPr lang="es-ES"/>
        </a:p>
      </dgm:t>
    </dgm:pt>
    <dgm:pt modelId="{4B2DC7A1-657A-42F6-A012-1F8071BCC982}">
      <dgm:prSet phldrT="[Texto]" custT="1"/>
      <dgm:spPr/>
      <dgm:t>
        <a:bodyPr/>
        <a:lstStyle/>
        <a:p>
          <a:r>
            <a:rPr lang="es-ES" sz="2200" dirty="0" smtClean="0">
              <a:latin typeface="Arial" panose="020B0604020202020204" pitchFamily="34" charset="0"/>
              <a:cs typeface="Arial" panose="020B0604020202020204" pitchFamily="34" charset="0"/>
            </a:rPr>
            <a:t>TODOS TENEMOS PERSONALIDAD!! </a:t>
          </a:r>
          <a:r>
            <a:rPr lang="es-ES" sz="2200" b="1" dirty="0" smtClean="0">
              <a:solidFill>
                <a:srgbClr val="FF0000"/>
              </a:solidFill>
              <a:latin typeface="Arial" panose="020B0604020202020204" pitchFamily="34" charset="0"/>
              <a:cs typeface="Arial" panose="020B0604020202020204" pitchFamily="34" charset="0"/>
            </a:rPr>
            <a:t> “No tengo personalidad” o “Tengo poca personalidad”.</a:t>
          </a:r>
          <a:endParaRPr lang="es-ES" sz="2200" dirty="0"/>
        </a:p>
      </dgm:t>
    </dgm:pt>
    <dgm:pt modelId="{2133303E-F3C4-4B28-9358-E3CE2B14D511}" type="parTrans" cxnId="{F4B72F38-FCA8-4C80-A9FE-483CDC733871}">
      <dgm:prSet/>
      <dgm:spPr/>
      <dgm:t>
        <a:bodyPr/>
        <a:lstStyle/>
        <a:p>
          <a:endParaRPr lang="es-ES"/>
        </a:p>
      </dgm:t>
    </dgm:pt>
    <dgm:pt modelId="{42F10DA5-2CAF-4356-B1C7-80955378D4D3}" type="sibTrans" cxnId="{F4B72F38-FCA8-4C80-A9FE-483CDC733871}">
      <dgm:prSet/>
      <dgm:spPr/>
      <dgm:t>
        <a:bodyPr/>
        <a:lstStyle/>
        <a:p>
          <a:endParaRPr lang="es-ES"/>
        </a:p>
      </dgm:t>
    </dgm:pt>
    <dgm:pt modelId="{215F8D9C-28BD-4A9A-BBFF-D03AAE859935}" type="pres">
      <dgm:prSet presAssocID="{4ED85823-F317-42DB-9D66-F0FA03CECAF8}" presName="composite" presStyleCnt="0">
        <dgm:presLayoutVars>
          <dgm:chMax val="5"/>
          <dgm:dir/>
          <dgm:animLvl val="ctr"/>
          <dgm:resizeHandles val="exact"/>
        </dgm:presLayoutVars>
      </dgm:prSet>
      <dgm:spPr/>
      <dgm:t>
        <a:bodyPr/>
        <a:lstStyle/>
        <a:p>
          <a:endParaRPr lang="es-ES"/>
        </a:p>
      </dgm:t>
    </dgm:pt>
    <dgm:pt modelId="{16CBEDD3-3CFB-4008-80BA-DED9AEC402F5}" type="pres">
      <dgm:prSet presAssocID="{4ED85823-F317-42DB-9D66-F0FA03CECAF8}" presName="cycle" presStyleCnt="0"/>
      <dgm:spPr/>
    </dgm:pt>
    <dgm:pt modelId="{6AD0AD51-DE97-4669-9A10-4259216E13F6}" type="pres">
      <dgm:prSet presAssocID="{4ED85823-F317-42DB-9D66-F0FA03CECAF8}" presName="centerShape" presStyleCnt="0"/>
      <dgm:spPr/>
    </dgm:pt>
    <dgm:pt modelId="{79CB8FD4-1A5C-4EA3-98FA-ED0A2A882E85}" type="pres">
      <dgm:prSet presAssocID="{4ED85823-F317-42DB-9D66-F0FA03CECAF8}" presName="connSite" presStyleLbl="node1" presStyleIdx="0" presStyleCnt="3"/>
      <dgm:spPr/>
    </dgm:pt>
    <dgm:pt modelId="{CC16546D-700D-4611-BD03-ECBAB4FC5245}" type="pres">
      <dgm:prSet presAssocID="{4ED85823-F317-42DB-9D66-F0FA03CECAF8}" presName="visible" presStyleLbl="node1" presStyleIdx="0" presStyleCnt="3"/>
      <dgm:spPr/>
    </dgm:pt>
    <dgm:pt modelId="{8DD0ACD2-62E8-4233-8209-6103EE0C921A}" type="pres">
      <dgm:prSet presAssocID="{D80DA9AB-051B-4F3D-8D28-3603420EFA4B}" presName="Name25" presStyleLbl="parChTrans1D1" presStyleIdx="0" presStyleCnt="2"/>
      <dgm:spPr/>
      <dgm:t>
        <a:bodyPr/>
        <a:lstStyle/>
        <a:p>
          <a:endParaRPr lang="es-ES"/>
        </a:p>
      </dgm:t>
    </dgm:pt>
    <dgm:pt modelId="{B6341075-2DCE-40AB-A7AD-958E50E0EA7C}" type="pres">
      <dgm:prSet presAssocID="{BA04090A-77BB-4AE4-95ED-E435A9C356A6}" presName="node" presStyleCnt="0"/>
      <dgm:spPr/>
    </dgm:pt>
    <dgm:pt modelId="{A32A01C6-DBB4-4786-B4D7-34B71E3DF212}" type="pres">
      <dgm:prSet presAssocID="{BA04090A-77BB-4AE4-95ED-E435A9C356A6}" presName="parentNode" presStyleLbl="node1" presStyleIdx="1" presStyleCnt="3" custLinFactNeighborX="2083" custLinFactNeighborY="22338">
        <dgm:presLayoutVars>
          <dgm:chMax val="1"/>
          <dgm:bulletEnabled val="1"/>
        </dgm:presLayoutVars>
      </dgm:prSet>
      <dgm:spPr/>
      <dgm:t>
        <a:bodyPr/>
        <a:lstStyle/>
        <a:p>
          <a:endParaRPr lang="es-ES"/>
        </a:p>
      </dgm:t>
    </dgm:pt>
    <dgm:pt modelId="{FF492818-3CEE-4600-A8FE-73F162516AEA}" type="pres">
      <dgm:prSet presAssocID="{BA04090A-77BB-4AE4-95ED-E435A9C356A6}" presName="childNode" presStyleLbl="revTx" presStyleIdx="0" presStyleCnt="2">
        <dgm:presLayoutVars>
          <dgm:bulletEnabled val="1"/>
        </dgm:presLayoutVars>
      </dgm:prSet>
      <dgm:spPr/>
      <dgm:t>
        <a:bodyPr/>
        <a:lstStyle/>
        <a:p>
          <a:endParaRPr lang="es-ES"/>
        </a:p>
      </dgm:t>
    </dgm:pt>
    <dgm:pt modelId="{61BEBDEC-2870-4841-82FD-BC556A3FFA5C}" type="pres">
      <dgm:prSet presAssocID="{43D98DEF-67A6-4121-A7AC-496B73420337}" presName="Name25" presStyleLbl="parChTrans1D1" presStyleIdx="1" presStyleCnt="2"/>
      <dgm:spPr/>
      <dgm:t>
        <a:bodyPr/>
        <a:lstStyle/>
        <a:p>
          <a:endParaRPr lang="es-ES"/>
        </a:p>
      </dgm:t>
    </dgm:pt>
    <dgm:pt modelId="{578FC509-7776-4451-B3C2-F2A5B0A439B8}" type="pres">
      <dgm:prSet presAssocID="{5E8C6210-2C9F-49E2-94FD-18DA48067C0C}" presName="node" presStyleCnt="0"/>
      <dgm:spPr/>
    </dgm:pt>
    <dgm:pt modelId="{A37A1710-9DFD-43C8-B97B-3142485113C2}" type="pres">
      <dgm:prSet presAssocID="{5E8C6210-2C9F-49E2-94FD-18DA48067C0C}" presName="parentNode" presStyleLbl="node1" presStyleIdx="2" presStyleCnt="3" custLinFactNeighborX="-5000" custLinFactNeighborY="-13751">
        <dgm:presLayoutVars>
          <dgm:chMax val="1"/>
          <dgm:bulletEnabled val="1"/>
        </dgm:presLayoutVars>
      </dgm:prSet>
      <dgm:spPr/>
      <dgm:t>
        <a:bodyPr/>
        <a:lstStyle/>
        <a:p>
          <a:endParaRPr lang="es-ES"/>
        </a:p>
      </dgm:t>
    </dgm:pt>
    <dgm:pt modelId="{62B9A864-FD18-47D5-804A-51368F0180B9}" type="pres">
      <dgm:prSet presAssocID="{5E8C6210-2C9F-49E2-94FD-18DA48067C0C}" presName="childNode" presStyleLbl="revTx" presStyleIdx="1" presStyleCnt="2">
        <dgm:presLayoutVars>
          <dgm:bulletEnabled val="1"/>
        </dgm:presLayoutVars>
      </dgm:prSet>
      <dgm:spPr/>
      <dgm:t>
        <a:bodyPr/>
        <a:lstStyle/>
        <a:p>
          <a:endParaRPr lang="es-ES"/>
        </a:p>
      </dgm:t>
    </dgm:pt>
  </dgm:ptLst>
  <dgm:cxnLst>
    <dgm:cxn modelId="{82DF2535-6925-4FC0-8656-27A039F70DEA}" srcId="{BA04090A-77BB-4AE4-95ED-E435A9C356A6}" destId="{B7CDB3A4-8FD4-44B9-937C-0DD4D3E45930}" srcOrd="0" destOrd="0" parTransId="{7453660F-C6B9-467A-9CCF-60289CA0A18A}" sibTransId="{F27E7A28-96B7-4674-A731-16C8C2C3431E}"/>
    <dgm:cxn modelId="{6CAC6EE5-C5CD-4A3B-8CBA-2ACC909F032E}" type="presOf" srcId="{43D98DEF-67A6-4121-A7AC-496B73420337}" destId="{61BEBDEC-2870-4841-82FD-BC556A3FFA5C}" srcOrd="0" destOrd="0" presId="urn:microsoft.com/office/officeart/2005/8/layout/radial2"/>
    <dgm:cxn modelId="{4EF274CA-A299-49D8-9A77-BB5EC4E1B8BE}" type="presOf" srcId="{BA04090A-77BB-4AE4-95ED-E435A9C356A6}" destId="{A32A01C6-DBB4-4786-B4D7-34B71E3DF212}" srcOrd="0" destOrd="0" presId="urn:microsoft.com/office/officeart/2005/8/layout/radial2"/>
    <dgm:cxn modelId="{2999BCC3-5567-4D37-8BE6-420A91DBFF00}" srcId="{5E8C6210-2C9F-49E2-94FD-18DA48067C0C}" destId="{E45DD2AC-836F-4337-849C-C06CDEE9B3D3}" srcOrd="0" destOrd="0" parTransId="{2326AD86-7113-42E7-B5F2-99B700214F81}" sibTransId="{6F8E9663-87C0-4E8E-972B-B3E88687873B}"/>
    <dgm:cxn modelId="{C914B265-995F-4EDF-A079-FE22766A95C7}" type="presOf" srcId="{B7CDB3A4-8FD4-44B9-937C-0DD4D3E45930}" destId="{FF492818-3CEE-4600-A8FE-73F162516AEA}" srcOrd="0" destOrd="0" presId="urn:microsoft.com/office/officeart/2005/8/layout/radial2"/>
    <dgm:cxn modelId="{D20DA634-15E5-4575-9A82-CBCC6FD7BEA4}" type="presOf" srcId="{4B2DC7A1-657A-42F6-A012-1F8071BCC982}" destId="{62B9A864-FD18-47D5-804A-51368F0180B9}" srcOrd="0" destOrd="1" presId="urn:microsoft.com/office/officeart/2005/8/layout/radial2"/>
    <dgm:cxn modelId="{E65024F4-E415-4832-BBCA-338368A66D1D}" srcId="{4ED85823-F317-42DB-9D66-F0FA03CECAF8}" destId="{BA04090A-77BB-4AE4-95ED-E435A9C356A6}" srcOrd="0" destOrd="0" parTransId="{D80DA9AB-051B-4F3D-8D28-3603420EFA4B}" sibTransId="{4B6FCD4F-F369-413A-AEF1-5CAC307EBD21}"/>
    <dgm:cxn modelId="{B6E12ECC-4461-488C-80A3-C4C49FD5F02A}" type="presOf" srcId="{D80DA9AB-051B-4F3D-8D28-3603420EFA4B}" destId="{8DD0ACD2-62E8-4233-8209-6103EE0C921A}" srcOrd="0" destOrd="0" presId="urn:microsoft.com/office/officeart/2005/8/layout/radial2"/>
    <dgm:cxn modelId="{3605BE5B-F173-41FD-BF08-85DD09D602FE}" type="presOf" srcId="{4ED85823-F317-42DB-9D66-F0FA03CECAF8}" destId="{215F8D9C-28BD-4A9A-BBFF-D03AAE859935}" srcOrd="0" destOrd="0" presId="urn:microsoft.com/office/officeart/2005/8/layout/radial2"/>
    <dgm:cxn modelId="{967F8DBD-DC21-481E-A8FA-F6F02076CD6D}" srcId="{4ED85823-F317-42DB-9D66-F0FA03CECAF8}" destId="{5E8C6210-2C9F-49E2-94FD-18DA48067C0C}" srcOrd="1" destOrd="0" parTransId="{43D98DEF-67A6-4121-A7AC-496B73420337}" sibTransId="{D37A4ADA-72B0-4908-944D-A046234456F1}"/>
    <dgm:cxn modelId="{F4B72F38-FCA8-4C80-A9FE-483CDC733871}" srcId="{5E8C6210-2C9F-49E2-94FD-18DA48067C0C}" destId="{4B2DC7A1-657A-42F6-A012-1F8071BCC982}" srcOrd="1" destOrd="0" parTransId="{2133303E-F3C4-4B28-9358-E3CE2B14D511}" sibTransId="{42F10DA5-2CAF-4356-B1C7-80955378D4D3}"/>
    <dgm:cxn modelId="{D35C7555-E6FD-486B-A883-567F481494D7}" type="presOf" srcId="{5E8C6210-2C9F-49E2-94FD-18DA48067C0C}" destId="{A37A1710-9DFD-43C8-B97B-3142485113C2}" srcOrd="0" destOrd="0" presId="urn:microsoft.com/office/officeart/2005/8/layout/radial2"/>
    <dgm:cxn modelId="{09D55EB2-F408-4177-987E-38BE662032E8}" type="presOf" srcId="{E45DD2AC-836F-4337-849C-C06CDEE9B3D3}" destId="{62B9A864-FD18-47D5-804A-51368F0180B9}" srcOrd="0" destOrd="0" presId="urn:microsoft.com/office/officeart/2005/8/layout/radial2"/>
    <dgm:cxn modelId="{D96B868B-BDBF-46BB-8ABA-B883D8ED46C9}" type="presParOf" srcId="{215F8D9C-28BD-4A9A-BBFF-D03AAE859935}" destId="{16CBEDD3-3CFB-4008-80BA-DED9AEC402F5}" srcOrd="0" destOrd="0" presId="urn:microsoft.com/office/officeart/2005/8/layout/radial2"/>
    <dgm:cxn modelId="{6EB69116-FCCE-4F29-80D4-349705F4131F}" type="presParOf" srcId="{16CBEDD3-3CFB-4008-80BA-DED9AEC402F5}" destId="{6AD0AD51-DE97-4669-9A10-4259216E13F6}" srcOrd="0" destOrd="0" presId="urn:microsoft.com/office/officeart/2005/8/layout/radial2"/>
    <dgm:cxn modelId="{0CDF521D-BF64-42E8-BFA6-9C9AC6BC9069}" type="presParOf" srcId="{6AD0AD51-DE97-4669-9A10-4259216E13F6}" destId="{79CB8FD4-1A5C-4EA3-98FA-ED0A2A882E85}" srcOrd="0" destOrd="0" presId="urn:microsoft.com/office/officeart/2005/8/layout/radial2"/>
    <dgm:cxn modelId="{83071AD8-BF5A-4886-83CF-6C6D7E110DC2}" type="presParOf" srcId="{6AD0AD51-DE97-4669-9A10-4259216E13F6}" destId="{CC16546D-700D-4611-BD03-ECBAB4FC5245}" srcOrd="1" destOrd="0" presId="urn:microsoft.com/office/officeart/2005/8/layout/radial2"/>
    <dgm:cxn modelId="{F98E37DC-53F3-47AD-8636-D5A3CADB3250}" type="presParOf" srcId="{16CBEDD3-3CFB-4008-80BA-DED9AEC402F5}" destId="{8DD0ACD2-62E8-4233-8209-6103EE0C921A}" srcOrd="1" destOrd="0" presId="urn:microsoft.com/office/officeart/2005/8/layout/radial2"/>
    <dgm:cxn modelId="{813B86D6-E023-429C-85D4-8FCC28771FF8}" type="presParOf" srcId="{16CBEDD3-3CFB-4008-80BA-DED9AEC402F5}" destId="{B6341075-2DCE-40AB-A7AD-958E50E0EA7C}" srcOrd="2" destOrd="0" presId="urn:microsoft.com/office/officeart/2005/8/layout/radial2"/>
    <dgm:cxn modelId="{071A89EF-4F69-4CE7-9F6C-A2758479F644}" type="presParOf" srcId="{B6341075-2DCE-40AB-A7AD-958E50E0EA7C}" destId="{A32A01C6-DBB4-4786-B4D7-34B71E3DF212}" srcOrd="0" destOrd="0" presId="urn:microsoft.com/office/officeart/2005/8/layout/radial2"/>
    <dgm:cxn modelId="{6EA06972-E348-4AF9-81DE-6C8DA3595DAB}" type="presParOf" srcId="{B6341075-2DCE-40AB-A7AD-958E50E0EA7C}" destId="{FF492818-3CEE-4600-A8FE-73F162516AEA}" srcOrd="1" destOrd="0" presId="urn:microsoft.com/office/officeart/2005/8/layout/radial2"/>
    <dgm:cxn modelId="{94BA32F1-8A6B-4BA2-8824-E2911C6155AD}" type="presParOf" srcId="{16CBEDD3-3CFB-4008-80BA-DED9AEC402F5}" destId="{61BEBDEC-2870-4841-82FD-BC556A3FFA5C}" srcOrd="3" destOrd="0" presId="urn:microsoft.com/office/officeart/2005/8/layout/radial2"/>
    <dgm:cxn modelId="{22A17239-B3D3-4AE9-88AF-E0D15BA66799}" type="presParOf" srcId="{16CBEDD3-3CFB-4008-80BA-DED9AEC402F5}" destId="{578FC509-7776-4451-B3C2-F2A5B0A439B8}" srcOrd="4" destOrd="0" presId="urn:microsoft.com/office/officeart/2005/8/layout/radial2"/>
    <dgm:cxn modelId="{38EDBBC0-BE27-4801-A4B5-4229673C2F1D}" type="presParOf" srcId="{578FC509-7776-4451-B3C2-F2A5B0A439B8}" destId="{A37A1710-9DFD-43C8-B97B-3142485113C2}" srcOrd="0" destOrd="0" presId="urn:microsoft.com/office/officeart/2005/8/layout/radial2"/>
    <dgm:cxn modelId="{9DA0E652-01EA-4E2F-8F56-BFD757C7A153}" type="presParOf" srcId="{578FC509-7776-4451-B3C2-F2A5B0A439B8}" destId="{62B9A864-FD18-47D5-804A-51368F0180B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79B62-716B-484C-B5BF-1A555527F23C}" type="doc">
      <dgm:prSet loTypeId="urn:microsoft.com/office/officeart/2005/8/layout/pyramid2" loCatId="list" qsTypeId="urn:microsoft.com/office/officeart/2005/8/quickstyle/simple1" qsCatId="simple" csTypeId="urn:microsoft.com/office/officeart/2005/8/colors/colorful3" csCatId="colorful" phldr="1"/>
      <dgm:spPr/>
    </dgm:pt>
    <dgm:pt modelId="{F00547DC-E055-4C68-A8B2-040644259565}">
      <dgm:prSet phldrT="[Texto]"/>
      <dgm:spPr/>
      <dgm:t>
        <a:bodyPr/>
        <a:lstStyle/>
        <a:p>
          <a:r>
            <a:rPr lang="es-ES" b="1" dirty="0" smtClean="0">
              <a:effectLst>
                <a:outerShdw blurRad="38100" dist="38100" dir="2700000" algn="tl">
                  <a:srgbClr val="000000">
                    <a:alpha val="43137"/>
                  </a:srgbClr>
                </a:outerShdw>
              </a:effectLst>
            </a:rPr>
            <a:t>La constitución</a:t>
          </a:r>
          <a:endParaRPr lang="es-ES" b="1" dirty="0">
            <a:effectLst>
              <a:outerShdw blurRad="38100" dist="38100" dir="2700000" algn="tl">
                <a:srgbClr val="000000">
                  <a:alpha val="43137"/>
                </a:srgbClr>
              </a:outerShdw>
            </a:effectLst>
          </a:endParaRPr>
        </a:p>
      </dgm:t>
    </dgm:pt>
    <dgm:pt modelId="{3717DCC4-1484-40AA-A15C-605A73652D07}" type="parTrans" cxnId="{4EFD07D0-3D1A-4405-9976-164B5ED4A3B1}">
      <dgm:prSet/>
      <dgm:spPr/>
      <dgm:t>
        <a:bodyPr/>
        <a:lstStyle/>
        <a:p>
          <a:endParaRPr lang="es-ES"/>
        </a:p>
      </dgm:t>
    </dgm:pt>
    <dgm:pt modelId="{AECEB474-BFF0-47C0-AB84-EF1FF454CD1D}" type="sibTrans" cxnId="{4EFD07D0-3D1A-4405-9976-164B5ED4A3B1}">
      <dgm:prSet/>
      <dgm:spPr/>
      <dgm:t>
        <a:bodyPr/>
        <a:lstStyle/>
        <a:p>
          <a:endParaRPr lang="es-ES"/>
        </a:p>
      </dgm:t>
    </dgm:pt>
    <dgm:pt modelId="{1A45E6E0-8BFA-4344-BD4C-24B0E9CB2C2D}">
      <dgm:prSet phldrT="[Texto]"/>
      <dgm:spPr/>
      <dgm:t>
        <a:bodyPr/>
        <a:lstStyle/>
        <a:p>
          <a:r>
            <a:rPr lang="es-ES" b="1" dirty="0" smtClean="0">
              <a:effectLst>
                <a:outerShdw blurRad="38100" dist="38100" dir="2700000" algn="tl">
                  <a:srgbClr val="000000">
                    <a:alpha val="43137"/>
                  </a:srgbClr>
                </a:outerShdw>
              </a:effectLst>
            </a:rPr>
            <a:t> El temperamento</a:t>
          </a:r>
          <a:r>
            <a:rPr lang="es-ES" dirty="0" smtClean="0"/>
            <a:t>: </a:t>
          </a:r>
          <a:endParaRPr lang="es-ES" dirty="0"/>
        </a:p>
      </dgm:t>
    </dgm:pt>
    <dgm:pt modelId="{CCCF0C3E-7A78-44CF-9F2D-E983273489FA}" type="parTrans" cxnId="{B6E74C01-71DD-440E-855D-848D1815BF80}">
      <dgm:prSet/>
      <dgm:spPr/>
      <dgm:t>
        <a:bodyPr/>
        <a:lstStyle/>
        <a:p>
          <a:endParaRPr lang="es-ES"/>
        </a:p>
      </dgm:t>
    </dgm:pt>
    <dgm:pt modelId="{35BF3643-72D8-47B9-B4BA-1FFE6E78D0FB}" type="sibTrans" cxnId="{B6E74C01-71DD-440E-855D-848D1815BF80}">
      <dgm:prSet/>
      <dgm:spPr/>
      <dgm:t>
        <a:bodyPr/>
        <a:lstStyle/>
        <a:p>
          <a:endParaRPr lang="es-ES"/>
        </a:p>
      </dgm:t>
    </dgm:pt>
    <dgm:pt modelId="{94E64E34-A1A0-4797-ACC8-0D4C96F49D86}">
      <dgm:prSet phldrT="[Texto]"/>
      <dgm:spPr/>
      <dgm:t>
        <a:bodyPr/>
        <a:lstStyle/>
        <a:p>
          <a:r>
            <a:rPr lang="es-ES" b="1" dirty="0" smtClean="0">
              <a:effectLst>
                <a:outerShdw blurRad="38100" dist="38100" dir="2700000" algn="tl">
                  <a:srgbClr val="000000">
                    <a:alpha val="43137"/>
                  </a:srgbClr>
                </a:outerShdw>
              </a:effectLst>
            </a:rPr>
            <a:t>El carácter</a:t>
          </a:r>
          <a:endParaRPr lang="es-ES" b="1" dirty="0">
            <a:effectLst>
              <a:outerShdw blurRad="38100" dist="38100" dir="2700000" algn="tl">
                <a:srgbClr val="000000">
                  <a:alpha val="43137"/>
                </a:srgbClr>
              </a:outerShdw>
            </a:effectLst>
          </a:endParaRPr>
        </a:p>
      </dgm:t>
    </dgm:pt>
    <dgm:pt modelId="{68A01081-951D-4356-A790-015655E7F06E}" type="parTrans" cxnId="{F2D1E05C-04F3-4351-BB79-D1F39CF1F077}">
      <dgm:prSet/>
      <dgm:spPr/>
      <dgm:t>
        <a:bodyPr/>
        <a:lstStyle/>
        <a:p>
          <a:endParaRPr lang="es-ES"/>
        </a:p>
      </dgm:t>
    </dgm:pt>
    <dgm:pt modelId="{56C9FA0D-B6D8-46F4-AD7C-7C936B1E558B}" type="sibTrans" cxnId="{F2D1E05C-04F3-4351-BB79-D1F39CF1F077}">
      <dgm:prSet/>
      <dgm:spPr/>
      <dgm:t>
        <a:bodyPr/>
        <a:lstStyle/>
        <a:p>
          <a:endParaRPr lang="es-ES"/>
        </a:p>
      </dgm:t>
    </dgm:pt>
    <dgm:pt modelId="{80F9CE1A-BD5D-433A-B315-D8DA92597F76}" type="pres">
      <dgm:prSet presAssocID="{E3379B62-716B-484C-B5BF-1A555527F23C}" presName="compositeShape" presStyleCnt="0">
        <dgm:presLayoutVars>
          <dgm:dir/>
          <dgm:resizeHandles/>
        </dgm:presLayoutVars>
      </dgm:prSet>
      <dgm:spPr/>
    </dgm:pt>
    <dgm:pt modelId="{0BDF594E-0ED8-4C4A-BA68-A81AADC111AC}" type="pres">
      <dgm:prSet presAssocID="{E3379B62-716B-484C-B5BF-1A555527F23C}" presName="pyramid" presStyleLbl="node1" presStyleIdx="0" presStyleCnt="1" custLinFactNeighborX="3580" custLinFactNeighborY="-2386"/>
      <dgm:spPr/>
    </dgm:pt>
    <dgm:pt modelId="{80B62317-D29B-4030-94A0-CDC1DA6D0687}" type="pres">
      <dgm:prSet presAssocID="{E3379B62-716B-484C-B5BF-1A555527F23C}" presName="theList" presStyleCnt="0"/>
      <dgm:spPr/>
    </dgm:pt>
    <dgm:pt modelId="{B2B457D6-4F30-4C1D-9B31-F44F5C26B5A1}" type="pres">
      <dgm:prSet presAssocID="{F00547DC-E055-4C68-A8B2-040644259565}" presName="aNode" presStyleLbl="fgAcc1" presStyleIdx="0" presStyleCnt="3">
        <dgm:presLayoutVars>
          <dgm:bulletEnabled val="1"/>
        </dgm:presLayoutVars>
      </dgm:prSet>
      <dgm:spPr/>
      <dgm:t>
        <a:bodyPr/>
        <a:lstStyle/>
        <a:p>
          <a:endParaRPr lang="es-ES"/>
        </a:p>
      </dgm:t>
    </dgm:pt>
    <dgm:pt modelId="{FFAAA635-D239-44E1-A069-F5C922A3111F}" type="pres">
      <dgm:prSet presAssocID="{F00547DC-E055-4C68-A8B2-040644259565}" presName="aSpace" presStyleCnt="0"/>
      <dgm:spPr/>
    </dgm:pt>
    <dgm:pt modelId="{A252AA3B-89E6-45CD-AAE2-4E06862FCB18}" type="pres">
      <dgm:prSet presAssocID="{1A45E6E0-8BFA-4344-BD4C-24B0E9CB2C2D}" presName="aNode" presStyleLbl="fgAcc1" presStyleIdx="1" presStyleCnt="3">
        <dgm:presLayoutVars>
          <dgm:bulletEnabled val="1"/>
        </dgm:presLayoutVars>
      </dgm:prSet>
      <dgm:spPr/>
      <dgm:t>
        <a:bodyPr/>
        <a:lstStyle/>
        <a:p>
          <a:endParaRPr lang="es-ES"/>
        </a:p>
      </dgm:t>
    </dgm:pt>
    <dgm:pt modelId="{B8B88E35-98BD-4A1C-96D0-6C51584A7CE0}" type="pres">
      <dgm:prSet presAssocID="{1A45E6E0-8BFA-4344-BD4C-24B0E9CB2C2D}" presName="aSpace" presStyleCnt="0"/>
      <dgm:spPr/>
    </dgm:pt>
    <dgm:pt modelId="{D792B3E5-E1CE-491E-A4F7-FE71BB4D5BF7}" type="pres">
      <dgm:prSet presAssocID="{94E64E34-A1A0-4797-ACC8-0D4C96F49D86}" presName="aNode" presStyleLbl="fgAcc1" presStyleIdx="2" presStyleCnt="3">
        <dgm:presLayoutVars>
          <dgm:bulletEnabled val="1"/>
        </dgm:presLayoutVars>
      </dgm:prSet>
      <dgm:spPr/>
      <dgm:t>
        <a:bodyPr/>
        <a:lstStyle/>
        <a:p>
          <a:endParaRPr lang="es-ES"/>
        </a:p>
      </dgm:t>
    </dgm:pt>
    <dgm:pt modelId="{47AE2FEB-5F23-4621-A813-7A32EF3FE391}" type="pres">
      <dgm:prSet presAssocID="{94E64E34-A1A0-4797-ACC8-0D4C96F49D86}" presName="aSpace" presStyleCnt="0"/>
      <dgm:spPr/>
    </dgm:pt>
  </dgm:ptLst>
  <dgm:cxnLst>
    <dgm:cxn modelId="{4ED470ED-BB99-44A0-A1B2-D54DAB77C241}" type="presOf" srcId="{E3379B62-716B-484C-B5BF-1A555527F23C}" destId="{80F9CE1A-BD5D-433A-B315-D8DA92597F76}" srcOrd="0" destOrd="0" presId="urn:microsoft.com/office/officeart/2005/8/layout/pyramid2"/>
    <dgm:cxn modelId="{A6AC40A7-6EC2-4D2D-A7F9-66E4DE7807F9}" type="presOf" srcId="{1A45E6E0-8BFA-4344-BD4C-24B0E9CB2C2D}" destId="{A252AA3B-89E6-45CD-AAE2-4E06862FCB18}" srcOrd="0" destOrd="0" presId="urn:microsoft.com/office/officeart/2005/8/layout/pyramid2"/>
    <dgm:cxn modelId="{4C715870-68D7-4E4C-8FC9-53DFC6463B60}" type="presOf" srcId="{F00547DC-E055-4C68-A8B2-040644259565}" destId="{B2B457D6-4F30-4C1D-9B31-F44F5C26B5A1}" srcOrd="0" destOrd="0" presId="urn:microsoft.com/office/officeart/2005/8/layout/pyramid2"/>
    <dgm:cxn modelId="{B6E74C01-71DD-440E-855D-848D1815BF80}" srcId="{E3379B62-716B-484C-B5BF-1A555527F23C}" destId="{1A45E6E0-8BFA-4344-BD4C-24B0E9CB2C2D}" srcOrd="1" destOrd="0" parTransId="{CCCF0C3E-7A78-44CF-9F2D-E983273489FA}" sibTransId="{35BF3643-72D8-47B9-B4BA-1FFE6E78D0FB}"/>
    <dgm:cxn modelId="{F2D1E05C-04F3-4351-BB79-D1F39CF1F077}" srcId="{E3379B62-716B-484C-B5BF-1A555527F23C}" destId="{94E64E34-A1A0-4797-ACC8-0D4C96F49D86}" srcOrd="2" destOrd="0" parTransId="{68A01081-951D-4356-A790-015655E7F06E}" sibTransId="{56C9FA0D-B6D8-46F4-AD7C-7C936B1E558B}"/>
    <dgm:cxn modelId="{8D6278DE-A3AE-48CB-AECB-D4341D3C5C09}" type="presOf" srcId="{94E64E34-A1A0-4797-ACC8-0D4C96F49D86}" destId="{D792B3E5-E1CE-491E-A4F7-FE71BB4D5BF7}" srcOrd="0" destOrd="0" presId="urn:microsoft.com/office/officeart/2005/8/layout/pyramid2"/>
    <dgm:cxn modelId="{4EFD07D0-3D1A-4405-9976-164B5ED4A3B1}" srcId="{E3379B62-716B-484C-B5BF-1A555527F23C}" destId="{F00547DC-E055-4C68-A8B2-040644259565}" srcOrd="0" destOrd="0" parTransId="{3717DCC4-1484-40AA-A15C-605A73652D07}" sibTransId="{AECEB474-BFF0-47C0-AB84-EF1FF454CD1D}"/>
    <dgm:cxn modelId="{7147763D-6F90-45F5-B0C5-1DD05760B7BD}" type="presParOf" srcId="{80F9CE1A-BD5D-433A-B315-D8DA92597F76}" destId="{0BDF594E-0ED8-4C4A-BA68-A81AADC111AC}" srcOrd="0" destOrd="0" presId="urn:microsoft.com/office/officeart/2005/8/layout/pyramid2"/>
    <dgm:cxn modelId="{CC7E5808-9BC4-43A0-8C1F-3BC79EEAFD57}" type="presParOf" srcId="{80F9CE1A-BD5D-433A-B315-D8DA92597F76}" destId="{80B62317-D29B-4030-94A0-CDC1DA6D0687}" srcOrd="1" destOrd="0" presId="urn:microsoft.com/office/officeart/2005/8/layout/pyramid2"/>
    <dgm:cxn modelId="{523C21F9-5B7C-4D0D-8D8E-688ECA991C6C}" type="presParOf" srcId="{80B62317-D29B-4030-94A0-CDC1DA6D0687}" destId="{B2B457D6-4F30-4C1D-9B31-F44F5C26B5A1}" srcOrd="0" destOrd="0" presId="urn:microsoft.com/office/officeart/2005/8/layout/pyramid2"/>
    <dgm:cxn modelId="{A4CDD7BA-4E72-40E8-B74D-6A420EA68272}" type="presParOf" srcId="{80B62317-D29B-4030-94A0-CDC1DA6D0687}" destId="{FFAAA635-D239-44E1-A069-F5C922A3111F}" srcOrd="1" destOrd="0" presId="urn:microsoft.com/office/officeart/2005/8/layout/pyramid2"/>
    <dgm:cxn modelId="{B3E25715-BD70-4837-B43F-F31D29874A83}" type="presParOf" srcId="{80B62317-D29B-4030-94A0-CDC1DA6D0687}" destId="{A252AA3B-89E6-45CD-AAE2-4E06862FCB18}" srcOrd="2" destOrd="0" presId="urn:microsoft.com/office/officeart/2005/8/layout/pyramid2"/>
    <dgm:cxn modelId="{C396A6CA-9A6F-4DC8-972F-1A0C65651D93}" type="presParOf" srcId="{80B62317-D29B-4030-94A0-CDC1DA6D0687}" destId="{B8B88E35-98BD-4A1C-96D0-6C51584A7CE0}" srcOrd="3" destOrd="0" presId="urn:microsoft.com/office/officeart/2005/8/layout/pyramid2"/>
    <dgm:cxn modelId="{E60DC701-D299-484D-A9B5-65C095E8A39E}" type="presParOf" srcId="{80B62317-D29B-4030-94A0-CDC1DA6D0687}" destId="{D792B3E5-E1CE-491E-A4F7-FE71BB4D5BF7}" srcOrd="4" destOrd="0" presId="urn:microsoft.com/office/officeart/2005/8/layout/pyramid2"/>
    <dgm:cxn modelId="{5A44304B-6BD4-40FD-8AF8-00E894C87C5F}" type="presParOf" srcId="{80B62317-D29B-4030-94A0-CDC1DA6D0687}" destId="{47AE2FEB-5F23-4621-A813-7A32EF3FE39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9EFDC-FC7A-4A61-A19C-5C2F61F379F6}">
      <dsp:nvSpPr>
        <dsp:cNvPr id="0" name=""/>
        <dsp:cNvSpPr/>
      </dsp:nvSpPr>
      <dsp:spPr>
        <a:xfrm>
          <a:off x="1268946" y="-31456"/>
          <a:ext cx="5035925" cy="5035925"/>
        </a:xfrm>
        <a:prstGeom prst="circularArrow">
          <a:avLst>
            <a:gd name="adj1" fmla="val 5544"/>
            <a:gd name="adj2" fmla="val 330680"/>
            <a:gd name="adj3" fmla="val 13778299"/>
            <a:gd name="adj4" fmla="val 1738452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E324D-BB9F-49F8-9C8B-B284F11B6700}">
      <dsp:nvSpPr>
        <dsp:cNvPr id="0" name=""/>
        <dsp:cNvSpPr/>
      </dsp:nvSpPr>
      <dsp:spPr>
        <a:xfrm>
          <a:off x="2609047" y="0"/>
          <a:ext cx="2355723" cy="11778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NEUROTICISMO </a:t>
          </a:r>
          <a:endParaRPr lang="es-ES" sz="1800" kern="1200" dirty="0"/>
        </a:p>
      </dsp:txBody>
      <dsp:txXfrm>
        <a:off x="2666545" y="57498"/>
        <a:ext cx="2240727" cy="1062865"/>
      </dsp:txXfrm>
    </dsp:sp>
    <dsp:sp modelId="{2D7F2033-F33C-4007-9D28-AB523C91D8C2}">
      <dsp:nvSpPr>
        <dsp:cNvPr id="0" name=""/>
        <dsp:cNvSpPr/>
      </dsp:nvSpPr>
      <dsp:spPr>
        <a:xfrm>
          <a:off x="4651456" y="1485977"/>
          <a:ext cx="2355723" cy="117786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EXTRAVERSIÓN </a:t>
          </a:r>
          <a:endParaRPr lang="es-ES" sz="1800" kern="1200" dirty="0"/>
        </a:p>
      </dsp:txBody>
      <dsp:txXfrm>
        <a:off x="4708954" y="1543475"/>
        <a:ext cx="2240727" cy="1062865"/>
      </dsp:txXfrm>
    </dsp:sp>
    <dsp:sp modelId="{55C7A47E-F034-4A80-9A9C-C996AF23F75E}">
      <dsp:nvSpPr>
        <dsp:cNvPr id="0" name=""/>
        <dsp:cNvSpPr/>
      </dsp:nvSpPr>
      <dsp:spPr>
        <a:xfrm>
          <a:off x="3871325" y="3886973"/>
          <a:ext cx="2355723" cy="117786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APERTURA A LA EXPERIENCIA </a:t>
          </a:r>
          <a:endParaRPr lang="es-ES" sz="1800" kern="1200" dirty="0"/>
        </a:p>
      </dsp:txBody>
      <dsp:txXfrm>
        <a:off x="3928823" y="3944471"/>
        <a:ext cx="2240727" cy="1062865"/>
      </dsp:txXfrm>
    </dsp:sp>
    <dsp:sp modelId="{3D194D12-89EA-4867-A730-913DA6C4CE1D}">
      <dsp:nvSpPr>
        <dsp:cNvPr id="0" name=""/>
        <dsp:cNvSpPr/>
      </dsp:nvSpPr>
      <dsp:spPr>
        <a:xfrm>
          <a:off x="1346768" y="3886973"/>
          <a:ext cx="2355723" cy="117786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AMABILIDAD</a:t>
          </a:r>
          <a:endParaRPr lang="es-ES" sz="1800" kern="1200" dirty="0"/>
        </a:p>
      </dsp:txBody>
      <dsp:txXfrm>
        <a:off x="1404266" y="3944471"/>
        <a:ext cx="2240727" cy="1062865"/>
      </dsp:txXfrm>
    </dsp:sp>
    <dsp:sp modelId="{3BF8F617-5675-4C54-8919-09A672F15749}">
      <dsp:nvSpPr>
        <dsp:cNvPr id="0" name=""/>
        <dsp:cNvSpPr/>
      </dsp:nvSpPr>
      <dsp:spPr>
        <a:xfrm>
          <a:off x="566638" y="1485977"/>
          <a:ext cx="2355723" cy="117786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ESCRUPULOSIDAD </a:t>
          </a:r>
          <a:endParaRPr lang="es-ES" sz="1800" kern="1200" dirty="0"/>
        </a:p>
      </dsp:txBody>
      <dsp:txXfrm>
        <a:off x="624136" y="1543475"/>
        <a:ext cx="2240727" cy="1062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BC9CE-131B-4E34-8929-CAE099C529BD}">
      <dsp:nvSpPr>
        <dsp:cNvPr id="0" name=""/>
        <dsp:cNvSpPr/>
      </dsp:nvSpPr>
      <dsp:spPr>
        <a:xfrm>
          <a:off x="2552625"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3316465"/>
        <a:ext cx="72669" cy="72669"/>
      </dsp:txXfrm>
    </dsp:sp>
    <dsp:sp modelId="{BC92E8C3-29E8-41C5-845C-C80A41CCE695}">
      <dsp:nvSpPr>
        <dsp:cNvPr id="0" name=""/>
        <dsp:cNvSpPr/>
      </dsp:nvSpPr>
      <dsp:spPr>
        <a:xfrm>
          <a:off x="2552625" y="2663613"/>
          <a:ext cx="675382" cy="91440"/>
        </a:xfrm>
        <a:custGeom>
          <a:avLst/>
          <a:gdLst/>
          <a:ahLst/>
          <a:cxnLst/>
          <a:rect l="0" t="0" r="0" b="0"/>
          <a:pathLst>
            <a:path>
              <a:moveTo>
                <a:pt x="0" y="45720"/>
              </a:moveTo>
              <a:lnTo>
                <a:pt x="675382" y="45720"/>
              </a:lnTo>
            </a:path>
          </a:pathLst>
        </a:custGeom>
        <a:noFill/>
        <a:ln w="127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73432" y="2692448"/>
        <a:ext cx="33769" cy="33769"/>
      </dsp:txXfrm>
    </dsp:sp>
    <dsp:sp modelId="{A918FFB2-A83E-4FE4-8C30-95686D53BFDF}">
      <dsp:nvSpPr>
        <dsp:cNvPr id="0" name=""/>
        <dsp:cNvSpPr/>
      </dsp:nvSpPr>
      <dsp:spPr>
        <a:xfrm>
          <a:off x="2552625"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2029532"/>
        <a:ext cx="72669" cy="72669"/>
      </dsp:txXfrm>
    </dsp:sp>
    <dsp:sp modelId="{00EFFCA0-5DC7-4350-8BB5-6C687D99C396}">
      <dsp:nvSpPr>
        <dsp:cNvPr id="0" name=""/>
        <dsp:cNvSpPr/>
      </dsp:nvSpPr>
      <dsp:spPr>
        <a:xfrm rot="16200000">
          <a:off x="-671481" y="2194560"/>
          <a:ext cx="5418667" cy="1029546"/>
        </a:xfrm>
        <a:prstGeom prst="rect">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es-ES" sz="6100" kern="1200" dirty="0" smtClean="0">
              <a:solidFill>
                <a:schemeClr val="tx1"/>
              </a:solidFill>
            </a:rPr>
            <a:t>PERSONALIAD</a:t>
          </a:r>
          <a:endParaRPr lang="es-ES" sz="6100" kern="1200" dirty="0">
            <a:solidFill>
              <a:schemeClr val="tx1"/>
            </a:solidFill>
          </a:endParaRPr>
        </a:p>
      </dsp:txBody>
      <dsp:txXfrm>
        <a:off x="-671481" y="2194560"/>
        <a:ext cx="5418667" cy="1029546"/>
      </dsp:txXfrm>
    </dsp:sp>
    <dsp:sp modelId="{3E8A1026-3FE0-4EA2-B16C-DC4E18D23923}">
      <dsp:nvSpPr>
        <dsp:cNvPr id="0" name=""/>
        <dsp:cNvSpPr/>
      </dsp:nvSpPr>
      <dsp:spPr>
        <a:xfrm>
          <a:off x="3228008" y="907626"/>
          <a:ext cx="3376913" cy="1029546"/>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Lucida Bright" panose="02040602050505020304" pitchFamily="18" charset="0"/>
            </a:rPr>
            <a:t>Abarca tanto la conducta manifiesta EXTERNA y observable como los sentimientos y emociones INTERNOS.</a:t>
          </a:r>
          <a:br>
            <a:rPr lang="es-ES" sz="1500" b="1" kern="1200" dirty="0" smtClean="0">
              <a:solidFill>
                <a:schemeClr val="tx1"/>
              </a:solidFill>
              <a:latin typeface="Lucida Bright" panose="02040602050505020304" pitchFamily="18" charset="0"/>
            </a:rPr>
          </a:br>
          <a:endParaRPr lang="es-ES" sz="1500" b="1" kern="1200" dirty="0">
            <a:solidFill>
              <a:schemeClr val="tx1"/>
            </a:solidFill>
          </a:endParaRPr>
        </a:p>
      </dsp:txBody>
      <dsp:txXfrm>
        <a:off x="3228008" y="907626"/>
        <a:ext cx="3376913" cy="1029546"/>
      </dsp:txXfrm>
    </dsp:sp>
    <dsp:sp modelId="{CECA242F-FD74-4A92-9EA9-C852249F1158}">
      <dsp:nvSpPr>
        <dsp:cNvPr id="0" name=""/>
        <dsp:cNvSpPr/>
      </dsp:nvSpPr>
      <dsp:spPr>
        <a:xfrm>
          <a:off x="3228008" y="2194560"/>
          <a:ext cx="3376913" cy="1029546"/>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Lucida Bright" panose="02040602050505020304" pitchFamily="18" charset="0"/>
            </a:rPr>
            <a:t>Las características de personalidad deben ser relativamente ESTABLES y CONSISTENTES. </a:t>
          </a:r>
          <a:br>
            <a:rPr lang="es-ES" sz="1500" b="1" kern="1200" dirty="0" smtClean="0">
              <a:solidFill>
                <a:schemeClr val="tx1"/>
              </a:solidFill>
              <a:latin typeface="Lucida Bright" panose="02040602050505020304" pitchFamily="18" charset="0"/>
            </a:rPr>
          </a:br>
          <a:r>
            <a:rPr lang="es-ES" sz="1500" b="1" kern="1200" dirty="0" smtClean="0">
              <a:latin typeface="Lucida Bright" panose="02040602050505020304" pitchFamily="18" charset="0"/>
            </a:rPr>
            <a:t/>
          </a:r>
          <a:br>
            <a:rPr lang="es-ES" sz="1500" b="1" kern="1200" dirty="0" smtClean="0">
              <a:latin typeface="Lucida Bright" panose="02040602050505020304" pitchFamily="18" charset="0"/>
            </a:rPr>
          </a:br>
          <a:endParaRPr lang="es-ES" sz="1500" kern="1200" dirty="0"/>
        </a:p>
      </dsp:txBody>
      <dsp:txXfrm>
        <a:off x="3228008" y="2194560"/>
        <a:ext cx="3376913" cy="1029546"/>
      </dsp:txXfrm>
    </dsp:sp>
    <dsp:sp modelId="{9734C150-4149-41AB-86E2-20CB13C6A663}">
      <dsp:nvSpPr>
        <dsp:cNvPr id="0" name=""/>
        <dsp:cNvSpPr/>
      </dsp:nvSpPr>
      <dsp:spPr>
        <a:xfrm>
          <a:off x="3228008" y="3481493"/>
          <a:ext cx="3376913" cy="1029546"/>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tx1"/>
              </a:solidFill>
              <a:latin typeface="Lucida Bright" panose="02040602050505020304" pitchFamily="18" charset="0"/>
            </a:rPr>
            <a:t>Debe resaltar el carácter ÚNICO de cada individuo.</a:t>
          </a:r>
          <a:endParaRPr lang="es-ES" sz="1500" kern="1200" dirty="0">
            <a:solidFill>
              <a:schemeClr val="tx1"/>
            </a:solidFill>
          </a:endParaRPr>
        </a:p>
      </dsp:txBody>
      <dsp:txXfrm>
        <a:off x="3228008" y="3481493"/>
        <a:ext cx="3376913" cy="1029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EBDEC-2870-4841-82FD-BC556A3FFA5C}">
      <dsp:nvSpPr>
        <dsp:cNvPr id="0" name=""/>
        <dsp:cNvSpPr/>
      </dsp:nvSpPr>
      <dsp:spPr>
        <a:xfrm rot="1560386">
          <a:off x="3840134" y="3707178"/>
          <a:ext cx="874089" cy="59501"/>
        </a:xfrm>
        <a:custGeom>
          <a:avLst/>
          <a:gdLst/>
          <a:ahLst/>
          <a:cxnLst/>
          <a:rect l="0" t="0" r="0" b="0"/>
          <a:pathLst>
            <a:path>
              <a:moveTo>
                <a:pt x="0" y="29750"/>
              </a:moveTo>
              <a:lnTo>
                <a:pt x="874089" y="297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0ACD2-62E8-4233-8209-6103EE0C921A}">
      <dsp:nvSpPr>
        <dsp:cNvPr id="0" name=""/>
        <dsp:cNvSpPr/>
      </dsp:nvSpPr>
      <dsp:spPr>
        <a:xfrm rot="20276321">
          <a:off x="3848382" y="2175968"/>
          <a:ext cx="983524" cy="59501"/>
        </a:xfrm>
        <a:custGeom>
          <a:avLst/>
          <a:gdLst/>
          <a:ahLst/>
          <a:cxnLst/>
          <a:rect l="0" t="0" r="0" b="0"/>
          <a:pathLst>
            <a:path>
              <a:moveTo>
                <a:pt x="0" y="29750"/>
              </a:moveTo>
              <a:lnTo>
                <a:pt x="983524" y="297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16546D-700D-4611-BD03-ECBAB4FC5245}">
      <dsp:nvSpPr>
        <dsp:cNvPr id="0" name=""/>
        <dsp:cNvSpPr/>
      </dsp:nvSpPr>
      <dsp:spPr>
        <a:xfrm>
          <a:off x="744139" y="1067253"/>
          <a:ext cx="3694409" cy="3694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A01C6-DBB4-4786-B4D7-34B71E3DF212}">
      <dsp:nvSpPr>
        <dsp:cNvPr id="0" name=""/>
        <dsp:cNvSpPr/>
      </dsp:nvSpPr>
      <dsp:spPr>
        <a:xfrm>
          <a:off x="4714752" y="496406"/>
          <a:ext cx="2216645" cy="2216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ESTRUCTURA </a:t>
          </a:r>
          <a:endParaRPr lang="es-ES" sz="1900" kern="1200" dirty="0"/>
        </a:p>
      </dsp:txBody>
      <dsp:txXfrm>
        <a:off x="5039372" y="821026"/>
        <a:ext cx="1567405" cy="1567405"/>
      </dsp:txXfrm>
    </dsp:sp>
    <dsp:sp modelId="{FF492818-3CEE-4600-A8FE-73F162516AEA}">
      <dsp:nvSpPr>
        <dsp:cNvPr id="0" name=""/>
        <dsp:cNvSpPr/>
      </dsp:nvSpPr>
      <dsp:spPr>
        <a:xfrm>
          <a:off x="7153063" y="496406"/>
          <a:ext cx="3324968" cy="2216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s-ES" sz="2200" b="1" i="0" kern="1200" dirty="0" smtClean="0">
              <a:latin typeface="Arial" panose="020B0604020202020204" pitchFamily="34" charset="0"/>
              <a:cs typeface="Arial" panose="020B0604020202020204" pitchFamily="34" charset="0"/>
            </a:rPr>
            <a:t>Está compuesta por un TODO, no está dividida en partes. Es la TOTALIDAD de múltiples ACCIONES que realizamos de manera INTEGRADA</a:t>
          </a:r>
          <a:endParaRPr lang="es-ES" sz="2200" b="1" i="0" kern="1200" dirty="0"/>
        </a:p>
      </dsp:txBody>
      <dsp:txXfrm>
        <a:off x="7153063" y="496406"/>
        <a:ext cx="3324968" cy="2216645"/>
      </dsp:txXfrm>
    </dsp:sp>
    <dsp:sp modelId="{A37A1710-9DFD-43C8-B97B-3142485113C2}">
      <dsp:nvSpPr>
        <dsp:cNvPr id="0" name=""/>
        <dsp:cNvSpPr/>
      </dsp:nvSpPr>
      <dsp:spPr>
        <a:xfrm>
          <a:off x="4557747" y="3306207"/>
          <a:ext cx="2216645" cy="2216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bg1"/>
              </a:solidFill>
              <a:latin typeface="+mj-lt"/>
              <a:ea typeface="+mj-ea"/>
              <a:cs typeface="+mj-cs"/>
            </a:rPr>
            <a:t>INDIVIDUAL</a:t>
          </a:r>
          <a:endParaRPr lang="es-ES" sz="1900" kern="1200" dirty="0">
            <a:solidFill>
              <a:schemeClr val="bg1"/>
            </a:solidFill>
          </a:endParaRPr>
        </a:p>
      </dsp:txBody>
      <dsp:txXfrm>
        <a:off x="4882367" y="3630827"/>
        <a:ext cx="1567405" cy="1567405"/>
      </dsp:txXfrm>
    </dsp:sp>
    <dsp:sp modelId="{62B9A864-FD18-47D5-804A-51368F0180B9}">
      <dsp:nvSpPr>
        <dsp:cNvPr id="0" name=""/>
        <dsp:cNvSpPr/>
      </dsp:nvSpPr>
      <dsp:spPr>
        <a:xfrm>
          <a:off x="6996058" y="3306207"/>
          <a:ext cx="3324968" cy="2216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s-ES" sz="2200" kern="1200" dirty="0" smtClean="0">
              <a:latin typeface="Arial" panose="020B0604020202020204" pitchFamily="34" charset="0"/>
              <a:cs typeface="Arial" panose="020B0604020202020204" pitchFamily="34" charset="0"/>
            </a:rPr>
            <a:t>Es única, singular y particular. Es una variable individual que constituye a cada persona y la diferencia de cualquier otra.</a:t>
          </a:r>
          <a:endParaRPr lang="es-ES" sz="2200" kern="1200" dirty="0"/>
        </a:p>
        <a:p>
          <a:pPr marL="228600" lvl="1" indent="-228600" algn="l" defTabSz="977900">
            <a:lnSpc>
              <a:spcPct val="90000"/>
            </a:lnSpc>
            <a:spcBef>
              <a:spcPct val="0"/>
            </a:spcBef>
            <a:spcAft>
              <a:spcPct val="15000"/>
            </a:spcAft>
            <a:buChar char="••"/>
          </a:pPr>
          <a:r>
            <a:rPr lang="es-ES" sz="2200" kern="1200" dirty="0" smtClean="0">
              <a:latin typeface="Arial" panose="020B0604020202020204" pitchFamily="34" charset="0"/>
              <a:cs typeface="Arial" panose="020B0604020202020204" pitchFamily="34" charset="0"/>
            </a:rPr>
            <a:t>TODOS TENEMOS PERSONALIDAD!! </a:t>
          </a:r>
          <a:r>
            <a:rPr lang="es-ES" sz="2200" b="1" kern="1200" dirty="0" smtClean="0">
              <a:solidFill>
                <a:srgbClr val="FF0000"/>
              </a:solidFill>
              <a:latin typeface="Arial" panose="020B0604020202020204" pitchFamily="34" charset="0"/>
              <a:cs typeface="Arial" panose="020B0604020202020204" pitchFamily="34" charset="0"/>
            </a:rPr>
            <a:t> “No tengo personalidad” o “Tengo poca personalidad”.</a:t>
          </a:r>
          <a:endParaRPr lang="es-ES" sz="2200" kern="1200" dirty="0"/>
        </a:p>
      </dsp:txBody>
      <dsp:txXfrm>
        <a:off x="6996058" y="3306207"/>
        <a:ext cx="3324968" cy="2216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F594E-0ED8-4C4A-BA68-A81AADC111AC}">
      <dsp:nvSpPr>
        <dsp:cNvPr id="0" name=""/>
        <dsp:cNvSpPr/>
      </dsp:nvSpPr>
      <dsp:spPr>
        <a:xfrm>
          <a:off x="1142254" y="0"/>
          <a:ext cx="5418667" cy="5418667"/>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457D6-4F30-4C1D-9B31-F44F5C26B5A1}">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b="1" kern="1200" dirty="0" smtClean="0">
              <a:effectLst>
                <a:outerShdw blurRad="38100" dist="38100" dir="2700000" algn="tl">
                  <a:srgbClr val="000000">
                    <a:alpha val="43137"/>
                  </a:srgbClr>
                </a:outerShdw>
              </a:effectLst>
            </a:rPr>
            <a:t>La constitución</a:t>
          </a:r>
          <a:endParaRPr lang="es-ES" sz="3100" b="1" kern="1200" dirty="0">
            <a:effectLst>
              <a:outerShdw blurRad="38100" dist="38100" dir="2700000" algn="tl">
                <a:srgbClr val="000000">
                  <a:alpha val="43137"/>
                </a:srgbClr>
              </a:outerShdw>
            </a:effectLst>
          </a:endParaRPr>
        </a:p>
      </dsp:txBody>
      <dsp:txXfrm>
        <a:off x="3720215" y="607393"/>
        <a:ext cx="3396901" cy="1157468"/>
      </dsp:txXfrm>
    </dsp:sp>
    <dsp:sp modelId="{A252AA3B-89E6-45CD-AAE2-4E06862FCB18}">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12700" cap="flat" cmpd="sng" algn="ctr">
          <a:solidFill>
            <a:schemeClr val="accent3">
              <a:hueOff val="-707096"/>
              <a:satOff val="321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b="1" kern="1200" dirty="0" smtClean="0">
              <a:effectLst>
                <a:outerShdw blurRad="38100" dist="38100" dir="2700000" algn="tl">
                  <a:srgbClr val="000000">
                    <a:alpha val="43137"/>
                  </a:srgbClr>
                </a:outerShdw>
              </a:effectLst>
            </a:rPr>
            <a:t> El temperamento</a:t>
          </a:r>
          <a:r>
            <a:rPr lang="es-ES" sz="3100" kern="1200" dirty="0" smtClean="0"/>
            <a:t>: </a:t>
          </a:r>
          <a:endParaRPr lang="es-ES" sz="3100" kern="1200" dirty="0"/>
        </a:p>
      </dsp:txBody>
      <dsp:txXfrm>
        <a:off x="3720215" y="2050430"/>
        <a:ext cx="3396901" cy="1157468"/>
      </dsp:txXfrm>
    </dsp:sp>
    <dsp:sp modelId="{D792B3E5-E1CE-491E-A4F7-FE71BB4D5BF7}">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12700" cap="flat" cmpd="sng" algn="ctr">
          <a:solidFill>
            <a:schemeClr val="accent3">
              <a:hueOff val="-1414192"/>
              <a:satOff val="6425"/>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b="1" kern="1200" dirty="0" smtClean="0">
              <a:effectLst>
                <a:outerShdw blurRad="38100" dist="38100" dir="2700000" algn="tl">
                  <a:srgbClr val="000000">
                    <a:alpha val="43137"/>
                  </a:srgbClr>
                </a:outerShdw>
              </a:effectLst>
            </a:rPr>
            <a:t>El carácter</a:t>
          </a:r>
          <a:endParaRPr lang="es-ES" sz="3100" b="1" kern="1200" dirty="0">
            <a:effectLst>
              <a:outerShdw blurRad="38100" dist="38100" dir="2700000" algn="tl">
                <a:srgbClr val="000000">
                  <a:alpha val="43137"/>
                </a:srgbClr>
              </a:outerShdw>
            </a:effectLst>
          </a:endParaRPr>
        </a:p>
      </dsp:txBody>
      <dsp:txXfrm>
        <a:off x="3720215" y="3493468"/>
        <a:ext cx="3396901" cy="115746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1F9767-F7FC-4228-9914-20CB8801669D}" type="slidenum">
              <a:rPr lang="es-AR" smtClean="0"/>
              <a:t>‹Nº›</a:t>
            </a:fld>
            <a:endParaRPr lang="es-AR"/>
          </a:p>
        </p:txBody>
      </p:sp>
    </p:spTree>
    <p:extLst>
      <p:ext uri="{BB962C8B-B14F-4D97-AF65-F5344CB8AC3E}">
        <p14:creationId xmlns:p14="http://schemas.microsoft.com/office/powerpoint/2010/main" val="210863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13743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68400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55368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A3B1E41D-3012-4669-8DBA-E3C11EAC6024}" type="datetimeFigureOut">
              <a:rPr lang="es-AR" smtClean="0"/>
              <a:t>26/9/2024</a:t>
            </a:fld>
            <a:endParaRPr lang="es-AR"/>
          </a:p>
        </p:txBody>
      </p:sp>
      <p:sp>
        <p:nvSpPr>
          <p:cNvPr id="5" name="Footer Placeholder 4"/>
          <p:cNvSpPr>
            <a:spLocks noGrp="1"/>
          </p:cNvSpPr>
          <p:nvPr>
            <p:ph type="ftr" sz="quarter" idx="11"/>
          </p:nvPr>
        </p:nvSpPr>
        <p:spPr>
          <a:xfrm>
            <a:off x="2182708" y="6272784"/>
            <a:ext cx="6327648" cy="365125"/>
          </a:xfrm>
        </p:spPr>
        <p:txBody>
          <a:bodyPr/>
          <a:lstStyle/>
          <a:p>
            <a:endParaRPr lang="es-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1F9767-F7FC-4228-9914-20CB8801669D}" type="slidenum">
              <a:rPr lang="es-AR" smtClean="0"/>
              <a:t>‹Nº›</a:t>
            </a:fld>
            <a:endParaRPr lang="es-AR"/>
          </a:p>
        </p:txBody>
      </p:sp>
    </p:spTree>
    <p:extLst>
      <p:ext uri="{BB962C8B-B14F-4D97-AF65-F5344CB8AC3E}">
        <p14:creationId xmlns:p14="http://schemas.microsoft.com/office/powerpoint/2010/main" val="254149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B1E41D-3012-4669-8DBA-E3C11EAC6024}" type="datetimeFigureOut">
              <a:rPr lang="es-AR" smtClean="0"/>
              <a:t>26/9/2024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39131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B1E41D-3012-4669-8DBA-E3C11EAC6024}" type="datetimeFigureOut">
              <a:rPr lang="es-AR" smtClean="0"/>
              <a:t>26/9/2024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0906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B1E41D-3012-4669-8DBA-E3C11EAC6024}" type="datetimeFigureOut">
              <a:rPr lang="es-AR" smtClean="0"/>
              <a:t>26/9/2024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03067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1E41D-3012-4669-8DBA-E3C11EAC6024}" type="datetimeFigureOut">
              <a:rPr lang="es-AR" smtClean="0"/>
              <a:t>26/9/2024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83203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26/9/2024</a:t>
            </a:fld>
            <a:endParaRPr lang="es-AR"/>
          </a:p>
        </p:txBody>
      </p:sp>
      <p:sp>
        <p:nvSpPr>
          <p:cNvPr id="6" name="Footer Placeholder 5"/>
          <p:cNvSpPr>
            <a:spLocks noGrp="1"/>
          </p:cNvSpPr>
          <p:nvPr>
            <p:ph type="ftr" sz="quarter" idx="11"/>
          </p:nvPr>
        </p:nvSpPr>
        <p:spPr/>
        <p:txBody>
          <a:bodyPr/>
          <a:lstStyle/>
          <a:p>
            <a:endParaRPr lang="es-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01040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26/9/2024</a:t>
            </a:fld>
            <a:endParaRPr lang="es-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85289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B1E41D-3012-4669-8DBA-E3C11EAC6024}" type="datetimeFigureOut">
              <a:rPr lang="es-AR" smtClean="0"/>
              <a:t>26/9/2024</a:t>
            </a:fld>
            <a:endParaRPr lang="es-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2326080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es.wikipedia.org/wiki/Gen%C3%A9tica_conductua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s.wikipedia.org/wiki/Estudios_de_gemelos"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s.wikipedia.org/wiki/Gen%C3%A9tica_conductua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s.wikipedia.org/wiki/Heredabilidad" TargetMode="External"/><Relationship Id="rId5" Type="http://schemas.openxmlformats.org/officeDocument/2006/relationships/hyperlink" Target="https://es.wikipedia.org/wiki/Medio_ambiente" TargetMode="External"/><Relationship Id="rId4" Type="http://schemas.openxmlformats.org/officeDocument/2006/relationships/hyperlink" Target="https://es.wikipedia.org/wiki/Gen%C3%A9tica"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s.wikipedia.org/wiki/Phineas_Gage" TargetMode="External"/><Relationship Id="rId7"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s://es.wikipedia.org/wiki/Resonancia_magn%C3%A9tica_funcional" TargetMode="External"/><Relationship Id="rId5" Type="http://schemas.openxmlformats.org/officeDocument/2006/relationships/hyperlink" Target="https://es.wikipedia.org/wiki/Tomograf%C3%ADa_por_emisi%C3%B3n_de_positrones" TargetMode="External"/><Relationship Id="rId4" Type="http://schemas.openxmlformats.org/officeDocument/2006/relationships/hyperlink" Target="https://es.wikipedia.org/wiki/Electroencefalograf%C3%AD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s.wikipedia.org/wiki/Biolog%C3%ADa" TargetMode="External"/><Relationship Id="rId2" Type="http://schemas.openxmlformats.org/officeDocument/2006/relationships/hyperlink" Target="https://es.wikipedia.org/wiki/Gen%C3%A9tica" TargetMode="External"/><Relationship Id="rId1" Type="http://schemas.openxmlformats.org/officeDocument/2006/relationships/slideLayout" Target="../slideLayouts/slideLayout7.xml"/><Relationship Id="rId6" Type="http://schemas.openxmlformats.org/officeDocument/2006/relationships/hyperlink" Target="https://es.wikipedia.org/wiki/Car%C3%A1cter_(psicolog%C3%ADa)" TargetMode="External"/><Relationship Id="rId5" Type="http://schemas.openxmlformats.org/officeDocument/2006/relationships/hyperlink" Target="https://es.wikipedia.org/wiki/Temperamento" TargetMode="External"/><Relationship Id="rId4" Type="http://schemas.openxmlformats.org/officeDocument/2006/relationships/hyperlink" Target="https://es.wikipedia.org/w/index.php?title=C._Robert_Cloninger&amp;action=edit&amp;redlink=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s.wikipedia.org/wiki/Est%C3%ADmulos" TargetMode="External"/><Relationship Id="rId3" Type="http://schemas.openxmlformats.org/officeDocument/2006/relationships/hyperlink" Target="https://es.wikipedia.org/wiki/Universalidad" TargetMode="External"/><Relationship Id="rId7" Type="http://schemas.openxmlformats.org/officeDocument/2006/relationships/hyperlink" Target="https://es.wikipedia.org/wiki/Autoeficacia" TargetMode="External"/><Relationship Id="rId2" Type="http://schemas.openxmlformats.org/officeDocument/2006/relationships/hyperlink" Target="https://es.wikipedia.org/wiki/Unicidad" TargetMode="External"/><Relationship Id="rId1" Type="http://schemas.openxmlformats.org/officeDocument/2006/relationships/slideLayout" Target="../slideLayouts/slideLayout7.xml"/><Relationship Id="rId6" Type="http://schemas.openxmlformats.org/officeDocument/2006/relationships/hyperlink" Target="https://es.wikipedia.org/wiki/Carl_Rogers" TargetMode="External"/><Relationship Id="rId5" Type="http://schemas.openxmlformats.org/officeDocument/2006/relationships/hyperlink" Target="https://es.wikipedia.org/wiki/Abraham_Maslow" TargetMode="External"/><Relationship Id="rId4" Type="http://schemas.openxmlformats.org/officeDocument/2006/relationships/hyperlink" Target="https://es.wikipedia.org/wiki/Gordon_Allpor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psicologiaymente.com/personalidad/teoria-personalidad-eysenck-modelo-pen"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es.wikipedia.org/wiki/Test_de_Apercepci%C3%B3n_Tem%C3%A1tica_(T.A.T)" TargetMode="External"/><Relationship Id="rId2" Type="http://schemas.openxmlformats.org/officeDocument/2006/relationships/hyperlink" Target="https://es.wikipedia.org/wiki/Test_de_Rorschach"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Personalidad" TargetMode="External"/><Relationship Id="rId2" Type="http://schemas.openxmlformats.org/officeDocument/2006/relationships/hyperlink" Target="https://es.wikipedia.org/wiki/Psicolog%C3%ADa" TargetMode="External"/><Relationship Id="rId1" Type="http://schemas.openxmlformats.org/officeDocument/2006/relationships/slideLayout" Target="../slideLayouts/slideLayout7.xml"/><Relationship Id="rId4" Type="http://schemas.openxmlformats.org/officeDocument/2006/relationships/hyperlink" Target="https://es.wikipedia.org/wiki/Gordon_Allpor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Cognici%C3%B3n" TargetMode="External"/><Relationship Id="rId2" Type="http://schemas.openxmlformats.org/officeDocument/2006/relationships/hyperlink" Target="https://es.wikipedia.org/wiki/Naturaleza_humana" TargetMode="External"/><Relationship Id="rId1" Type="http://schemas.openxmlformats.org/officeDocument/2006/relationships/slideLayout" Target="../slideLayouts/slideLayout7.xml"/><Relationship Id="rId6" Type="http://schemas.openxmlformats.org/officeDocument/2006/relationships/hyperlink" Target="https://es.wikipedia.org/wiki/Comportamientos" TargetMode="External"/><Relationship Id="rId5" Type="http://schemas.openxmlformats.org/officeDocument/2006/relationships/hyperlink" Target="https://es.wikipedia.org/wiki/Motivaciones" TargetMode="External"/><Relationship Id="rId4" Type="http://schemas.openxmlformats.org/officeDocument/2006/relationships/hyperlink" Target="https://es.wikipedia.org/wiki/Emocion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a:xfrm>
            <a:off x="1717507" y="1316890"/>
            <a:ext cx="4606394" cy="4224216"/>
          </a:xfrm>
        </p:spPr>
        <p:txBody>
          <a:bodyPr>
            <a:normAutofit/>
          </a:bodyPr>
          <a:lstStyle/>
          <a:p>
            <a:pPr algn="ctr"/>
            <a:r>
              <a:rPr lang="es-ES" sz="5100">
                <a:solidFill>
                  <a:srgbClr val="FFFFFF"/>
                </a:solidFill>
              </a:rPr>
              <a:t>Introducción a la Psicología</a:t>
            </a:r>
            <a:endParaRPr lang="es-AR" sz="5100">
              <a:solidFill>
                <a:srgbClr val="FFFFFF"/>
              </a:solidFill>
            </a:endParaRPr>
          </a:p>
        </p:txBody>
      </p:sp>
      <p:sp>
        <p:nvSpPr>
          <p:cNvPr id="3" name="Subtítulo 2">
            <a:extLst>
              <a:ext uri="{FF2B5EF4-FFF2-40B4-BE49-F238E27FC236}">
                <a16:creationId xmlns:a16="http://schemas.microsoft.com/office/drawing/2014/main" id="{1B3EADA5-221E-928D-7048-306447DF26B9}"/>
              </a:ext>
            </a:extLst>
          </p:cNvPr>
          <p:cNvSpPr>
            <a:spLocks noGrp="1"/>
          </p:cNvSpPr>
          <p:nvPr>
            <p:ph type="subTitle" idx="1"/>
          </p:nvPr>
        </p:nvSpPr>
        <p:spPr>
          <a:xfrm>
            <a:off x="7937524" y="2064730"/>
            <a:ext cx="2942706" cy="2728536"/>
          </a:xfrm>
        </p:spPr>
        <p:txBody>
          <a:bodyPr anchor="ctr">
            <a:normAutofit/>
          </a:bodyPr>
          <a:lstStyle/>
          <a:p>
            <a:r>
              <a:rPr lang="es-ES" sz="2800" dirty="0" smtClean="0">
                <a:solidFill>
                  <a:schemeClr val="tx2"/>
                </a:solidFill>
              </a:rPr>
              <a:t>2024</a:t>
            </a:r>
          </a:p>
          <a:p>
            <a:r>
              <a:rPr lang="es-ES" sz="2800" dirty="0" smtClean="0">
                <a:solidFill>
                  <a:schemeClr val="tx2"/>
                </a:solidFill>
              </a:rPr>
              <a:t>UCSF</a:t>
            </a:r>
            <a:endParaRPr lang="es-ES" sz="2800" dirty="0">
              <a:solidFill>
                <a:schemeClr val="tx2"/>
              </a:solidFill>
            </a:endParaRPr>
          </a:p>
          <a:p>
            <a:endParaRPr lang="es-AR" sz="2800" dirty="0">
              <a:solidFill>
                <a:schemeClr val="tx2"/>
              </a:solidFill>
            </a:endParaRPr>
          </a:p>
        </p:txBody>
      </p:sp>
    </p:spTree>
    <p:extLst>
      <p:ext uri="{BB962C8B-B14F-4D97-AF65-F5344CB8AC3E}">
        <p14:creationId xmlns:p14="http://schemas.microsoft.com/office/powerpoint/2010/main" val="336205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6FE7AB-6038-E6F9-112E-12A6C615B11B}"/>
              </a:ext>
            </a:extLst>
          </p:cNvPr>
          <p:cNvSpPr txBox="1"/>
          <p:nvPr/>
        </p:nvSpPr>
        <p:spPr>
          <a:xfrm>
            <a:off x="320842" y="151180"/>
            <a:ext cx="11213432" cy="4154984"/>
          </a:xfrm>
          <a:prstGeom prst="rect">
            <a:avLst/>
          </a:prstGeom>
          <a:noFill/>
        </p:spPr>
        <p:txBody>
          <a:bodyPr wrap="square">
            <a:spAutoFit/>
          </a:bodyPr>
          <a:lstStyle/>
          <a:p>
            <a:pPr algn="l"/>
            <a:r>
              <a:rPr lang="es-AR" sz="2400" b="1" i="0" u="none" strike="noStrike" baseline="0" dirty="0">
                <a:latin typeface="Lucida Bright" panose="02040602050505020304" pitchFamily="18" charset="0"/>
              </a:rPr>
              <a:t>1950-1970</a:t>
            </a:r>
            <a:r>
              <a:rPr lang="es-AR" sz="2400" b="0" i="0" u="none" strike="noStrike" baseline="0" dirty="0">
                <a:latin typeface="Lucida Bright" panose="02040602050505020304" pitchFamily="18" charset="0"/>
              </a:rPr>
              <a:t>: </a:t>
            </a:r>
          </a:p>
          <a:p>
            <a:pPr algn="l"/>
            <a:r>
              <a:rPr lang="es-ES" sz="2400" b="0" i="0" u="none" strike="noStrike" baseline="0" dirty="0">
                <a:latin typeface="Lucida Bright" panose="02040602050505020304" pitchFamily="18" charset="0"/>
              </a:rPr>
              <a:t>El énfasis en la elaboración de constructos (rigidez, empatía, ansiedad) y en su medición.</a:t>
            </a:r>
          </a:p>
          <a:p>
            <a:pPr marL="514350" indent="-514350" algn="l">
              <a:buAutoNum type="arabicPeriod"/>
            </a:pPr>
            <a:endParaRPr lang="es-ES" sz="2400" dirty="0">
              <a:latin typeface="Lucida Bright" panose="02040602050505020304" pitchFamily="18" charset="0"/>
            </a:endParaRPr>
          </a:p>
          <a:p>
            <a:pPr algn="l"/>
            <a:r>
              <a:rPr lang="es-AR" sz="2400" b="1" i="0" u="none" strike="noStrike" baseline="0" dirty="0">
                <a:latin typeface="Lucida Bright" panose="02040602050505020304" pitchFamily="18" charset="0"/>
              </a:rPr>
              <a:t>1970-1980</a:t>
            </a:r>
            <a:r>
              <a:rPr lang="es-AR" sz="2400" b="0" i="0" u="none" strike="noStrike" baseline="0" dirty="0">
                <a:latin typeface="Lucida Bright" panose="02040602050505020304" pitchFamily="18" charset="0"/>
              </a:rPr>
              <a:t>:</a:t>
            </a:r>
          </a:p>
          <a:p>
            <a:pPr algn="l"/>
            <a:r>
              <a:rPr lang="es-ES" sz="2400" b="0" i="0" u="none" strike="noStrike" baseline="0" dirty="0">
                <a:latin typeface="Lucida Bright" panose="02040602050505020304" pitchFamily="18" charset="0"/>
              </a:rPr>
              <a:t>Se empiezan a detectar algunas deficiencias en los instrumentos de medida. </a:t>
            </a:r>
            <a:r>
              <a:rPr lang="es-ES" sz="2400" b="1" dirty="0" err="1">
                <a:latin typeface="Lucida Bright" panose="02040602050505020304" pitchFamily="18" charset="0"/>
              </a:rPr>
              <a:t>Mischel</a:t>
            </a:r>
            <a:r>
              <a:rPr lang="es-ES" sz="2400" dirty="0">
                <a:latin typeface="Lucida Bright" panose="02040602050505020304" pitchFamily="18" charset="0"/>
              </a:rPr>
              <a:t> (1968) critica la falta de fiabilidad de los instrumentos, su escaso valor predictivo y su falta de utilidad. Postuló un nuevo enfoque </a:t>
            </a:r>
            <a:r>
              <a:rPr lang="es-ES" sz="2400" b="1" dirty="0">
                <a:latin typeface="Lucida Bright" panose="02040602050505020304" pitchFamily="18" charset="0"/>
              </a:rPr>
              <a:t>situacionista</a:t>
            </a:r>
            <a:r>
              <a:rPr lang="es-ES" sz="2400" dirty="0">
                <a:latin typeface="Lucida Bright" panose="02040602050505020304" pitchFamily="18" charset="0"/>
              </a:rPr>
              <a:t> desde el que se criticará duramente la supuesta</a:t>
            </a:r>
          </a:p>
          <a:p>
            <a:pPr algn="l"/>
            <a:r>
              <a:rPr lang="es-ES" sz="2400" dirty="0">
                <a:latin typeface="Lucida Bright" panose="02040602050505020304" pitchFamily="18" charset="0"/>
              </a:rPr>
              <a:t>estabilidad y consistencia de la personalidad; énfasis de la conducta en los factores ambientales. </a:t>
            </a:r>
          </a:p>
        </p:txBody>
      </p:sp>
      <p:sp>
        <p:nvSpPr>
          <p:cNvPr id="2" name="CuadroTexto 1">
            <a:extLst>
              <a:ext uri="{FF2B5EF4-FFF2-40B4-BE49-F238E27FC236}">
                <a16:creationId xmlns:a16="http://schemas.microsoft.com/office/drawing/2014/main" id="{78698AF8-0C90-A3CC-E412-5CB5C8813211}"/>
              </a:ext>
            </a:extLst>
          </p:cNvPr>
          <p:cNvSpPr txBox="1"/>
          <p:nvPr/>
        </p:nvSpPr>
        <p:spPr>
          <a:xfrm>
            <a:off x="288758" y="4398496"/>
            <a:ext cx="11213432" cy="2308324"/>
          </a:xfrm>
          <a:prstGeom prst="rect">
            <a:avLst/>
          </a:prstGeom>
          <a:noFill/>
        </p:spPr>
        <p:txBody>
          <a:bodyPr wrap="square">
            <a:spAutoFit/>
          </a:bodyPr>
          <a:lstStyle/>
          <a:p>
            <a:pPr algn="l"/>
            <a:r>
              <a:rPr lang="es-ES" sz="2400" b="1" i="0" u="none" strike="noStrike" baseline="0" dirty="0">
                <a:latin typeface="Lucida Bright" panose="02040602050505020304" pitchFamily="18" charset="0"/>
              </a:rPr>
              <a:t>1980- </a:t>
            </a:r>
            <a:r>
              <a:rPr lang="es-ES" sz="2400" b="1" dirty="0">
                <a:latin typeface="Lucida Bright" panose="02040602050505020304" pitchFamily="18" charset="0"/>
              </a:rPr>
              <a:t>:</a:t>
            </a:r>
            <a:endParaRPr lang="es-ES" sz="2400" b="1" i="0" u="none" strike="noStrike" baseline="0" dirty="0">
              <a:latin typeface="Lucida Bright" panose="02040602050505020304" pitchFamily="18" charset="0"/>
            </a:endParaRPr>
          </a:p>
          <a:p>
            <a:pPr algn="l"/>
            <a:r>
              <a:rPr lang="es-ES" sz="2400" b="0" i="0" u="none" strike="noStrike" baseline="0" dirty="0">
                <a:latin typeface="Lucida Bright" panose="02040602050505020304" pitchFamily="18" charset="0"/>
              </a:rPr>
              <a:t>Surgen las respuestas a las críticas de </a:t>
            </a:r>
            <a:r>
              <a:rPr lang="es-ES" sz="2400" b="0" i="0" u="none" strike="noStrike" baseline="0" dirty="0" err="1">
                <a:latin typeface="Lucida Bright" panose="02040602050505020304" pitchFamily="18" charset="0"/>
              </a:rPr>
              <a:t>Mischel</a:t>
            </a:r>
            <a:r>
              <a:rPr lang="es-ES" sz="2400" dirty="0">
                <a:latin typeface="Lucida Bright" panose="02040602050505020304" pitchFamily="18" charset="0"/>
              </a:rPr>
              <a:t>, que van </a:t>
            </a:r>
            <a:r>
              <a:rPr lang="es-ES" sz="2400" b="0" i="0" u="none" strike="noStrike" baseline="0" dirty="0">
                <a:latin typeface="Lucida Bright" panose="02040602050505020304" pitchFamily="18" charset="0"/>
              </a:rPr>
              <a:t>suponer una serie de reformulaciones de gran importancia para la psicología de la personalidad, como el desarrollo de las teorías </a:t>
            </a:r>
            <a:r>
              <a:rPr lang="es-ES" sz="2400" b="1" i="0" u="none" strike="noStrike" baseline="0" dirty="0">
                <a:latin typeface="Lucida Bright" panose="02040602050505020304" pitchFamily="18" charset="0"/>
              </a:rPr>
              <a:t>interaccionistas</a:t>
            </a:r>
            <a:r>
              <a:rPr lang="es-ES" sz="2400" b="0" i="0" u="none" strike="noStrike" baseline="0" dirty="0">
                <a:latin typeface="Lucida Bright" panose="02040602050505020304" pitchFamily="18" charset="0"/>
              </a:rPr>
              <a:t>: la conducta viene determinada por la interacción de características personales y factores ambientales.</a:t>
            </a:r>
            <a:endParaRPr lang="es-AR" sz="2400" b="0" i="0" u="none" strike="noStrike" baseline="0" dirty="0">
              <a:latin typeface="Lucida Bright" panose="02040602050505020304" pitchFamily="18" charset="0"/>
            </a:endParaRPr>
          </a:p>
        </p:txBody>
      </p:sp>
    </p:spTree>
    <p:extLst>
      <p:ext uri="{BB962C8B-B14F-4D97-AF65-F5344CB8AC3E}">
        <p14:creationId xmlns:p14="http://schemas.microsoft.com/office/powerpoint/2010/main" val="252211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407BF-69CE-DDC1-EFC6-053D80F4085F}"/>
              </a:ext>
            </a:extLst>
          </p:cNvPr>
          <p:cNvSpPr>
            <a:spLocks noGrp="1"/>
          </p:cNvSpPr>
          <p:nvPr>
            <p:ph type="title"/>
          </p:nvPr>
        </p:nvSpPr>
        <p:spPr>
          <a:xfrm>
            <a:off x="7534654" y="702365"/>
            <a:ext cx="3896264" cy="3765666"/>
          </a:xfrm>
        </p:spPr>
        <p:txBody>
          <a:bodyPr vert="horz" lIns="91440" tIns="45720" rIns="91440" bIns="45720" rtlCol="0" anchor="b">
            <a:normAutofit/>
          </a:bodyPr>
          <a:lstStyle/>
          <a:p>
            <a:r>
              <a:rPr lang="en-US" sz="4000" b="1" kern="1200" cap="none" baseline="0">
                <a:blipFill dpi="0" rotWithShape="1">
                  <a:blip r:embed="rId2"/>
                  <a:srcRect/>
                  <a:tile tx="6350" ty="-127000" sx="65000" sy="64000" flip="none" algn="tl"/>
                </a:blipFill>
                <a:latin typeface="+mj-lt"/>
                <a:ea typeface="+mj-ea"/>
                <a:cs typeface="+mj-cs"/>
              </a:rPr>
              <a:t>Personalidad y genética</a:t>
            </a:r>
          </a:p>
        </p:txBody>
      </p:sp>
      <p:sp>
        <p:nvSpPr>
          <p:cNvPr id="3" name="Marcador de texto 2">
            <a:extLst>
              <a:ext uri="{FF2B5EF4-FFF2-40B4-BE49-F238E27FC236}">
                <a16:creationId xmlns:a16="http://schemas.microsoft.com/office/drawing/2014/main" id="{50DB5525-742A-4DD1-B9C9-C11F8285722F}"/>
              </a:ext>
            </a:extLst>
          </p:cNvPr>
          <p:cNvSpPr>
            <a:spLocks noGrp="1"/>
          </p:cNvSpPr>
          <p:nvPr>
            <p:ph type="body" idx="1"/>
          </p:nvPr>
        </p:nvSpPr>
        <p:spPr>
          <a:xfrm>
            <a:off x="7534652" y="4389120"/>
            <a:ext cx="3867073" cy="1069848"/>
          </a:xfrm>
        </p:spPr>
        <p:txBody>
          <a:bodyPr vert="horz" lIns="91440" tIns="45720" rIns="91440" bIns="45720" rtlCol="0">
            <a:normAutofit/>
          </a:bodyPr>
          <a:lstStyle/>
          <a:p>
            <a:endParaRPr lang="en-US" sz="2200"/>
          </a:p>
        </p:txBody>
      </p:sp>
      <p:pic>
        <p:nvPicPr>
          <p:cNvPr id="26" name="Picture 25" descr="Una imagen de una parte de una tabla periódica y tubos de prueba">
            <a:extLst>
              <a:ext uri="{FF2B5EF4-FFF2-40B4-BE49-F238E27FC236}">
                <a16:creationId xmlns:a16="http://schemas.microsoft.com/office/drawing/2014/main" id="{FADFA50F-7C85-192C-DCC3-BC24A76202AE}"/>
              </a:ext>
            </a:extLst>
          </p:cNvPr>
          <p:cNvPicPr>
            <a:picLocks noChangeAspect="1"/>
          </p:cNvPicPr>
          <p:nvPr/>
        </p:nvPicPr>
        <p:blipFill rotWithShape="1">
          <a:blip r:embed="rId3"/>
          <a:srcRect t="625" r="2" b="2"/>
          <a:stretch/>
        </p:blipFill>
        <p:spPr>
          <a:xfrm>
            <a:off x="20" y="10"/>
            <a:ext cx="6901088" cy="6857990"/>
          </a:xfrm>
          <a:prstGeom prst="rect">
            <a:avLst/>
          </a:prstGeom>
        </p:spPr>
      </p:pic>
    </p:spTree>
    <p:extLst>
      <p:ext uri="{BB962C8B-B14F-4D97-AF65-F5344CB8AC3E}">
        <p14:creationId xmlns:p14="http://schemas.microsoft.com/office/powerpoint/2010/main" val="201310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296EDF6-4CC8-274E-1598-6117CC53D3BE}"/>
              </a:ext>
            </a:extLst>
          </p:cNvPr>
          <p:cNvSpPr txBox="1"/>
          <p:nvPr/>
        </p:nvSpPr>
        <p:spPr>
          <a:xfrm>
            <a:off x="485775" y="1028343"/>
            <a:ext cx="10715625" cy="4524315"/>
          </a:xfrm>
          <a:prstGeom prst="rect">
            <a:avLst/>
          </a:prstGeom>
          <a:noFill/>
        </p:spPr>
        <p:txBody>
          <a:bodyPr wrap="square">
            <a:spAutoFit/>
          </a:bodyPr>
          <a:lstStyle/>
          <a:p>
            <a:pPr algn="just"/>
            <a:endParaRPr lang="es-ES" sz="2400" b="0" i="0" dirty="0">
              <a:solidFill>
                <a:srgbClr val="202122"/>
              </a:solidFill>
              <a:effectLst/>
              <a:latin typeface="Arial" panose="020B0604020202020204" pitchFamily="34" charset="0"/>
            </a:endParaRPr>
          </a:p>
          <a:p>
            <a:pPr algn="just"/>
            <a:r>
              <a:rPr lang="es-ES" sz="2400" b="0" i="0" dirty="0">
                <a:solidFill>
                  <a:srgbClr val="202122"/>
                </a:solidFill>
                <a:effectLst/>
                <a:latin typeface="Arial" panose="020B0604020202020204" pitchFamily="34" charset="0"/>
              </a:rPr>
              <a:t>Se sabe que el genoma humano desempeña un papel en el desarrollo de la personalidad. Anteriormente, los estudios de personalidad genética se centraban en genes específicos que se correlacionaban con rasgos de personalidad específicos. </a:t>
            </a:r>
          </a:p>
          <a:p>
            <a:pPr algn="just"/>
            <a:endParaRPr lang="es-ES" sz="2400" b="0" i="0" dirty="0">
              <a:solidFill>
                <a:srgbClr val="202122"/>
              </a:solidFill>
              <a:effectLst/>
              <a:latin typeface="Arial" panose="020B0604020202020204" pitchFamily="34" charset="0"/>
            </a:endParaRPr>
          </a:p>
          <a:p>
            <a:pPr algn="just"/>
            <a:r>
              <a:rPr lang="es-ES" sz="2400" b="0" i="0" dirty="0">
                <a:solidFill>
                  <a:srgbClr val="202122"/>
                </a:solidFill>
                <a:effectLst/>
                <a:latin typeface="Arial" panose="020B0604020202020204" pitchFamily="34" charset="0"/>
              </a:rPr>
              <a:t>La visión de hoy de la relación entre el gen y la personalidad se centra principalmente en la activación y expresión de genes relacionados con la personalidad y forma parte de lo que se conoce como </a:t>
            </a:r>
            <a:r>
              <a:rPr lang="es-ES" sz="2400" b="0" i="0" u="none" strike="noStrike" dirty="0">
                <a:solidFill>
                  <a:srgbClr val="3366CC"/>
                </a:solidFill>
                <a:effectLst/>
                <a:latin typeface="Arial" panose="020B0604020202020204" pitchFamily="34" charset="0"/>
                <a:hlinkClick r:id="rId2" tooltip="Genética conductual"/>
              </a:rPr>
              <a:t>genética conductual</a:t>
            </a:r>
            <a:r>
              <a:rPr lang="es-ES" sz="2400" b="0" i="0" dirty="0">
                <a:solidFill>
                  <a:srgbClr val="202122"/>
                </a:solidFill>
                <a:effectLst/>
                <a:latin typeface="Arial" panose="020B0604020202020204" pitchFamily="34" charset="0"/>
              </a:rPr>
              <a:t>. Los genes proporcionan numerosas opciones para que se expresen las células que varían; sin embargo, el entorno determina cuáles de estos están activados. </a:t>
            </a:r>
            <a:endParaRPr lang="es-AR" sz="2400" dirty="0"/>
          </a:p>
        </p:txBody>
      </p:sp>
    </p:spTree>
    <p:extLst>
      <p:ext uri="{BB962C8B-B14F-4D97-AF65-F5344CB8AC3E}">
        <p14:creationId xmlns:p14="http://schemas.microsoft.com/office/powerpoint/2010/main" val="341040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0E68DA-058C-D985-A543-9646FB8CD6A0}"/>
              </a:ext>
            </a:extLst>
          </p:cNvPr>
          <p:cNvSpPr txBox="1"/>
          <p:nvPr/>
        </p:nvSpPr>
        <p:spPr>
          <a:xfrm>
            <a:off x="1120775" y="835823"/>
            <a:ext cx="9620250" cy="5899051"/>
          </a:xfrm>
          <a:prstGeom prst="rect">
            <a:avLst/>
          </a:prstGeom>
          <a:noFill/>
        </p:spPr>
        <p:txBody>
          <a:bodyPr wrap="square">
            <a:spAutoFit/>
          </a:bodyPr>
          <a:lstStyle/>
          <a:p>
            <a:pPr algn="just"/>
            <a:endParaRPr lang="es-ES" sz="2000" b="0" i="0" baseline="30000" dirty="0">
              <a:solidFill>
                <a:srgbClr val="3366CC"/>
              </a:solidFill>
              <a:effectLst/>
              <a:latin typeface="Arial" panose="020B0604020202020204" pitchFamily="34" charset="0"/>
            </a:endParaRPr>
          </a:p>
          <a:p>
            <a:pPr algn="just"/>
            <a:r>
              <a:rPr lang="es-ES" sz="2800" b="0" i="0" dirty="0">
                <a:solidFill>
                  <a:srgbClr val="202122"/>
                </a:solidFill>
                <a:effectLst/>
                <a:latin typeface="Arial" panose="020B0604020202020204" pitchFamily="34" charset="0"/>
              </a:rPr>
              <a:t>Las interacciones ADN-entorno son importantes en el desarrollo de la personalidad porque esta relación determina qué parte del código de ADN se convierte realmente en proteínas que se convertirán en parte de un individuo. Se ha observado que, aunque el genoma pone a disposición diferentes opciones, al final, el entorno es el determinante último de lo que se activa. </a:t>
            </a:r>
          </a:p>
          <a:p>
            <a:pPr algn="just"/>
            <a:endParaRPr lang="es-ES" sz="2800" dirty="0">
              <a:solidFill>
                <a:srgbClr val="202122"/>
              </a:solidFill>
              <a:latin typeface="Arial" panose="020B0604020202020204" pitchFamily="34" charset="0"/>
            </a:endParaRPr>
          </a:p>
          <a:p>
            <a:pPr algn="just"/>
            <a:r>
              <a:rPr lang="es-ES" sz="2800" b="0" i="0" dirty="0">
                <a:solidFill>
                  <a:srgbClr val="202122"/>
                </a:solidFill>
                <a:effectLst/>
                <a:latin typeface="Arial" panose="020B0604020202020204" pitchFamily="34" charset="0"/>
              </a:rPr>
              <a:t>Pequeños cambios en el ADN en los individuos son los que conducen a la singularidad de cada persona, así como a las diferencias en apariencia, habilidades, funcionamiento cerebral y todos los factores que culminan en el desarrollo de una personalidad cohesiva</a:t>
            </a:r>
            <a:r>
              <a:rPr lang="es-ES" sz="2000" b="0" i="0" dirty="0">
                <a:solidFill>
                  <a:srgbClr val="202122"/>
                </a:solidFill>
                <a:effectLst/>
                <a:latin typeface="Arial" panose="020B0604020202020204" pitchFamily="34" charset="0"/>
              </a:rPr>
              <a:t>.</a:t>
            </a:r>
            <a:endParaRPr lang="es-AR" sz="2000" dirty="0"/>
          </a:p>
        </p:txBody>
      </p:sp>
    </p:spTree>
    <p:extLst>
      <p:ext uri="{BB962C8B-B14F-4D97-AF65-F5344CB8AC3E}">
        <p14:creationId xmlns:p14="http://schemas.microsoft.com/office/powerpoint/2010/main" val="109859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B677B7-89F6-5AB7-7606-09E20A47E269}"/>
              </a:ext>
            </a:extLst>
          </p:cNvPr>
          <p:cNvPicPr>
            <a:picLocks noChangeAspect="1"/>
          </p:cNvPicPr>
          <p:nvPr/>
        </p:nvPicPr>
        <p:blipFill rotWithShape="1">
          <a:blip r:embed="rId2"/>
          <a:srcRect l="10436" r="-2" b="-2"/>
          <a:stretch/>
        </p:blipFill>
        <p:spPr>
          <a:xfrm>
            <a:off x="1" y="10"/>
            <a:ext cx="6066502" cy="6857989"/>
          </a:xfrm>
          <a:prstGeom prst="rect">
            <a:avLst/>
          </a:prstGeom>
        </p:spPr>
      </p:pic>
      <p:sp>
        <p:nvSpPr>
          <p:cNvPr id="3" name="CuadroTexto 2">
            <a:extLst>
              <a:ext uri="{FF2B5EF4-FFF2-40B4-BE49-F238E27FC236}">
                <a16:creationId xmlns:a16="http://schemas.microsoft.com/office/drawing/2014/main" id="{426EAB41-CE4F-02C9-86DA-33682177C5E6}"/>
              </a:ext>
            </a:extLst>
          </p:cNvPr>
          <p:cNvSpPr txBox="1"/>
          <p:nvPr/>
        </p:nvSpPr>
        <p:spPr>
          <a:xfrm>
            <a:off x="6400799" y="91440"/>
            <a:ext cx="5299585" cy="6080760"/>
          </a:xfrm>
          <a:prstGeom prst="rect">
            <a:avLst/>
          </a:prstGeom>
        </p:spPr>
        <p:txBody>
          <a:bodyPr vert="horz" lIns="91440" tIns="45720" rIns="91440" bIns="45720" rtlCol="0">
            <a:normAutofit fontScale="92500" lnSpcReduction="20000"/>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400" b="0" i="0" dirty="0">
                <a:effectLst/>
                <a:latin typeface="Arial "/>
              </a:rPr>
              <a:t>Cattell y Eysenck </a:t>
            </a:r>
            <a:r>
              <a:rPr lang="en-US" sz="2400" b="0" i="0" dirty="0" err="1">
                <a:effectLst/>
                <a:latin typeface="Arial "/>
              </a:rPr>
              <a:t>han</a:t>
            </a:r>
            <a:r>
              <a:rPr lang="en-US" sz="2400" b="0" i="0" dirty="0">
                <a:effectLst/>
                <a:latin typeface="Arial "/>
              </a:rPr>
              <a:t> </a:t>
            </a:r>
            <a:r>
              <a:rPr lang="en-US" sz="2400" b="0" i="0" dirty="0" err="1">
                <a:effectLst/>
                <a:latin typeface="Arial "/>
              </a:rPr>
              <a:t>propuesto</a:t>
            </a:r>
            <a:r>
              <a:rPr lang="en-US" sz="2400" b="0" i="0" dirty="0">
                <a:effectLst/>
                <a:latin typeface="Arial "/>
              </a:rPr>
              <a:t> que la </a:t>
            </a:r>
            <a:r>
              <a:rPr lang="en-US" sz="2400" b="0" i="0" dirty="0" err="1">
                <a:effectLst/>
                <a:latin typeface="Arial "/>
              </a:rPr>
              <a:t>genética</a:t>
            </a:r>
            <a:r>
              <a:rPr lang="en-US" sz="2400" b="0" i="0" dirty="0">
                <a:effectLst/>
                <a:latin typeface="Arial "/>
              </a:rPr>
              <a:t> </a:t>
            </a:r>
            <a:r>
              <a:rPr lang="en-US" sz="2400" b="0" i="0" dirty="0" err="1">
                <a:effectLst/>
                <a:latin typeface="Arial "/>
              </a:rPr>
              <a:t>tiene</a:t>
            </a:r>
            <a:r>
              <a:rPr lang="en-US" sz="2400" b="0" i="0" dirty="0">
                <a:effectLst/>
                <a:latin typeface="Arial "/>
              </a:rPr>
              <a:t> </a:t>
            </a:r>
            <a:r>
              <a:rPr lang="en-US" sz="2400" b="0" i="0" dirty="0" err="1">
                <a:effectLst/>
                <a:latin typeface="Arial "/>
              </a:rPr>
              <a:t>una</a:t>
            </a:r>
            <a:r>
              <a:rPr lang="en-US" sz="2400" b="0" i="0" dirty="0">
                <a:effectLst/>
                <a:latin typeface="Arial "/>
              </a:rPr>
              <a:t> gran </a:t>
            </a:r>
            <a:r>
              <a:rPr lang="en-US" sz="2400" b="0" i="0" dirty="0" err="1">
                <a:effectLst/>
                <a:latin typeface="Arial "/>
              </a:rPr>
              <a:t>influencia</a:t>
            </a:r>
            <a:r>
              <a:rPr lang="en-US" sz="2400" b="0" i="0" dirty="0">
                <a:effectLst/>
                <a:latin typeface="Arial "/>
              </a:rPr>
              <a:t> </a:t>
            </a:r>
            <a:r>
              <a:rPr lang="en-US" sz="2400" b="0" i="0" dirty="0" err="1">
                <a:effectLst/>
                <a:latin typeface="Arial "/>
              </a:rPr>
              <a:t>en</a:t>
            </a:r>
            <a:r>
              <a:rPr lang="en-US" sz="2400" b="0" i="0" dirty="0">
                <a:effectLst/>
                <a:latin typeface="Arial "/>
              </a:rPr>
              <a:t> la </a:t>
            </a:r>
            <a:r>
              <a:rPr lang="en-US" sz="2400" b="0" i="0" dirty="0" err="1">
                <a:effectLst/>
                <a:latin typeface="Arial "/>
              </a:rPr>
              <a:t>personalidad</a:t>
            </a:r>
            <a:r>
              <a:rPr lang="en-US" sz="2400" b="0" i="0" dirty="0">
                <a:effectLst/>
                <a:latin typeface="Arial "/>
              </a:rPr>
              <a:t>. Una gran </a:t>
            </a:r>
            <a:r>
              <a:rPr lang="en-US" sz="2400" b="0" i="0" dirty="0" err="1">
                <a:effectLst/>
                <a:latin typeface="Arial "/>
              </a:rPr>
              <a:t>parte</a:t>
            </a:r>
            <a:r>
              <a:rPr lang="en-US" sz="2400" b="0" i="0" dirty="0">
                <a:effectLst/>
                <a:latin typeface="Arial "/>
              </a:rPr>
              <a:t> de la </a:t>
            </a:r>
            <a:r>
              <a:rPr lang="en-US" sz="2400" b="0" i="0" dirty="0" err="1">
                <a:effectLst/>
                <a:latin typeface="Arial "/>
              </a:rPr>
              <a:t>evidencia</a:t>
            </a:r>
            <a:r>
              <a:rPr lang="en-US" sz="2400" b="0" i="0" dirty="0">
                <a:effectLst/>
                <a:latin typeface="Arial "/>
              </a:rPr>
              <a:t> </a:t>
            </a:r>
            <a:r>
              <a:rPr lang="en-US" sz="2400" b="0" i="0" dirty="0" err="1">
                <a:effectLst/>
                <a:latin typeface="Arial "/>
              </a:rPr>
              <a:t>recopilada</a:t>
            </a:r>
            <a:r>
              <a:rPr lang="en-US" sz="2400" b="0" i="0" dirty="0">
                <a:effectLst/>
                <a:latin typeface="Arial "/>
              </a:rPr>
              <a:t> que </a:t>
            </a:r>
            <a:r>
              <a:rPr lang="en-US" sz="2400" b="0" i="0" dirty="0" err="1">
                <a:effectLst/>
                <a:latin typeface="Arial "/>
              </a:rPr>
              <a:t>relaciona</a:t>
            </a:r>
            <a:r>
              <a:rPr lang="en-US" sz="2400" b="0" i="0" dirty="0">
                <a:effectLst/>
                <a:latin typeface="Arial "/>
              </a:rPr>
              <a:t> la </a:t>
            </a:r>
            <a:r>
              <a:rPr lang="en-US" sz="2400" b="0" i="0" dirty="0" err="1">
                <a:effectLst/>
                <a:latin typeface="Arial "/>
              </a:rPr>
              <a:t>genética</a:t>
            </a:r>
            <a:r>
              <a:rPr lang="en-US" sz="2400" b="0" i="0" dirty="0">
                <a:effectLst/>
                <a:latin typeface="Arial "/>
              </a:rPr>
              <a:t> y </a:t>
            </a:r>
            <a:r>
              <a:rPr lang="en-US" sz="2400" b="0" i="0" dirty="0" err="1">
                <a:effectLst/>
                <a:latin typeface="Arial "/>
              </a:rPr>
              <a:t>el</a:t>
            </a:r>
            <a:r>
              <a:rPr lang="en-US" sz="2400" b="0" i="0" dirty="0">
                <a:effectLst/>
                <a:latin typeface="Arial "/>
              </a:rPr>
              <a:t> medio </a:t>
            </a:r>
            <a:r>
              <a:rPr lang="en-US" sz="2400" b="0" i="0" dirty="0" err="1">
                <a:effectLst/>
                <a:latin typeface="Arial "/>
              </a:rPr>
              <a:t>ambiente</a:t>
            </a:r>
            <a:r>
              <a:rPr lang="en-US" sz="2400" b="0" i="0" dirty="0">
                <a:effectLst/>
                <a:latin typeface="Arial "/>
              </a:rPr>
              <a:t> con la </a:t>
            </a:r>
            <a:r>
              <a:rPr lang="en-US" sz="2400" b="0" i="0" dirty="0" err="1">
                <a:effectLst/>
                <a:latin typeface="Arial "/>
              </a:rPr>
              <a:t>personalidad</a:t>
            </a:r>
            <a:r>
              <a:rPr lang="en-US" sz="2400" b="0" i="0" dirty="0">
                <a:effectLst/>
                <a:latin typeface="Arial "/>
              </a:rPr>
              <a:t> </a:t>
            </a:r>
            <a:r>
              <a:rPr lang="en-US" sz="2400" b="0" i="0" dirty="0" err="1">
                <a:effectLst/>
                <a:latin typeface="Arial "/>
              </a:rPr>
              <a:t>proviene</a:t>
            </a:r>
            <a:r>
              <a:rPr lang="en-US" sz="2400" b="0" i="0" dirty="0">
                <a:effectLst/>
                <a:latin typeface="Arial "/>
              </a:rPr>
              <a:t> de </a:t>
            </a:r>
            <a:r>
              <a:rPr lang="en-US" sz="2400" b="0" i="0" u="none" strike="noStrike" dirty="0" err="1">
                <a:effectLst/>
                <a:latin typeface="Arial "/>
                <a:hlinkClick r:id="rId3" tooltip="Estudios de gemelos"/>
              </a:rPr>
              <a:t>estudios</a:t>
            </a:r>
            <a:r>
              <a:rPr lang="en-US" sz="2400" b="0" i="0" u="none" strike="noStrike" dirty="0">
                <a:effectLst/>
                <a:latin typeface="Arial "/>
                <a:hlinkClick r:id="rId3" tooltip="Estudios de gemelos"/>
              </a:rPr>
              <a:t> con </a:t>
            </a:r>
            <a:r>
              <a:rPr lang="en-US" sz="2400" b="0" i="0" u="none" strike="noStrike" dirty="0" err="1">
                <a:effectLst/>
                <a:latin typeface="Arial "/>
                <a:hlinkClick r:id="rId3" tooltip="Estudios de gemelos"/>
              </a:rPr>
              <a:t>gemelos</a:t>
            </a:r>
            <a:r>
              <a:rPr lang="en-US" sz="2400" b="0" i="0" dirty="0">
                <a:effectLst/>
                <a:latin typeface="Arial "/>
              </a:rPr>
              <a:t>. </a:t>
            </a:r>
          </a:p>
          <a:p>
            <a:pPr indent="-182880" defTabSz="914400">
              <a:lnSpc>
                <a:spcPct val="90000"/>
              </a:lnSpc>
              <a:spcAft>
                <a:spcPts val="600"/>
              </a:spcAft>
              <a:buClr>
                <a:schemeClr val="accent1">
                  <a:lumMod val="75000"/>
                </a:schemeClr>
              </a:buClr>
              <a:buSzPct val="85000"/>
              <a:buFont typeface="Wingdings" pitchFamily="2" charset="2"/>
              <a:buChar char="§"/>
            </a:pPr>
            <a:endParaRPr lang="en-US" sz="2400" b="0" i="0" dirty="0">
              <a:effectLst/>
              <a:latin typeface="Arial "/>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400" b="0" i="0" dirty="0">
                <a:effectLst/>
                <a:latin typeface="Arial "/>
              </a:rPr>
              <a:t>Este «</a:t>
            </a:r>
            <a:r>
              <a:rPr lang="en-US" sz="2400" b="0" i="0" dirty="0" err="1">
                <a:effectLst/>
                <a:latin typeface="Arial "/>
              </a:rPr>
              <a:t>método</a:t>
            </a:r>
            <a:r>
              <a:rPr lang="en-US" sz="2400" b="0" i="0" dirty="0">
                <a:effectLst/>
                <a:latin typeface="Arial "/>
              </a:rPr>
              <a:t> doble» </a:t>
            </a:r>
            <a:r>
              <a:rPr lang="en-US" sz="2400" b="0" i="0" dirty="0" err="1">
                <a:effectLst/>
                <a:latin typeface="Arial "/>
              </a:rPr>
              <a:t>compara</a:t>
            </a:r>
            <a:r>
              <a:rPr lang="en-US" sz="2400" b="0" i="0" dirty="0">
                <a:effectLst/>
                <a:latin typeface="Arial "/>
              </a:rPr>
              <a:t> </a:t>
            </a:r>
            <a:r>
              <a:rPr lang="en-US" sz="2400" b="0" i="0" dirty="0" err="1">
                <a:effectLst/>
                <a:latin typeface="Arial "/>
              </a:rPr>
              <a:t>los</a:t>
            </a:r>
            <a:r>
              <a:rPr lang="en-US" sz="2400" b="0" i="0" dirty="0">
                <a:effectLst/>
                <a:latin typeface="Arial "/>
              </a:rPr>
              <a:t> </a:t>
            </a:r>
            <a:r>
              <a:rPr lang="en-US" sz="2400" b="0" i="0" dirty="0" err="1">
                <a:effectLst/>
                <a:latin typeface="Arial "/>
              </a:rPr>
              <a:t>niveles</a:t>
            </a:r>
            <a:r>
              <a:rPr lang="en-US" sz="2400" b="0" i="0" dirty="0">
                <a:effectLst/>
                <a:latin typeface="Arial "/>
              </a:rPr>
              <a:t> de </a:t>
            </a:r>
            <a:r>
              <a:rPr lang="en-US" sz="2400" b="0" i="0" dirty="0" err="1">
                <a:effectLst/>
                <a:latin typeface="Arial "/>
              </a:rPr>
              <a:t>similitud</a:t>
            </a:r>
            <a:r>
              <a:rPr lang="en-US" sz="2400" b="0" i="0" dirty="0">
                <a:effectLst/>
                <a:latin typeface="Arial "/>
              </a:rPr>
              <a:t> </a:t>
            </a:r>
            <a:r>
              <a:rPr lang="en-US" sz="2400" b="0" i="0" dirty="0" err="1">
                <a:effectLst/>
                <a:latin typeface="Arial "/>
              </a:rPr>
              <a:t>en</a:t>
            </a:r>
            <a:r>
              <a:rPr lang="en-US" sz="2400" b="0" i="0" dirty="0">
                <a:effectLst/>
                <a:latin typeface="Arial "/>
              </a:rPr>
              <a:t> la </a:t>
            </a:r>
            <a:r>
              <a:rPr lang="en-US" sz="2400" b="0" i="0" dirty="0" err="1">
                <a:effectLst/>
                <a:latin typeface="Arial "/>
              </a:rPr>
              <a:t>personalidad</a:t>
            </a:r>
            <a:r>
              <a:rPr lang="en-US" sz="2400" b="0" i="0" dirty="0">
                <a:effectLst/>
                <a:latin typeface="Arial "/>
              </a:rPr>
              <a:t> </a:t>
            </a:r>
            <a:r>
              <a:rPr lang="en-US" sz="2400" b="0" i="0" dirty="0" err="1">
                <a:effectLst/>
                <a:latin typeface="Arial "/>
              </a:rPr>
              <a:t>usando</a:t>
            </a:r>
            <a:r>
              <a:rPr lang="en-US" sz="2400" b="0" i="0" dirty="0">
                <a:effectLst/>
                <a:latin typeface="Arial "/>
              </a:rPr>
              <a:t> </a:t>
            </a:r>
            <a:r>
              <a:rPr lang="en-US" sz="2400" b="0" i="0" dirty="0" err="1">
                <a:effectLst/>
                <a:latin typeface="Arial "/>
              </a:rPr>
              <a:t>gemelos</a:t>
            </a:r>
            <a:r>
              <a:rPr lang="en-US" sz="2400" b="0" i="0" dirty="0">
                <a:effectLst/>
                <a:latin typeface="Arial "/>
              </a:rPr>
              <a:t> </a:t>
            </a:r>
            <a:r>
              <a:rPr lang="en-US" sz="2400" b="0" i="0" dirty="0" err="1">
                <a:effectLst/>
                <a:latin typeface="Arial "/>
              </a:rPr>
              <a:t>genéticamente</a:t>
            </a:r>
            <a:r>
              <a:rPr lang="en-US" sz="2400" b="0" i="0" dirty="0">
                <a:effectLst/>
                <a:latin typeface="Arial "/>
              </a:rPr>
              <a:t> </a:t>
            </a:r>
            <a:r>
              <a:rPr lang="en-US" sz="2400" b="0" i="0" dirty="0" err="1">
                <a:effectLst/>
                <a:latin typeface="Arial "/>
              </a:rPr>
              <a:t>idénticos</a:t>
            </a:r>
            <a:r>
              <a:rPr lang="en-US" sz="2400" b="0" i="0" dirty="0">
                <a:effectLst/>
                <a:latin typeface="Arial "/>
              </a:rPr>
              <a:t>. Uno de </a:t>
            </a:r>
            <a:r>
              <a:rPr lang="en-US" sz="2400" b="0" i="0" dirty="0" err="1">
                <a:effectLst/>
                <a:latin typeface="Arial "/>
              </a:rPr>
              <a:t>los</a:t>
            </a:r>
            <a:r>
              <a:rPr lang="en-US" sz="2400" b="0" i="0" dirty="0">
                <a:effectLst/>
                <a:latin typeface="Arial "/>
              </a:rPr>
              <a:t> </a:t>
            </a:r>
            <a:r>
              <a:rPr lang="en-US" sz="2400" b="0" i="0" dirty="0" err="1">
                <a:effectLst/>
                <a:latin typeface="Arial "/>
              </a:rPr>
              <a:t>primeros</a:t>
            </a:r>
            <a:r>
              <a:rPr lang="en-US" sz="2400" b="0" i="0" dirty="0">
                <a:effectLst/>
                <a:latin typeface="Arial "/>
              </a:rPr>
              <a:t> de </a:t>
            </a:r>
            <a:r>
              <a:rPr lang="en-US" sz="2400" b="0" i="0" dirty="0" err="1">
                <a:effectLst/>
                <a:latin typeface="Arial "/>
              </a:rPr>
              <a:t>estos</a:t>
            </a:r>
            <a:r>
              <a:rPr lang="en-US" sz="2400" b="0" i="0" dirty="0">
                <a:effectLst/>
                <a:latin typeface="Arial "/>
              </a:rPr>
              <a:t> </a:t>
            </a:r>
            <a:r>
              <a:rPr lang="en-US" sz="2400" b="0" i="0" dirty="0" err="1">
                <a:effectLst/>
                <a:latin typeface="Arial "/>
              </a:rPr>
              <a:t>estudios</a:t>
            </a:r>
            <a:r>
              <a:rPr lang="en-US" sz="2400" b="0" i="0" dirty="0">
                <a:effectLst/>
                <a:latin typeface="Arial "/>
              </a:rPr>
              <a:t> con </a:t>
            </a:r>
            <a:r>
              <a:rPr lang="en-US" sz="2400" b="0" i="0" dirty="0" err="1">
                <a:effectLst/>
                <a:latin typeface="Arial "/>
              </a:rPr>
              <a:t>gemelos</a:t>
            </a:r>
            <a:r>
              <a:rPr lang="en-US" sz="2400" b="0" i="0" dirty="0">
                <a:effectLst/>
                <a:latin typeface="Arial "/>
              </a:rPr>
              <a:t> </a:t>
            </a:r>
            <a:r>
              <a:rPr lang="en-US" sz="2400" b="0" i="0" dirty="0" err="1">
                <a:effectLst/>
                <a:latin typeface="Arial "/>
              </a:rPr>
              <a:t>midió</a:t>
            </a:r>
            <a:r>
              <a:rPr lang="en-US" sz="2400" b="0" i="0" dirty="0">
                <a:effectLst/>
                <a:latin typeface="Arial "/>
              </a:rPr>
              <a:t> 800 pares de </a:t>
            </a:r>
            <a:r>
              <a:rPr lang="en-US" sz="2400" b="0" i="0" dirty="0" err="1">
                <a:effectLst/>
                <a:latin typeface="Arial "/>
              </a:rPr>
              <a:t>gemelos</a:t>
            </a:r>
            <a:r>
              <a:rPr lang="en-US" sz="2400" b="0" i="0" dirty="0">
                <a:effectLst/>
                <a:latin typeface="Arial "/>
              </a:rPr>
              <a:t>, </a:t>
            </a:r>
            <a:r>
              <a:rPr lang="en-US" sz="2400" b="0" i="0" dirty="0" err="1">
                <a:effectLst/>
                <a:latin typeface="Arial "/>
              </a:rPr>
              <a:t>estudió</a:t>
            </a:r>
            <a:r>
              <a:rPr lang="en-US" sz="2400" b="0" i="0" dirty="0">
                <a:effectLst/>
                <a:latin typeface="Arial "/>
              </a:rPr>
              <a:t> </a:t>
            </a:r>
            <a:r>
              <a:rPr lang="en-US" sz="2400" b="0" i="0" dirty="0" err="1">
                <a:effectLst/>
                <a:latin typeface="Arial "/>
              </a:rPr>
              <a:t>numerosos</a:t>
            </a:r>
            <a:r>
              <a:rPr lang="en-US" sz="2400" b="0" i="0" dirty="0">
                <a:effectLst/>
                <a:latin typeface="Arial "/>
              </a:rPr>
              <a:t> </a:t>
            </a:r>
            <a:r>
              <a:rPr lang="en-US" sz="2400" b="0" i="0" dirty="0" err="1">
                <a:effectLst/>
                <a:latin typeface="Arial "/>
              </a:rPr>
              <a:t>rasgos</a:t>
            </a:r>
            <a:r>
              <a:rPr lang="en-US" sz="2400" b="0" i="0" dirty="0">
                <a:effectLst/>
                <a:latin typeface="Arial "/>
              </a:rPr>
              <a:t> de </a:t>
            </a:r>
            <a:r>
              <a:rPr lang="en-US" sz="2400" b="0" i="0" dirty="0" err="1">
                <a:effectLst/>
                <a:latin typeface="Arial "/>
              </a:rPr>
              <a:t>personalidad</a:t>
            </a:r>
            <a:r>
              <a:rPr lang="en-US" sz="2400" b="0" i="0" dirty="0">
                <a:effectLst/>
                <a:latin typeface="Arial "/>
              </a:rPr>
              <a:t> y </a:t>
            </a:r>
            <a:r>
              <a:rPr lang="en-US" sz="2400" b="0" i="0" dirty="0" err="1">
                <a:effectLst/>
                <a:latin typeface="Arial "/>
              </a:rPr>
              <a:t>determinó</a:t>
            </a:r>
            <a:r>
              <a:rPr lang="en-US" sz="2400" b="0" i="0" dirty="0">
                <a:effectLst/>
                <a:latin typeface="Arial "/>
              </a:rPr>
              <a:t> que </a:t>
            </a:r>
            <a:r>
              <a:rPr lang="en-US" sz="2400" b="0" i="0" dirty="0" err="1">
                <a:effectLst/>
                <a:latin typeface="Arial "/>
              </a:rPr>
              <a:t>los</a:t>
            </a:r>
            <a:r>
              <a:rPr lang="en-US" sz="2400" b="0" i="0" dirty="0">
                <a:effectLst/>
                <a:latin typeface="Arial "/>
              </a:rPr>
              <a:t> </a:t>
            </a:r>
            <a:r>
              <a:rPr lang="en-US" sz="2400" b="0" i="0" dirty="0" err="1">
                <a:effectLst/>
                <a:latin typeface="Arial "/>
              </a:rPr>
              <a:t>gemelos</a:t>
            </a:r>
            <a:r>
              <a:rPr lang="en-US" sz="2400" b="0" i="0" dirty="0">
                <a:effectLst/>
                <a:latin typeface="Arial "/>
              </a:rPr>
              <a:t> </a:t>
            </a:r>
            <a:r>
              <a:rPr lang="en-US" sz="2400" b="0" i="0" dirty="0" err="1">
                <a:effectLst/>
                <a:latin typeface="Arial "/>
              </a:rPr>
              <a:t>idénticos</a:t>
            </a:r>
            <a:r>
              <a:rPr lang="en-US" sz="2400" b="0" i="0" dirty="0">
                <a:effectLst/>
                <a:latin typeface="Arial "/>
              </a:rPr>
              <a:t> son </a:t>
            </a:r>
            <a:r>
              <a:rPr lang="en-US" sz="2400" b="0" i="0" dirty="0" err="1">
                <a:effectLst/>
                <a:latin typeface="Arial "/>
              </a:rPr>
              <a:t>más</a:t>
            </a:r>
            <a:r>
              <a:rPr lang="en-US" sz="2400" b="0" i="0" dirty="0">
                <a:effectLst/>
                <a:latin typeface="Arial "/>
              </a:rPr>
              <a:t> </a:t>
            </a:r>
            <a:r>
              <a:rPr lang="en-US" sz="2400" b="0" i="0" dirty="0" err="1">
                <a:effectLst/>
                <a:latin typeface="Arial "/>
              </a:rPr>
              <a:t>similares</a:t>
            </a:r>
            <a:r>
              <a:rPr lang="en-US" sz="2400" b="0" i="0" dirty="0">
                <a:effectLst/>
                <a:latin typeface="Arial "/>
              </a:rPr>
              <a:t> </a:t>
            </a:r>
            <a:r>
              <a:rPr lang="en-US" sz="2400" b="0" i="0" dirty="0" err="1">
                <a:effectLst/>
                <a:latin typeface="Arial "/>
              </a:rPr>
              <a:t>en</a:t>
            </a:r>
            <a:r>
              <a:rPr lang="en-US" sz="2400" b="0" i="0" dirty="0">
                <a:effectLst/>
                <a:latin typeface="Arial "/>
              </a:rPr>
              <a:t> sus </a:t>
            </a:r>
            <a:r>
              <a:rPr lang="en-US" sz="2400" b="0" i="0" dirty="0" err="1">
                <a:effectLst/>
                <a:latin typeface="Arial "/>
              </a:rPr>
              <a:t>habilidades</a:t>
            </a:r>
            <a:r>
              <a:rPr lang="en-US" sz="2400" b="0" i="0" dirty="0">
                <a:effectLst/>
                <a:latin typeface="Arial "/>
              </a:rPr>
              <a:t> </a:t>
            </a:r>
            <a:r>
              <a:rPr lang="en-US" sz="2400" b="0" i="0" dirty="0" err="1">
                <a:effectLst/>
                <a:latin typeface="Arial "/>
              </a:rPr>
              <a:t>generales</a:t>
            </a:r>
            <a:r>
              <a:rPr lang="en-US" sz="2400" b="0" i="0" dirty="0">
                <a:effectLst/>
                <a:latin typeface="Arial "/>
              </a:rPr>
              <a:t>. </a:t>
            </a:r>
          </a:p>
          <a:p>
            <a:pPr indent="-182880" defTabSz="914400">
              <a:lnSpc>
                <a:spcPct val="90000"/>
              </a:lnSpc>
              <a:spcAft>
                <a:spcPts val="600"/>
              </a:spcAft>
              <a:buClr>
                <a:schemeClr val="accent1">
                  <a:lumMod val="75000"/>
                </a:schemeClr>
              </a:buClr>
              <a:buSzPct val="85000"/>
              <a:buFont typeface="Wingdings" pitchFamily="2" charset="2"/>
              <a:buChar char="§"/>
            </a:pPr>
            <a:endParaRPr lang="en-US" sz="2400" b="0" i="0" dirty="0">
              <a:effectLst/>
              <a:latin typeface="Arial "/>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400" b="0" i="0" dirty="0">
                <a:effectLst/>
                <a:latin typeface="Arial "/>
              </a:rPr>
              <a:t>Se </a:t>
            </a:r>
            <a:r>
              <a:rPr lang="en-US" sz="2400" b="0" i="0" dirty="0" err="1">
                <a:effectLst/>
                <a:latin typeface="Arial "/>
              </a:rPr>
              <a:t>encontró</a:t>
            </a:r>
            <a:r>
              <a:rPr lang="en-US" sz="2400" b="0" i="0" dirty="0">
                <a:effectLst/>
                <a:latin typeface="Arial "/>
              </a:rPr>
              <a:t> que las similitudes de la </a:t>
            </a:r>
            <a:r>
              <a:rPr lang="en-US" sz="2400" b="0" i="0" dirty="0" err="1">
                <a:effectLst/>
                <a:latin typeface="Arial "/>
              </a:rPr>
              <a:t>personalidad</a:t>
            </a:r>
            <a:r>
              <a:rPr lang="en-US" sz="2400" b="0" i="0" dirty="0">
                <a:effectLst/>
                <a:latin typeface="Arial "/>
              </a:rPr>
              <a:t> </a:t>
            </a:r>
            <a:r>
              <a:rPr lang="en-US" sz="2400" b="0" i="0" dirty="0" err="1">
                <a:effectLst/>
                <a:latin typeface="Arial "/>
              </a:rPr>
              <a:t>están</a:t>
            </a:r>
            <a:r>
              <a:rPr lang="en-US" sz="2400" b="0" i="0" dirty="0">
                <a:effectLst/>
                <a:latin typeface="Arial "/>
              </a:rPr>
              <a:t> </a:t>
            </a:r>
            <a:r>
              <a:rPr lang="en-US" sz="2400" b="0" i="0" dirty="0" err="1">
                <a:effectLst/>
                <a:latin typeface="Arial "/>
              </a:rPr>
              <a:t>menos</a:t>
            </a:r>
            <a:r>
              <a:rPr lang="en-US" sz="2400" b="0" i="0" dirty="0">
                <a:effectLst/>
                <a:latin typeface="Arial "/>
              </a:rPr>
              <a:t> </a:t>
            </a:r>
            <a:r>
              <a:rPr lang="en-US" sz="2400" b="0" i="0" dirty="0" err="1">
                <a:effectLst/>
                <a:latin typeface="Arial "/>
              </a:rPr>
              <a:t>relacionadas</a:t>
            </a:r>
            <a:r>
              <a:rPr lang="en-US" sz="2400" b="0" i="0" dirty="0">
                <a:effectLst/>
                <a:latin typeface="Arial "/>
              </a:rPr>
              <a:t> con </a:t>
            </a:r>
            <a:r>
              <a:rPr lang="en-US" sz="2400" b="0" i="0" dirty="0" err="1">
                <a:effectLst/>
                <a:latin typeface="Arial "/>
              </a:rPr>
              <a:t>los</a:t>
            </a:r>
            <a:r>
              <a:rPr lang="en-US" sz="2400" b="0" i="0" dirty="0">
                <a:effectLst/>
                <a:latin typeface="Arial "/>
              </a:rPr>
              <a:t> </a:t>
            </a:r>
            <a:r>
              <a:rPr lang="en-US" sz="2400" b="0" i="0" dirty="0" err="1">
                <a:effectLst/>
                <a:latin typeface="Arial "/>
              </a:rPr>
              <a:t>autoconceptos</a:t>
            </a:r>
            <a:r>
              <a:rPr lang="en-US" sz="2400" b="0" i="0" dirty="0">
                <a:effectLst/>
                <a:latin typeface="Arial "/>
              </a:rPr>
              <a:t>, las </a:t>
            </a:r>
            <a:r>
              <a:rPr lang="en-US" sz="2400" b="0" i="0" dirty="0" err="1">
                <a:effectLst/>
                <a:latin typeface="Arial "/>
              </a:rPr>
              <a:t>metas</a:t>
            </a:r>
            <a:r>
              <a:rPr lang="en-US" sz="2400" b="0" i="0" dirty="0">
                <a:effectLst/>
                <a:latin typeface="Arial "/>
              </a:rPr>
              <a:t> y </a:t>
            </a:r>
            <a:r>
              <a:rPr lang="en-US" sz="2400" b="0" i="0" dirty="0" err="1">
                <a:effectLst/>
                <a:latin typeface="Arial "/>
              </a:rPr>
              <a:t>los</a:t>
            </a:r>
            <a:r>
              <a:rPr lang="en-US" sz="2400" b="0" i="0" dirty="0">
                <a:effectLst/>
                <a:latin typeface="Arial "/>
              </a:rPr>
              <a:t> </a:t>
            </a:r>
            <a:r>
              <a:rPr lang="en-US" sz="2400" b="0" i="0" dirty="0" err="1">
                <a:effectLst/>
                <a:latin typeface="Arial "/>
              </a:rPr>
              <a:t>intereses</a:t>
            </a:r>
            <a:r>
              <a:rPr lang="en-US" sz="2000" b="0" i="0" dirty="0">
                <a:effectLst/>
              </a:rPr>
              <a:t>.</a:t>
            </a:r>
          </a:p>
        </p:txBody>
      </p:sp>
    </p:spTree>
    <p:extLst>
      <p:ext uri="{BB962C8B-B14F-4D97-AF65-F5344CB8AC3E}">
        <p14:creationId xmlns:p14="http://schemas.microsoft.com/office/powerpoint/2010/main" val="101970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99698BC-C572-6B09-64DA-C7EB87ADA216}"/>
              </a:ext>
            </a:extLst>
          </p:cNvPr>
          <p:cNvSpPr txBox="1">
            <a:spLocks/>
          </p:cNvSpPr>
          <p:nvPr/>
        </p:nvSpPr>
        <p:spPr>
          <a:xfrm>
            <a:off x="0" y="0"/>
            <a:ext cx="12192000" cy="12160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AR" sz="6000" b="0" dirty="0" smtClean="0">
                <a:solidFill>
                  <a:schemeClr val="accent6">
                    <a:lumMod val="20000"/>
                    <a:lumOff val="80000"/>
                  </a:schemeClr>
                </a:solidFill>
              </a:rPr>
              <a:t>Estudios de Gemelos</a:t>
            </a:r>
            <a:endParaRPr lang="es-AR" sz="6000" b="0" dirty="0">
              <a:solidFill>
                <a:schemeClr val="accent6">
                  <a:lumMod val="20000"/>
                  <a:lumOff val="80000"/>
                </a:schemeClr>
              </a:solidFill>
            </a:endParaRPr>
          </a:p>
        </p:txBody>
      </p:sp>
      <p:sp>
        <p:nvSpPr>
          <p:cNvPr id="4" name="Marcador de contenido 3"/>
          <p:cNvSpPr>
            <a:spLocks noGrp="1"/>
          </p:cNvSpPr>
          <p:nvPr>
            <p:ph idx="1"/>
          </p:nvPr>
        </p:nvSpPr>
        <p:spPr>
          <a:xfrm>
            <a:off x="1069848" y="1644073"/>
            <a:ext cx="10058400" cy="4528127"/>
          </a:xfrm>
        </p:spPr>
        <p:txBody>
          <a:bodyPr>
            <a:normAutofit/>
          </a:bodyPr>
          <a:lstStyle/>
          <a:p>
            <a:pPr algn="just"/>
            <a:r>
              <a:rPr lang="es-ES" sz="2400" dirty="0">
                <a:latin typeface="Arial "/>
              </a:rPr>
              <a:t>Los </a:t>
            </a:r>
            <a:r>
              <a:rPr lang="es-ES" sz="2400" b="1" dirty="0">
                <a:latin typeface="Arial "/>
              </a:rPr>
              <a:t>estudios de gemelos</a:t>
            </a:r>
            <a:r>
              <a:rPr lang="es-ES" sz="2400" dirty="0">
                <a:latin typeface="Arial "/>
              </a:rPr>
              <a:t> son considerados como una herramienta clave en la </a:t>
            </a:r>
            <a:r>
              <a:rPr lang="es-ES" sz="2400" dirty="0">
                <a:latin typeface="Arial "/>
                <a:hlinkClick r:id="rId3" tooltip="Genética conductual"/>
              </a:rPr>
              <a:t>genética conductual</a:t>
            </a:r>
            <a:r>
              <a:rPr lang="es-ES" sz="2400" dirty="0">
                <a:latin typeface="Arial "/>
              </a:rPr>
              <a:t>. Los estudios con gemelos son capaces de descomponer la variación fenotípica observada, en componentes </a:t>
            </a:r>
            <a:r>
              <a:rPr lang="es-ES" sz="2400" dirty="0">
                <a:latin typeface="Arial "/>
                <a:hlinkClick r:id="rId4" tooltip="Genética"/>
              </a:rPr>
              <a:t>genéticos</a:t>
            </a:r>
            <a:r>
              <a:rPr lang="es-ES" sz="2400" dirty="0">
                <a:latin typeface="Arial "/>
              </a:rPr>
              <a:t> y </a:t>
            </a:r>
            <a:r>
              <a:rPr lang="es-ES" sz="2400" dirty="0">
                <a:latin typeface="Arial "/>
                <a:hlinkClick r:id="rId5" tooltip="Medio ambiente"/>
              </a:rPr>
              <a:t>ambientales</a:t>
            </a:r>
            <a:r>
              <a:rPr lang="es-ES" sz="2400" dirty="0">
                <a:latin typeface="Arial "/>
              </a:rPr>
              <a:t> (compartidos y no compartidos) permitiendo así, estimar la contribución genética al desarrollo del fenotipo sin conocimiento de los genotipos individuales (</a:t>
            </a:r>
            <a:r>
              <a:rPr lang="es-ES" sz="2400" dirty="0" err="1">
                <a:latin typeface="Arial "/>
                <a:hlinkClick r:id="rId6" tooltip="Heredabilidad"/>
              </a:rPr>
              <a:t>heredabilidad</a:t>
            </a:r>
            <a:r>
              <a:rPr lang="es-ES" sz="2400" dirty="0">
                <a:latin typeface="Arial "/>
              </a:rPr>
              <a:t>) y son útiles para analizar rasgos desde el comportamiento personal hasta la presentación de severas enfermedades mentales. Aunque puede haber errores criticables en los supuestos (</a:t>
            </a:r>
            <a:r>
              <a:rPr lang="es-ES" sz="2400" dirty="0" err="1">
                <a:latin typeface="Arial "/>
              </a:rPr>
              <a:t>Rijsdijk</a:t>
            </a:r>
            <a:r>
              <a:rPr lang="es-ES" sz="2400" dirty="0">
                <a:latin typeface="Arial "/>
              </a:rPr>
              <a:t> y </a:t>
            </a:r>
            <a:r>
              <a:rPr lang="es-ES" sz="2400" dirty="0" err="1">
                <a:latin typeface="Arial "/>
              </a:rPr>
              <a:t>Sham</a:t>
            </a:r>
            <a:r>
              <a:rPr lang="es-ES" sz="2400" dirty="0">
                <a:latin typeface="Arial "/>
              </a:rPr>
              <a:t>, 2002), el método clásico de los gemelos ha hecho una notable contribución a la literatura sobre genética humana en el siglo pasado.</a:t>
            </a:r>
            <a:endParaRPr lang="en-US" sz="2400" dirty="0">
              <a:latin typeface="Arial "/>
            </a:endParaRPr>
          </a:p>
        </p:txBody>
      </p:sp>
    </p:spTree>
    <p:extLst>
      <p:ext uri="{BB962C8B-B14F-4D97-AF65-F5344CB8AC3E}">
        <p14:creationId xmlns:p14="http://schemas.microsoft.com/office/powerpoint/2010/main" val="326796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D98645-CF7F-B27D-AB8B-616EC0210657}"/>
              </a:ext>
            </a:extLst>
          </p:cNvPr>
          <p:cNvSpPr txBox="1"/>
          <p:nvPr/>
        </p:nvSpPr>
        <p:spPr>
          <a:xfrm>
            <a:off x="1076325" y="889844"/>
            <a:ext cx="10363835" cy="1631216"/>
          </a:xfrm>
          <a:prstGeom prst="rect">
            <a:avLst/>
          </a:prstGeom>
          <a:noFill/>
        </p:spPr>
        <p:txBody>
          <a:bodyPr wrap="square">
            <a:spAutoFit/>
          </a:bodyPr>
          <a:lstStyle/>
          <a:p>
            <a:pPr algn="just"/>
            <a:r>
              <a:rPr lang="es-ES" sz="2000" b="0" i="0" dirty="0">
                <a:solidFill>
                  <a:srgbClr val="202122"/>
                </a:solidFill>
                <a:effectLst/>
                <a:latin typeface="Arial" panose="020B0604020202020204" pitchFamily="34" charset="0"/>
              </a:rPr>
              <a:t>Los estudios de gemelos también han sido importantes en la creación del modelo de personalidad de cinco factores: neuroticismo, extraversión, apertura, amabilidad y escrupulosidad.</a:t>
            </a:r>
          </a:p>
          <a:p>
            <a:pPr algn="just"/>
            <a:endParaRPr lang="es-ES" sz="2000" b="0" i="0" dirty="0">
              <a:solidFill>
                <a:srgbClr val="202122"/>
              </a:solidFill>
              <a:effectLst/>
              <a:latin typeface="Arial" panose="020B0604020202020204" pitchFamily="34" charset="0"/>
            </a:endParaRPr>
          </a:p>
          <a:p>
            <a:pPr algn="just"/>
            <a:r>
              <a:rPr lang="es-ES" sz="2000" b="0" i="0" dirty="0">
                <a:solidFill>
                  <a:srgbClr val="202122"/>
                </a:solidFill>
                <a:effectLst/>
                <a:latin typeface="Arial" panose="020B0604020202020204" pitchFamily="34" charset="0"/>
              </a:rPr>
              <a:t> </a:t>
            </a:r>
          </a:p>
        </p:txBody>
      </p:sp>
      <p:graphicFrame>
        <p:nvGraphicFramePr>
          <p:cNvPr id="4" name="Diagrama 3"/>
          <p:cNvGraphicFramePr/>
          <p:nvPr>
            <p:extLst>
              <p:ext uri="{D42A27DB-BD31-4B8C-83A1-F6EECF244321}">
                <p14:modId xmlns:p14="http://schemas.microsoft.com/office/powerpoint/2010/main" val="3725194278"/>
              </p:ext>
            </p:extLst>
          </p:nvPr>
        </p:nvGraphicFramePr>
        <p:xfrm>
          <a:off x="2471333" y="1705452"/>
          <a:ext cx="7573818" cy="5066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081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95927" y="1028343"/>
            <a:ext cx="9984509" cy="5632311"/>
          </a:xfrm>
          <a:prstGeom prst="rect">
            <a:avLst/>
          </a:prstGeom>
        </p:spPr>
        <p:txBody>
          <a:bodyPr wrap="square">
            <a:spAutoFit/>
          </a:bodyPr>
          <a:lstStyle/>
          <a:p>
            <a:pPr algn="just"/>
            <a:r>
              <a:rPr lang="es-ES" sz="2400" dirty="0">
                <a:solidFill>
                  <a:srgbClr val="202122"/>
                </a:solidFill>
                <a:latin typeface="Arial" panose="020B0604020202020204" pitchFamily="34" charset="0"/>
              </a:rPr>
              <a:t>El </a:t>
            </a:r>
            <a:r>
              <a:rPr lang="es-ES" sz="2400" dirty="0" err="1">
                <a:solidFill>
                  <a:srgbClr val="202122"/>
                </a:solidFill>
                <a:latin typeface="Arial" panose="020B0604020202020204" pitchFamily="34" charset="0"/>
              </a:rPr>
              <a:t>neuroticismo</a:t>
            </a:r>
            <a:r>
              <a:rPr lang="es-ES" sz="2400" dirty="0">
                <a:solidFill>
                  <a:srgbClr val="202122"/>
                </a:solidFill>
                <a:latin typeface="Arial" panose="020B0604020202020204" pitchFamily="34" charset="0"/>
              </a:rPr>
              <a:t> y la extraversión son los dos rasgos más ampliamente estudiados. Una persona que puede caer en la categoría de extrovertido puede mostrar características tales como impulsividad, sociabilidad y actividad. </a:t>
            </a:r>
          </a:p>
          <a:p>
            <a:pPr algn="just"/>
            <a:endParaRPr lang="es-ES" sz="2400" dirty="0">
              <a:solidFill>
                <a:srgbClr val="202122"/>
              </a:solidFill>
              <a:latin typeface="Arial" panose="020B0604020202020204" pitchFamily="34" charset="0"/>
            </a:endParaRPr>
          </a:p>
          <a:p>
            <a:pPr algn="just"/>
            <a:r>
              <a:rPr lang="es-ES" sz="2400" dirty="0">
                <a:solidFill>
                  <a:srgbClr val="202122"/>
                </a:solidFill>
                <a:latin typeface="Arial" panose="020B0604020202020204" pitchFamily="34" charset="0"/>
              </a:rPr>
              <a:t>Una persona que cae en la categoría de </a:t>
            </a:r>
            <a:r>
              <a:rPr lang="es-ES" sz="2400" dirty="0" err="1">
                <a:solidFill>
                  <a:srgbClr val="202122"/>
                </a:solidFill>
                <a:latin typeface="Arial" panose="020B0604020202020204" pitchFamily="34" charset="0"/>
              </a:rPr>
              <a:t>neuroticismo</a:t>
            </a:r>
            <a:r>
              <a:rPr lang="es-ES" sz="2400" dirty="0">
                <a:solidFill>
                  <a:srgbClr val="202122"/>
                </a:solidFill>
                <a:latin typeface="Arial" panose="020B0604020202020204" pitchFamily="34" charset="0"/>
              </a:rPr>
              <a:t> puede ser más temperamental, ansiosa o irritable. Sin embargo, los gemelos idénticos tienen correlaciones más altas en los rasgos de personalidad que los gemelos fraternos.</a:t>
            </a:r>
          </a:p>
          <a:p>
            <a:pPr algn="just"/>
            <a:endParaRPr lang="es-ES" sz="2400" dirty="0">
              <a:solidFill>
                <a:srgbClr val="202122"/>
              </a:solidFill>
              <a:latin typeface="Arial" panose="020B0604020202020204" pitchFamily="34" charset="0"/>
            </a:endParaRPr>
          </a:p>
          <a:p>
            <a:pPr algn="just"/>
            <a:r>
              <a:rPr lang="es-ES" sz="2400" dirty="0">
                <a:solidFill>
                  <a:srgbClr val="202122"/>
                </a:solidFill>
                <a:latin typeface="Arial" panose="020B0604020202020204" pitchFamily="34" charset="0"/>
              </a:rPr>
              <a:t>Un estudio que mide la influencia genética en gemelos en cinco países diferentes encontró que las correlaciones para gemelos idénticos eran de .50, mientras que para fraternales eran de aproximadamente .20. Se sugiere que la herencia y el entorno interactúen para determinar la personalidad de uno</a:t>
            </a:r>
          </a:p>
        </p:txBody>
      </p:sp>
    </p:spTree>
    <p:extLst>
      <p:ext uri="{BB962C8B-B14F-4D97-AF65-F5344CB8AC3E}">
        <p14:creationId xmlns:p14="http://schemas.microsoft.com/office/powerpoint/2010/main" val="371095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63ACA-7189-14E2-98B5-45124E617AA3}"/>
              </a:ext>
            </a:extLst>
          </p:cNvPr>
          <p:cNvSpPr>
            <a:spLocks noGrp="1"/>
          </p:cNvSpPr>
          <p:nvPr>
            <p:ph type="title"/>
          </p:nvPr>
        </p:nvSpPr>
        <p:spPr>
          <a:xfrm>
            <a:off x="7534654" y="702365"/>
            <a:ext cx="3896264" cy="3765666"/>
          </a:xfrm>
        </p:spPr>
        <p:txBody>
          <a:bodyPr vert="horz" lIns="91440" tIns="45720" rIns="91440" bIns="45720" rtlCol="0" anchor="b">
            <a:normAutofit/>
          </a:bodyPr>
          <a:lstStyle/>
          <a:p>
            <a:r>
              <a:rPr lang="en-US" sz="5000" b="1" kern="1200" cap="none" baseline="0">
                <a:blipFill dpi="0" rotWithShape="1">
                  <a:blip r:embed="rId2"/>
                  <a:srcRect/>
                  <a:tile tx="6350" ty="-127000" sx="65000" sy="64000" flip="none" algn="tl"/>
                </a:blipFill>
                <a:latin typeface="+mj-lt"/>
                <a:ea typeface="+mj-ea"/>
                <a:cs typeface="+mj-cs"/>
              </a:rPr>
              <a:t>Bases Biológicas de la Conducta </a:t>
            </a:r>
          </a:p>
        </p:txBody>
      </p:sp>
      <p:sp>
        <p:nvSpPr>
          <p:cNvPr id="3" name="Marcador de texto 2">
            <a:extLst>
              <a:ext uri="{FF2B5EF4-FFF2-40B4-BE49-F238E27FC236}">
                <a16:creationId xmlns:a16="http://schemas.microsoft.com/office/drawing/2014/main" id="{396D25D7-8454-528F-8E2B-6073211C862D}"/>
              </a:ext>
            </a:extLst>
          </p:cNvPr>
          <p:cNvSpPr>
            <a:spLocks noGrp="1"/>
          </p:cNvSpPr>
          <p:nvPr>
            <p:ph type="body" idx="1"/>
          </p:nvPr>
        </p:nvSpPr>
        <p:spPr>
          <a:xfrm>
            <a:off x="7534652" y="4389120"/>
            <a:ext cx="3867073" cy="1069848"/>
          </a:xfrm>
        </p:spPr>
        <p:txBody>
          <a:bodyPr vert="horz" lIns="91440" tIns="45720" rIns="91440" bIns="45720" rtlCol="0">
            <a:normAutofit/>
          </a:bodyPr>
          <a:lstStyle/>
          <a:p>
            <a:endParaRPr lang="en-US" sz="2200"/>
          </a:p>
        </p:txBody>
      </p:sp>
      <p:pic>
        <p:nvPicPr>
          <p:cNvPr id="5" name="Picture 4">
            <a:extLst>
              <a:ext uri="{FF2B5EF4-FFF2-40B4-BE49-F238E27FC236}">
                <a16:creationId xmlns:a16="http://schemas.microsoft.com/office/drawing/2014/main" id="{B3BAFF70-EBE9-59D1-8CA8-D7FDEBA80310}"/>
              </a:ext>
            </a:extLst>
          </p:cNvPr>
          <p:cNvPicPr>
            <a:picLocks noChangeAspect="1"/>
          </p:cNvPicPr>
          <p:nvPr/>
        </p:nvPicPr>
        <p:blipFill rotWithShape="1">
          <a:blip r:embed="rId3"/>
          <a:srcRect l="2165" r="7270"/>
          <a:stretch/>
        </p:blipFill>
        <p:spPr>
          <a:xfrm>
            <a:off x="20" y="10"/>
            <a:ext cx="6901088" cy="6857990"/>
          </a:xfrm>
          <a:prstGeom prst="rect">
            <a:avLst/>
          </a:prstGeom>
        </p:spPr>
      </p:pic>
    </p:spTree>
    <p:extLst>
      <p:ext uri="{BB962C8B-B14F-4D97-AF65-F5344CB8AC3E}">
        <p14:creationId xmlns:p14="http://schemas.microsoft.com/office/powerpoint/2010/main" val="127441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6E16A48-4E24-8D32-1A5A-447BB6070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99"/>
          <a:stretch/>
        </p:blipFill>
        <p:spPr bwMode="auto">
          <a:xfrm>
            <a:off x="3344" y="10"/>
            <a:ext cx="2457598" cy="362711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4F5282F-7EA0-AB69-5B6A-74E9FD9C9D14}"/>
              </a:ext>
            </a:extLst>
          </p:cNvPr>
          <p:cNvSpPr txBox="1"/>
          <p:nvPr/>
        </p:nvSpPr>
        <p:spPr>
          <a:xfrm>
            <a:off x="2678545" y="94781"/>
            <a:ext cx="7065373" cy="6444564"/>
          </a:xfrm>
          <a:prstGeom prst="rect">
            <a:avLst/>
          </a:prstGeom>
        </p:spPr>
        <p:txBody>
          <a:bodyPr vert="horz" lIns="91440" tIns="45720" rIns="91440" bIns="45720" rtlCol="0">
            <a:no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200" b="0" i="0" dirty="0">
                <a:effectLst/>
                <a:latin typeface="Arial "/>
              </a:rPr>
              <a:t>El </a:t>
            </a:r>
            <a:r>
              <a:rPr lang="en-US" sz="2200" b="0" i="0" dirty="0" err="1">
                <a:effectLst/>
                <a:latin typeface="Arial "/>
              </a:rPr>
              <a:t>estudio</a:t>
            </a:r>
            <a:r>
              <a:rPr lang="en-US" sz="2200" b="0" i="0" dirty="0">
                <a:effectLst/>
                <a:latin typeface="Arial "/>
              </a:rPr>
              <a:t> del </a:t>
            </a:r>
            <a:r>
              <a:rPr lang="en-US" sz="2200" b="0" i="0" dirty="0" err="1">
                <a:effectLst/>
                <a:latin typeface="Arial "/>
              </a:rPr>
              <a:t>nivel</a:t>
            </a:r>
            <a:r>
              <a:rPr lang="en-US" sz="2200" b="0" i="0" dirty="0">
                <a:effectLst/>
                <a:latin typeface="Arial "/>
              </a:rPr>
              <a:t> </a:t>
            </a:r>
            <a:r>
              <a:rPr lang="en-US" sz="2200" b="0" i="0" dirty="0" err="1">
                <a:effectLst/>
                <a:latin typeface="Arial "/>
              </a:rPr>
              <a:t>biológico</a:t>
            </a:r>
            <a:r>
              <a:rPr lang="en-US" sz="2200" b="0" i="0" dirty="0">
                <a:effectLst/>
                <a:latin typeface="Arial "/>
              </a:rPr>
              <a:t> </a:t>
            </a:r>
            <a:r>
              <a:rPr lang="en-US" sz="2200" b="0" i="0" dirty="0" err="1">
                <a:effectLst/>
                <a:latin typeface="Arial "/>
              </a:rPr>
              <a:t>en</a:t>
            </a:r>
            <a:r>
              <a:rPr lang="en-US" sz="2200" b="0" i="0" dirty="0">
                <a:effectLst/>
                <a:latin typeface="Arial "/>
              </a:rPr>
              <a:t> la </a:t>
            </a:r>
            <a:r>
              <a:rPr lang="en-US" sz="2200" b="0" i="0" dirty="0" err="1">
                <a:effectLst/>
                <a:latin typeface="Arial "/>
              </a:rPr>
              <a:t>psicología</a:t>
            </a:r>
            <a:r>
              <a:rPr lang="en-US" sz="2200" b="0" i="0" dirty="0">
                <a:effectLst/>
                <a:latin typeface="Arial "/>
              </a:rPr>
              <a:t> de la </a:t>
            </a:r>
            <a:r>
              <a:rPr lang="en-US" sz="2200" b="0" i="0" dirty="0" err="1">
                <a:effectLst/>
                <a:latin typeface="Arial "/>
              </a:rPr>
              <a:t>personalidad</a:t>
            </a:r>
            <a:r>
              <a:rPr lang="en-US" sz="2200" b="0" i="0" dirty="0">
                <a:effectLst/>
                <a:latin typeface="Arial "/>
              </a:rPr>
              <a:t> se centra </a:t>
            </a:r>
            <a:r>
              <a:rPr lang="en-US" sz="2200" b="0" i="0" dirty="0" err="1">
                <a:effectLst/>
                <a:latin typeface="Arial "/>
              </a:rPr>
              <a:t>principalmente</a:t>
            </a:r>
            <a:r>
              <a:rPr lang="en-US" sz="2200" b="0" i="0" dirty="0">
                <a:effectLst/>
                <a:latin typeface="Arial "/>
              </a:rPr>
              <a:t> </a:t>
            </a:r>
            <a:r>
              <a:rPr lang="en-US" sz="2200" b="0" i="0" dirty="0" err="1">
                <a:effectLst/>
                <a:latin typeface="Arial "/>
              </a:rPr>
              <a:t>en</a:t>
            </a:r>
            <a:r>
              <a:rPr lang="en-US" sz="2200" b="0" i="0" dirty="0">
                <a:effectLst/>
                <a:latin typeface="Arial "/>
              </a:rPr>
              <a:t> </a:t>
            </a:r>
            <a:r>
              <a:rPr lang="en-US" sz="2200" b="0" i="0" dirty="0" err="1">
                <a:effectLst/>
                <a:latin typeface="Arial "/>
              </a:rPr>
              <a:t>identificar</a:t>
            </a:r>
            <a:r>
              <a:rPr lang="en-US" sz="2200" b="0" i="0" dirty="0">
                <a:effectLst/>
                <a:latin typeface="Arial "/>
              </a:rPr>
              <a:t> </a:t>
            </a:r>
            <a:r>
              <a:rPr lang="en-US" sz="2200" b="0" i="0" dirty="0" err="1">
                <a:effectLst/>
                <a:latin typeface="Arial "/>
              </a:rPr>
              <a:t>el</a:t>
            </a:r>
            <a:r>
              <a:rPr lang="en-US" sz="2200" b="0" i="0" dirty="0">
                <a:effectLst/>
                <a:latin typeface="Arial "/>
              </a:rPr>
              <a:t> </a:t>
            </a:r>
            <a:r>
              <a:rPr lang="en-US" sz="2200" b="0" i="0" dirty="0" err="1">
                <a:effectLst/>
                <a:latin typeface="Arial "/>
              </a:rPr>
              <a:t>papel</a:t>
            </a:r>
            <a:r>
              <a:rPr lang="en-US" sz="2200" b="0" i="0" dirty="0">
                <a:effectLst/>
                <a:latin typeface="Arial "/>
              </a:rPr>
              <a:t> de </a:t>
            </a:r>
            <a:r>
              <a:rPr lang="en-US" sz="2200" b="0" i="0" dirty="0" err="1">
                <a:effectLst/>
                <a:latin typeface="Arial "/>
              </a:rPr>
              <a:t>los</a:t>
            </a:r>
            <a:r>
              <a:rPr lang="en-US" sz="2200" b="0" i="0" dirty="0">
                <a:effectLst/>
                <a:latin typeface="Arial "/>
              </a:rPr>
              <a:t> </a:t>
            </a:r>
            <a:r>
              <a:rPr lang="en-US" sz="2200" b="0" i="0" dirty="0" err="1">
                <a:effectLst/>
                <a:latin typeface="Arial "/>
              </a:rPr>
              <a:t>determinantes</a:t>
            </a:r>
            <a:r>
              <a:rPr lang="en-US" sz="2200" b="0" i="0" dirty="0">
                <a:effectLst/>
                <a:latin typeface="Arial "/>
              </a:rPr>
              <a:t> </a:t>
            </a:r>
            <a:r>
              <a:rPr lang="en-US" sz="2200" b="0" i="0" dirty="0" err="1">
                <a:effectLst/>
                <a:latin typeface="Arial "/>
              </a:rPr>
              <a:t>genéticos</a:t>
            </a:r>
            <a:r>
              <a:rPr lang="en-US" sz="2200" b="0" i="0" dirty="0">
                <a:effectLst/>
                <a:latin typeface="Arial "/>
              </a:rPr>
              <a:t> y </a:t>
            </a:r>
            <a:r>
              <a:rPr lang="en-US" sz="2200" b="0" i="0" dirty="0" err="1">
                <a:effectLst/>
                <a:latin typeface="Arial "/>
              </a:rPr>
              <a:t>cómo</a:t>
            </a:r>
            <a:r>
              <a:rPr lang="en-US" sz="2200" b="0" i="0" dirty="0">
                <a:effectLst/>
                <a:latin typeface="Arial "/>
              </a:rPr>
              <a:t> </a:t>
            </a:r>
            <a:r>
              <a:rPr lang="en-US" sz="2200" b="0" i="0" dirty="0" err="1">
                <a:effectLst/>
                <a:latin typeface="Arial "/>
              </a:rPr>
              <a:t>moldean</a:t>
            </a:r>
            <a:r>
              <a:rPr lang="en-US" sz="2200" b="0" i="0" dirty="0">
                <a:effectLst/>
                <a:latin typeface="Arial "/>
              </a:rPr>
              <a:t> las </a:t>
            </a:r>
            <a:r>
              <a:rPr lang="en-US" sz="2200" b="0" i="0" dirty="0" err="1">
                <a:effectLst/>
                <a:latin typeface="Arial "/>
              </a:rPr>
              <a:t>personalidades</a:t>
            </a:r>
            <a:r>
              <a:rPr lang="en-US" sz="2200" b="0" i="0" dirty="0">
                <a:effectLst/>
                <a:latin typeface="Arial "/>
              </a:rPr>
              <a:t> </a:t>
            </a:r>
            <a:r>
              <a:rPr lang="en-US" sz="2200" b="0" i="0" dirty="0" err="1">
                <a:effectLst/>
                <a:latin typeface="Arial "/>
              </a:rPr>
              <a:t>individuales</a:t>
            </a:r>
            <a:r>
              <a:rPr lang="en-US" sz="2200" b="0" i="0" dirty="0">
                <a:effectLst/>
                <a:latin typeface="Arial "/>
              </a:rPr>
              <a:t>.</a:t>
            </a:r>
            <a:endParaRPr lang="en-US" sz="2200" b="0" i="0" baseline="30000" dirty="0">
              <a:effectLst/>
              <a:latin typeface="Arial "/>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200" b="0" i="0" dirty="0">
                <a:effectLst/>
                <a:latin typeface="Arial "/>
              </a:rPr>
              <a:t> Los </a:t>
            </a:r>
            <a:r>
              <a:rPr lang="en-US" sz="2200" b="0" i="0" dirty="0" err="1">
                <a:effectLst/>
                <a:latin typeface="Arial "/>
              </a:rPr>
              <a:t>primeros</a:t>
            </a:r>
            <a:r>
              <a:rPr lang="en-US" sz="2200" b="0" i="0" dirty="0">
                <a:effectLst/>
                <a:latin typeface="Arial "/>
              </a:rPr>
              <a:t> </a:t>
            </a:r>
            <a:r>
              <a:rPr lang="en-US" sz="2200" b="0" i="0" dirty="0" err="1">
                <a:effectLst/>
                <a:latin typeface="Arial "/>
              </a:rPr>
              <a:t>pensamientos</a:t>
            </a:r>
            <a:r>
              <a:rPr lang="en-US" sz="2200" b="0" i="0" dirty="0">
                <a:effectLst/>
                <a:latin typeface="Arial "/>
              </a:rPr>
              <a:t> </a:t>
            </a:r>
            <a:r>
              <a:rPr lang="en-US" sz="2200" b="0" i="0" dirty="0" err="1">
                <a:effectLst/>
                <a:latin typeface="Arial "/>
              </a:rPr>
              <a:t>sobre</a:t>
            </a:r>
            <a:r>
              <a:rPr lang="en-US" sz="2200" b="0" i="0" dirty="0">
                <a:effectLst/>
                <a:latin typeface="Arial "/>
              </a:rPr>
              <a:t> </a:t>
            </a:r>
            <a:r>
              <a:rPr lang="en-US" sz="2200" b="0" i="0" dirty="0" err="1">
                <a:effectLst/>
                <a:latin typeface="Arial "/>
              </a:rPr>
              <a:t>posibles</a:t>
            </a:r>
            <a:r>
              <a:rPr lang="en-US" sz="2200" b="0" i="0" dirty="0">
                <a:effectLst/>
                <a:latin typeface="Arial "/>
              </a:rPr>
              <a:t> bases </a:t>
            </a:r>
            <a:r>
              <a:rPr lang="en-US" sz="2200" b="0" i="0" dirty="0" err="1">
                <a:effectLst/>
                <a:latin typeface="Arial "/>
              </a:rPr>
              <a:t>biológicas</a:t>
            </a:r>
            <a:r>
              <a:rPr lang="en-US" sz="2200" b="0" i="0" dirty="0">
                <a:effectLst/>
                <a:latin typeface="Arial "/>
              </a:rPr>
              <a:t> de la </a:t>
            </a:r>
            <a:r>
              <a:rPr lang="en-US" sz="2200" b="0" i="0" dirty="0" err="1">
                <a:effectLst/>
                <a:latin typeface="Arial "/>
              </a:rPr>
              <a:t>personalidad</a:t>
            </a:r>
            <a:r>
              <a:rPr lang="en-US" sz="2200" b="0" i="0" dirty="0">
                <a:effectLst/>
                <a:latin typeface="Arial "/>
              </a:rPr>
              <a:t> </a:t>
            </a:r>
            <a:r>
              <a:rPr lang="en-US" sz="2200" b="0" i="0" dirty="0" err="1">
                <a:effectLst/>
                <a:latin typeface="Arial "/>
              </a:rPr>
              <a:t>surgieron</a:t>
            </a:r>
            <a:r>
              <a:rPr lang="en-US" sz="2200" b="0" i="0" dirty="0">
                <a:effectLst/>
                <a:latin typeface="Arial "/>
              </a:rPr>
              <a:t> del </a:t>
            </a:r>
            <a:r>
              <a:rPr lang="en-US" sz="2200" b="0" i="0" dirty="0" err="1">
                <a:effectLst/>
                <a:latin typeface="Arial "/>
              </a:rPr>
              <a:t>caso</a:t>
            </a:r>
            <a:r>
              <a:rPr lang="en-US" sz="2200" b="0" i="0" dirty="0">
                <a:effectLst/>
                <a:latin typeface="Arial "/>
              </a:rPr>
              <a:t> de </a:t>
            </a:r>
            <a:r>
              <a:rPr lang="en-US" sz="2200" b="0" i="0" u="none" strike="noStrike" dirty="0">
                <a:effectLst/>
                <a:latin typeface="Arial "/>
                <a:hlinkClick r:id="rId3" tooltip="Phineas Gage"/>
              </a:rPr>
              <a:t>Phineas Gage</a:t>
            </a:r>
            <a:r>
              <a:rPr lang="en-US" sz="2200" b="0" i="0" dirty="0">
                <a:effectLst/>
                <a:latin typeface="Arial "/>
              </a:rPr>
              <a:t>. </a:t>
            </a:r>
            <a:r>
              <a:rPr lang="en-US" sz="2200" b="0" i="0" dirty="0" err="1">
                <a:effectLst/>
                <a:latin typeface="Arial "/>
              </a:rPr>
              <a:t>En</a:t>
            </a:r>
            <a:r>
              <a:rPr lang="en-US" sz="2200" b="0" i="0" dirty="0">
                <a:effectLst/>
                <a:latin typeface="Arial "/>
              </a:rPr>
              <a:t> un </a:t>
            </a:r>
            <a:r>
              <a:rPr lang="en-US" sz="2200" b="0" i="0" dirty="0" err="1">
                <a:effectLst/>
                <a:latin typeface="Arial "/>
              </a:rPr>
              <a:t>accidente</a:t>
            </a:r>
            <a:r>
              <a:rPr lang="en-US" sz="2200" b="0" i="0" dirty="0">
                <a:effectLst/>
                <a:latin typeface="Arial "/>
              </a:rPr>
              <a:t> de 1848, la cabeza de Gage </a:t>
            </a:r>
            <a:r>
              <a:rPr lang="en-US" sz="2200" b="0" i="0" dirty="0" err="1">
                <a:effectLst/>
                <a:latin typeface="Arial "/>
              </a:rPr>
              <a:t>fue</a:t>
            </a:r>
            <a:r>
              <a:rPr lang="en-US" sz="2200" b="0" i="0" dirty="0">
                <a:effectLst/>
                <a:latin typeface="Arial "/>
              </a:rPr>
              <a:t> </a:t>
            </a:r>
            <a:r>
              <a:rPr lang="en-US" sz="2200" b="0" i="0" dirty="0" err="1">
                <a:effectLst/>
                <a:latin typeface="Arial "/>
              </a:rPr>
              <a:t>atravesada</a:t>
            </a:r>
            <a:r>
              <a:rPr lang="en-US" sz="2200" b="0" i="0" dirty="0">
                <a:effectLst/>
                <a:latin typeface="Arial "/>
              </a:rPr>
              <a:t> </a:t>
            </a:r>
            <a:r>
              <a:rPr lang="en-US" sz="2200" b="0" i="0" dirty="0" err="1">
                <a:effectLst/>
                <a:latin typeface="Arial "/>
              </a:rPr>
              <a:t>por</a:t>
            </a:r>
            <a:r>
              <a:rPr lang="en-US" sz="2200" b="0" i="0" dirty="0">
                <a:effectLst/>
                <a:latin typeface="Arial "/>
              </a:rPr>
              <a:t> </a:t>
            </a:r>
            <a:r>
              <a:rPr lang="en-US" sz="2200" b="0" i="0" dirty="0" err="1">
                <a:effectLst/>
                <a:latin typeface="Arial "/>
              </a:rPr>
              <a:t>una</a:t>
            </a:r>
            <a:r>
              <a:rPr lang="en-US" sz="2200" b="0" i="0" dirty="0">
                <a:effectLst/>
                <a:latin typeface="Arial "/>
              </a:rPr>
              <a:t> gran barra de </a:t>
            </a:r>
            <a:r>
              <a:rPr lang="en-US" sz="2200" b="0" i="0" dirty="0" err="1">
                <a:effectLst/>
                <a:latin typeface="Arial "/>
              </a:rPr>
              <a:t>hierro</a:t>
            </a:r>
            <a:r>
              <a:rPr lang="en-US" sz="2200" b="0" i="0" dirty="0">
                <a:effectLst/>
                <a:latin typeface="Arial "/>
              </a:rPr>
              <a:t>, y </a:t>
            </a:r>
            <a:r>
              <a:rPr lang="en-US" sz="2200" b="0" i="0" dirty="0" err="1">
                <a:effectLst/>
                <a:latin typeface="Arial "/>
              </a:rPr>
              <a:t>su</a:t>
            </a:r>
            <a:r>
              <a:rPr lang="en-US" sz="2200" b="0" i="0" dirty="0">
                <a:effectLst/>
                <a:latin typeface="Arial "/>
              </a:rPr>
              <a:t> </a:t>
            </a:r>
            <a:r>
              <a:rPr lang="en-US" sz="2200" b="0" i="0" dirty="0" err="1">
                <a:effectLst/>
                <a:latin typeface="Arial "/>
              </a:rPr>
              <a:t>personalidad</a:t>
            </a:r>
            <a:r>
              <a:rPr lang="en-US" sz="2200" b="0" i="0" dirty="0">
                <a:effectLst/>
                <a:latin typeface="Arial "/>
              </a:rPr>
              <a:t> </a:t>
            </a:r>
            <a:r>
              <a:rPr lang="en-US" sz="2200" b="0" i="0" dirty="0" err="1">
                <a:effectLst/>
                <a:latin typeface="Arial "/>
              </a:rPr>
              <a:t>aparentemente</a:t>
            </a:r>
            <a:r>
              <a:rPr lang="en-US" sz="2200" b="0" i="0" dirty="0">
                <a:effectLst/>
                <a:latin typeface="Arial "/>
              </a:rPr>
              <a:t> </a:t>
            </a:r>
            <a:r>
              <a:rPr lang="en-US" sz="2200" b="0" i="0" dirty="0" err="1">
                <a:effectLst/>
                <a:latin typeface="Arial "/>
              </a:rPr>
              <a:t>cambió</a:t>
            </a:r>
            <a:r>
              <a:rPr lang="en-US" sz="2200" b="0" i="0" dirty="0">
                <a:effectLst/>
                <a:latin typeface="Arial "/>
              </a:rPr>
              <a:t> </a:t>
            </a:r>
            <a:r>
              <a:rPr lang="en-US" sz="2200" b="0" i="0" dirty="0" err="1">
                <a:effectLst/>
                <a:latin typeface="Arial "/>
              </a:rPr>
              <a:t>como</a:t>
            </a:r>
            <a:r>
              <a:rPr lang="en-US" sz="2200" b="0" i="0" dirty="0">
                <a:effectLst/>
                <a:latin typeface="Arial "/>
              </a:rPr>
              <a:t> </a:t>
            </a:r>
            <a:r>
              <a:rPr lang="en-US" sz="2200" b="0" i="0" dirty="0" err="1">
                <a:effectLst/>
                <a:latin typeface="Arial "/>
              </a:rPr>
              <a:t>resultado</a:t>
            </a:r>
            <a:r>
              <a:rPr lang="en-US" sz="2200" b="0" i="0" dirty="0">
                <a:effectLst/>
                <a:latin typeface="Arial "/>
              </a:rPr>
              <a:t>, </a:t>
            </a:r>
            <a:r>
              <a:rPr lang="en-US" sz="2200" b="0" i="0" dirty="0" err="1">
                <a:effectLst/>
                <a:latin typeface="Arial "/>
              </a:rPr>
              <a:t>aunque</a:t>
            </a:r>
            <a:r>
              <a:rPr lang="en-US" sz="2200" b="0" i="0" dirty="0">
                <a:effectLst/>
                <a:latin typeface="Arial "/>
              </a:rPr>
              <a:t> las </a:t>
            </a:r>
            <a:r>
              <a:rPr lang="en-US" sz="2200" b="0" i="0" dirty="0" err="1">
                <a:effectLst/>
                <a:latin typeface="Arial "/>
              </a:rPr>
              <a:t>descripciones</a:t>
            </a:r>
            <a:r>
              <a:rPr lang="en-US" sz="2200" b="0" i="0" dirty="0">
                <a:effectLst/>
                <a:latin typeface="Arial "/>
              </a:rPr>
              <a:t>​ de </a:t>
            </a:r>
            <a:r>
              <a:rPr lang="en-US" sz="2200" b="0" i="0" dirty="0" err="1">
                <a:effectLst/>
                <a:latin typeface="Arial "/>
              </a:rPr>
              <a:t>estos</a:t>
            </a:r>
            <a:r>
              <a:rPr lang="en-US" sz="2200" b="0" i="0" dirty="0">
                <a:effectLst/>
                <a:latin typeface="Arial "/>
              </a:rPr>
              <a:t> </a:t>
            </a:r>
            <a:r>
              <a:rPr lang="en-US" sz="2200" b="0" i="0" dirty="0" err="1">
                <a:effectLst/>
                <a:latin typeface="Arial "/>
              </a:rPr>
              <a:t>cambios</a:t>
            </a:r>
            <a:r>
              <a:rPr lang="en-US" sz="2200" b="0" i="0" dirty="0">
                <a:effectLst/>
                <a:latin typeface="Arial "/>
              </a:rPr>
              <a:t> </a:t>
            </a:r>
            <a:r>
              <a:rPr lang="en-US" sz="2200" b="0" i="0" dirty="0" err="1">
                <a:effectLst/>
                <a:latin typeface="Arial "/>
              </a:rPr>
              <a:t>psicológicos</a:t>
            </a:r>
            <a:r>
              <a:rPr lang="en-US" sz="2200" b="0" i="0" dirty="0">
                <a:effectLst/>
                <a:latin typeface="Arial "/>
              </a:rPr>
              <a:t> </a:t>
            </a:r>
            <a:r>
              <a:rPr lang="en-US" sz="2200" b="0" i="0" dirty="0" err="1">
                <a:effectLst/>
                <a:latin typeface="Arial "/>
              </a:rPr>
              <a:t>suelen</a:t>
            </a:r>
            <a:r>
              <a:rPr lang="en-US" sz="2200" b="0" i="0" dirty="0">
                <a:effectLst/>
                <a:latin typeface="Arial "/>
              </a:rPr>
              <a:t> ser </a:t>
            </a:r>
            <a:r>
              <a:rPr lang="en-US" sz="2200" b="0" i="0" dirty="0" err="1">
                <a:effectLst/>
                <a:latin typeface="Arial "/>
              </a:rPr>
              <a:t>exageradas</a:t>
            </a:r>
            <a:r>
              <a:rPr lang="en-US" sz="2200" b="0" i="0" dirty="0">
                <a:effectLst/>
                <a:latin typeface="Arial "/>
              </a:rPr>
              <a:t>.</a:t>
            </a:r>
          </a:p>
          <a:p>
            <a:pPr defTabSz="914400">
              <a:lnSpc>
                <a:spcPct val="90000"/>
              </a:lnSpc>
              <a:spcAft>
                <a:spcPts val="600"/>
              </a:spcAft>
              <a:buClr>
                <a:schemeClr val="accent1">
                  <a:lumMod val="75000"/>
                </a:schemeClr>
              </a:buClr>
              <a:buSzPct val="85000"/>
            </a:pPr>
            <a:endParaRPr lang="en-US" sz="2200" b="0" i="0" dirty="0">
              <a:effectLst/>
              <a:latin typeface="Arial "/>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200" b="0" i="0" dirty="0" err="1">
                <a:effectLst/>
                <a:latin typeface="Arial "/>
              </a:rPr>
              <a:t>En</a:t>
            </a:r>
            <a:r>
              <a:rPr lang="en-US" sz="2200" b="0" i="0" dirty="0">
                <a:effectLst/>
                <a:latin typeface="Arial "/>
              </a:rPr>
              <a:t> general, </a:t>
            </a:r>
            <a:r>
              <a:rPr lang="en-US" sz="2200" b="0" i="0" dirty="0" err="1">
                <a:effectLst/>
                <a:latin typeface="Arial "/>
              </a:rPr>
              <a:t>los</a:t>
            </a:r>
            <a:r>
              <a:rPr lang="en-US" sz="2200" b="0" i="0" dirty="0">
                <a:effectLst/>
                <a:latin typeface="Arial "/>
              </a:rPr>
              <a:t> </a:t>
            </a:r>
            <a:r>
              <a:rPr lang="en-US" sz="2200" b="0" i="0" dirty="0" err="1">
                <a:effectLst/>
                <a:latin typeface="Arial "/>
              </a:rPr>
              <a:t>pacientes</a:t>
            </a:r>
            <a:r>
              <a:rPr lang="en-US" sz="2200" b="0" i="0" dirty="0">
                <a:effectLst/>
                <a:latin typeface="Arial "/>
              </a:rPr>
              <a:t> con </a:t>
            </a:r>
            <a:r>
              <a:rPr lang="en-US" sz="2200" b="0" i="0" dirty="0" err="1">
                <a:effectLst/>
                <a:latin typeface="Arial "/>
              </a:rPr>
              <a:t>daño</a:t>
            </a:r>
            <a:r>
              <a:rPr lang="en-US" sz="2200" b="0" i="0" dirty="0">
                <a:effectLst/>
                <a:latin typeface="Arial "/>
              </a:rPr>
              <a:t> cerebral </a:t>
            </a:r>
            <a:r>
              <a:rPr lang="en-US" sz="2200" b="0" i="0" dirty="0" err="1">
                <a:effectLst/>
                <a:latin typeface="Arial "/>
              </a:rPr>
              <a:t>han</a:t>
            </a:r>
            <a:r>
              <a:rPr lang="en-US" sz="2200" b="0" i="0" dirty="0">
                <a:effectLst/>
                <a:latin typeface="Arial "/>
              </a:rPr>
              <a:t> </a:t>
            </a:r>
            <a:r>
              <a:rPr lang="en-US" sz="2200" b="0" i="0" dirty="0" err="1">
                <a:effectLst/>
                <a:latin typeface="Arial "/>
              </a:rPr>
              <a:t>sido</a:t>
            </a:r>
            <a:r>
              <a:rPr lang="en-US" sz="2200" b="0" i="0" dirty="0">
                <a:effectLst/>
                <a:latin typeface="Arial "/>
              </a:rPr>
              <a:t> </a:t>
            </a:r>
            <a:r>
              <a:rPr lang="en-US" sz="2200" b="0" i="0" dirty="0" err="1">
                <a:effectLst/>
                <a:latin typeface="Arial "/>
              </a:rPr>
              <a:t>difíciles</a:t>
            </a:r>
            <a:r>
              <a:rPr lang="en-US" sz="2200" b="0" i="0" dirty="0">
                <a:effectLst/>
                <a:latin typeface="Arial "/>
              </a:rPr>
              <a:t> de </a:t>
            </a:r>
            <a:r>
              <a:rPr lang="en-US" sz="2200" b="0" i="0" dirty="0" err="1">
                <a:effectLst/>
                <a:latin typeface="Arial "/>
              </a:rPr>
              <a:t>encontrar</a:t>
            </a:r>
            <a:r>
              <a:rPr lang="en-US" sz="2200" b="0" i="0" dirty="0">
                <a:effectLst/>
                <a:latin typeface="Arial "/>
              </a:rPr>
              <a:t> y </a:t>
            </a:r>
            <a:r>
              <a:rPr lang="en-US" sz="2200" b="0" i="0" dirty="0" err="1">
                <a:effectLst/>
                <a:latin typeface="Arial "/>
              </a:rPr>
              <a:t>estudiar</a:t>
            </a:r>
            <a:r>
              <a:rPr lang="en-US" sz="2200" b="0" i="0" dirty="0">
                <a:effectLst/>
                <a:latin typeface="Arial "/>
              </a:rPr>
              <a:t>. </a:t>
            </a:r>
            <a:r>
              <a:rPr lang="en-US" sz="2200" b="0" i="0" dirty="0" err="1">
                <a:effectLst/>
                <a:latin typeface="Arial "/>
              </a:rPr>
              <a:t>En</a:t>
            </a:r>
            <a:r>
              <a:rPr lang="en-US" sz="2200" b="0" i="0" dirty="0">
                <a:effectLst/>
                <a:latin typeface="Arial "/>
              </a:rPr>
              <a:t> la </a:t>
            </a:r>
            <a:r>
              <a:rPr lang="en-US" sz="2200" b="0" i="0" dirty="0" err="1">
                <a:effectLst/>
                <a:latin typeface="Arial "/>
              </a:rPr>
              <a:t>década</a:t>
            </a:r>
            <a:r>
              <a:rPr lang="en-US" sz="2200" b="0" i="0" dirty="0">
                <a:effectLst/>
                <a:latin typeface="Arial "/>
              </a:rPr>
              <a:t> de 1990, </a:t>
            </a:r>
            <a:r>
              <a:rPr lang="en-US" sz="2200" b="0" i="0" dirty="0" err="1">
                <a:effectLst/>
                <a:latin typeface="Arial "/>
              </a:rPr>
              <a:t>los</a:t>
            </a:r>
            <a:r>
              <a:rPr lang="en-US" sz="2200" b="0" i="0" dirty="0">
                <a:effectLst/>
                <a:latin typeface="Arial "/>
              </a:rPr>
              <a:t> </a:t>
            </a:r>
            <a:r>
              <a:rPr lang="en-US" sz="2200" b="0" i="0" dirty="0" err="1">
                <a:effectLst/>
                <a:latin typeface="Arial "/>
              </a:rPr>
              <a:t>investigadores</a:t>
            </a:r>
            <a:r>
              <a:rPr lang="en-US" sz="2200" b="0" i="0" dirty="0">
                <a:effectLst/>
                <a:latin typeface="Arial "/>
              </a:rPr>
              <a:t> </a:t>
            </a:r>
            <a:r>
              <a:rPr lang="en-US" sz="2200" b="0" i="0" dirty="0" err="1">
                <a:effectLst/>
                <a:latin typeface="Arial "/>
              </a:rPr>
              <a:t>comenzaron</a:t>
            </a:r>
            <a:r>
              <a:rPr lang="en-US" sz="2200" b="0" i="0" dirty="0">
                <a:effectLst/>
                <a:latin typeface="Arial "/>
              </a:rPr>
              <a:t> a usar </a:t>
            </a:r>
            <a:r>
              <a:rPr lang="en-US" sz="2200" b="0" i="0" u="none" strike="noStrike" dirty="0" err="1">
                <a:effectLst/>
                <a:latin typeface="Arial "/>
                <a:hlinkClick r:id="rId4" tooltip="Electroencefalografía"/>
              </a:rPr>
              <a:t>electroencefalografía</a:t>
            </a:r>
            <a:r>
              <a:rPr lang="en-US" sz="2200" b="0" i="0" dirty="0">
                <a:effectLst/>
                <a:latin typeface="Arial "/>
              </a:rPr>
              <a:t> (EEG), </a:t>
            </a:r>
            <a:r>
              <a:rPr lang="en-US" sz="2200" b="0" i="0" u="none" strike="noStrike" dirty="0" err="1">
                <a:effectLst/>
                <a:latin typeface="Arial "/>
                <a:hlinkClick r:id="rId5" tooltip="Tomografía por emisión de positrones"/>
              </a:rPr>
              <a:t>tomografía</a:t>
            </a:r>
            <a:r>
              <a:rPr lang="en-US" sz="2200" b="0" i="0" u="none" strike="noStrike" dirty="0">
                <a:effectLst/>
                <a:latin typeface="Arial "/>
                <a:hlinkClick r:id="rId5" tooltip="Tomografía por emisión de positrones"/>
              </a:rPr>
              <a:t> </a:t>
            </a:r>
            <a:r>
              <a:rPr lang="en-US" sz="2200" b="0" i="0" u="none" strike="noStrike" dirty="0" err="1">
                <a:effectLst/>
                <a:latin typeface="Arial "/>
                <a:hlinkClick r:id="rId5" tooltip="Tomografía por emisión de positrones"/>
              </a:rPr>
              <a:t>por</a:t>
            </a:r>
            <a:r>
              <a:rPr lang="en-US" sz="2200" b="0" i="0" u="none" strike="noStrike" dirty="0">
                <a:effectLst/>
                <a:latin typeface="Arial "/>
                <a:hlinkClick r:id="rId5" tooltip="Tomografía por emisión de positrones"/>
              </a:rPr>
              <a:t> </a:t>
            </a:r>
            <a:r>
              <a:rPr lang="en-US" sz="2200" b="0" i="0" u="none" strike="noStrike" dirty="0" err="1">
                <a:effectLst/>
                <a:latin typeface="Arial "/>
                <a:hlinkClick r:id="rId5" tooltip="Tomografía por emisión de positrones"/>
              </a:rPr>
              <a:t>emisión</a:t>
            </a:r>
            <a:r>
              <a:rPr lang="en-US" sz="2200" b="0" i="0" u="none" strike="noStrike" dirty="0">
                <a:effectLst/>
                <a:latin typeface="Arial "/>
                <a:hlinkClick r:id="rId5" tooltip="Tomografía por emisión de positrones"/>
              </a:rPr>
              <a:t> de </a:t>
            </a:r>
            <a:r>
              <a:rPr lang="en-US" sz="2200" b="0" i="0" u="none" strike="noStrike" dirty="0" err="1">
                <a:effectLst/>
                <a:latin typeface="Arial "/>
                <a:hlinkClick r:id="rId5" tooltip="Tomografía por emisión de positrones"/>
              </a:rPr>
              <a:t>positrones</a:t>
            </a:r>
            <a:r>
              <a:rPr lang="en-US" sz="2200" b="0" i="0" dirty="0">
                <a:effectLst/>
                <a:latin typeface="Arial "/>
              </a:rPr>
              <a:t> (PET) y </a:t>
            </a:r>
            <a:r>
              <a:rPr lang="en-US" sz="2200" b="0" i="0" dirty="0" err="1">
                <a:effectLst/>
                <a:latin typeface="Arial "/>
              </a:rPr>
              <a:t>más</a:t>
            </a:r>
            <a:r>
              <a:rPr lang="en-US" sz="2200" b="0" i="0" dirty="0">
                <a:effectLst/>
                <a:latin typeface="Arial "/>
              </a:rPr>
              <a:t> </a:t>
            </a:r>
            <a:r>
              <a:rPr lang="en-US" sz="2200" b="0" i="0" dirty="0" err="1">
                <a:effectLst/>
                <a:latin typeface="Arial "/>
              </a:rPr>
              <a:t>recientemente</a:t>
            </a:r>
            <a:r>
              <a:rPr lang="en-US" sz="2200" b="0" i="0" dirty="0">
                <a:effectLst/>
                <a:latin typeface="Arial "/>
              </a:rPr>
              <a:t> </a:t>
            </a:r>
            <a:r>
              <a:rPr lang="en-US" sz="2200" b="0" i="0" u="none" strike="noStrike" dirty="0" err="1">
                <a:effectLst/>
                <a:latin typeface="Arial "/>
                <a:hlinkClick r:id="rId6" tooltip="Resonancia magnética funcional"/>
              </a:rPr>
              <a:t>resonancia</a:t>
            </a:r>
            <a:r>
              <a:rPr lang="en-US" sz="2200" b="0" i="0" u="none" strike="noStrike" dirty="0">
                <a:effectLst/>
                <a:latin typeface="Arial "/>
                <a:hlinkClick r:id="rId6" tooltip="Resonancia magnética funcional"/>
              </a:rPr>
              <a:t> </a:t>
            </a:r>
            <a:r>
              <a:rPr lang="en-US" sz="2200" b="0" i="0" u="none" strike="noStrike" dirty="0" err="1">
                <a:effectLst/>
                <a:latin typeface="Arial "/>
                <a:hlinkClick r:id="rId6" tooltip="Resonancia magnética funcional"/>
              </a:rPr>
              <a:t>magnética</a:t>
            </a:r>
            <a:r>
              <a:rPr lang="en-US" sz="2200" b="0" i="0" u="none" strike="noStrike" dirty="0">
                <a:effectLst/>
                <a:latin typeface="Arial "/>
                <a:hlinkClick r:id="rId6" tooltip="Resonancia magnética funcional"/>
              </a:rPr>
              <a:t> </a:t>
            </a:r>
            <a:r>
              <a:rPr lang="en-US" sz="2200" b="0" i="0" u="none" strike="noStrike" dirty="0" err="1">
                <a:effectLst/>
                <a:latin typeface="Arial "/>
                <a:hlinkClick r:id="rId6" tooltip="Resonancia magnética funcional"/>
              </a:rPr>
              <a:t>funcional</a:t>
            </a:r>
            <a:r>
              <a:rPr lang="en-US" sz="2200" b="0" i="0" dirty="0">
                <a:effectLst/>
                <a:latin typeface="Arial "/>
              </a:rPr>
              <a:t> (fMRI), que es </a:t>
            </a:r>
            <a:r>
              <a:rPr lang="en-US" sz="2200" b="0" i="0" dirty="0" err="1">
                <a:effectLst/>
                <a:latin typeface="Arial "/>
              </a:rPr>
              <a:t>ahora</a:t>
            </a:r>
            <a:r>
              <a:rPr lang="en-US" sz="2200" b="0" i="0" dirty="0">
                <a:effectLst/>
                <a:latin typeface="Arial "/>
              </a:rPr>
              <a:t> la </a:t>
            </a:r>
            <a:r>
              <a:rPr lang="en-US" sz="2200" b="0" i="0" dirty="0" err="1">
                <a:effectLst/>
                <a:latin typeface="Arial "/>
              </a:rPr>
              <a:t>técnica</a:t>
            </a:r>
            <a:r>
              <a:rPr lang="en-US" sz="2200" b="0" i="0" dirty="0">
                <a:effectLst/>
                <a:latin typeface="Arial "/>
              </a:rPr>
              <a:t> de imagen </a:t>
            </a:r>
            <a:r>
              <a:rPr lang="en-US" sz="2200" b="0" i="0" dirty="0" err="1">
                <a:effectLst/>
                <a:latin typeface="Arial "/>
              </a:rPr>
              <a:t>más</a:t>
            </a:r>
            <a:r>
              <a:rPr lang="en-US" sz="2200" b="0" i="0" dirty="0">
                <a:effectLst/>
                <a:latin typeface="Arial "/>
              </a:rPr>
              <a:t> </a:t>
            </a:r>
            <a:r>
              <a:rPr lang="en-US" sz="2200" b="0" i="0" dirty="0" err="1">
                <a:effectLst/>
                <a:latin typeface="Arial "/>
              </a:rPr>
              <a:t>utilizada</a:t>
            </a:r>
            <a:r>
              <a:rPr lang="en-US" sz="2200" b="0" i="0" dirty="0">
                <a:effectLst/>
                <a:latin typeface="Arial "/>
              </a:rPr>
              <a:t> para </a:t>
            </a:r>
            <a:r>
              <a:rPr lang="en-US" sz="2200" b="0" i="0" dirty="0" err="1">
                <a:effectLst/>
                <a:latin typeface="Arial "/>
              </a:rPr>
              <a:t>ayudar</a:t>
            </a:r>
            <a:r>
              <a:rPr lang="en-US" sz="2200" b="0" i="0" dirty="0">
                <a:effectLst/>
                <a:latin typeface="Arial "/>
              </a:rPr>
              <a:t> a </a:t>
            </a:r>
            <a:r>
              <a:rPr lang="en-US" sz="2200" b="0" i="0" dirty="0" err="1">
                <a:effectLst/>
                <a:latin typeface="Arial "/>
              </a:rPr>
              <a:t>localizar</a:t>
            </a:r>
            <a:r>
              <a:rPr lang="en-US" sz="2200" b="0" i="0" dirty="0">
                <a:effectLst/>
                <a:latin typeface="Arial "/>
              </a:rPr>
              <a:t> </a:t>
            </a:r>
            <a:r>
              <a:rPr lang="en-US" sz="2200" b="0" i="0" dirty="0" err="1">
                <a:effectLst/>
                <a:latin typeface="Arial "/>
              </a:rPr>
              <a:t>los</a:t>
            </a:r>
            <a:r>
              <a:rPr lang="en-US" sz="2200" b="0" i="0" dirty="0">
                <a:effectLst/>
                <a:latin typeface="Arial "/>
              </a:rPr>
              <a:t> </a:t>
            </a:r>
            <a:r>
              <a:rPr lang="en-US" sz="2200" b="0" i="0" dirty="0" err="1">
                <a:effectLst/>
                <a:latin typeface="Arial "/>
              </a:rPr>
              <a:t>rasgos</a:t>
            </a:r>
            <a:r>
              <a:rPr lang="en-US" sz="2200" b="0" i="0" dirty="0">
                <a:effectLst/>
                <a:latin typeface="Arial "/>
              </a:rPr>
              <a:t> de </a:t>
            </a:r>
            <a:r>
              <a:rPr lang="en-US" sz="2200" b="0" i="0" dirty="0" err="1">
                <a:effectLst/>
                <a:latin typeface="Arial "/>
              </a:rPr>
              <a:t>personalidad</a:t>
            </a:r>
            <a:r>
              <a:rPr lang="en-US" sz="2200" b="0" i="0" dirty="0">
                <a:effectLst/>
                <a:latin typeface="Arial "/>
              </a:rPr>
              <a:t> </a:t>
            </a:r>
            <a:r>
              <a:rPr lang="en-US" sz="2200" b="0" i="0" dirty="0" err="1">
                <a:effectLst/>
                <a:latin typeface="Arial "/>
              </a:rPr>
              <a:t>en</a:t>
            </a:r>
            <a:r>
              <a:rPr lang="en-US" sz="2200" b="0" i="0" dirty="0">
                <a:effectLst/>
                <a:latin typeface="Arial "/>
              </a:rPr>
              <a:t> </a:t>
            </a:r>
            <a:r>
              <a:rPr lang="en-US" sz="2200" b="0" i="0" dirty="0" err="1">
                <a:effectLst/>
                <a:latin typeface="Arial "/>
              </a:rPr>
              <a:t>el</a:t>
            </a:r>
            <a:r>
              <a:rPr lang="en-US" sz="2200" b="0" i="0" dirty="0">
                <a:effectLst/>
                <a:latin typeface="Arial "/>
              </a:rPr>
              <a:t> </a:t>
            </a:r>
            <a:r>
              <a:rPr lang="en-US" sz="2200" b="0" i="0" dirty="0" err="1">
                <a:effectLst/>
                <a:latin typeface="Arial "/>
              </a:rPr>
              <a:t>cerebro</a:t>
            </a:r>
            <a:r>
              <a:rPr lang="en-US" sz="2200" b="0" i="0" dirty="0">
                <a:effectLst/>
                <a:latin typeface="Arial "/>
              </a:rPr>
              <a:t>.</a:t>
            </a:r>
            <a:endParaRPr lang="en-US" sz="2200" dirty="0">
              <a:latin typeface="Arial "/>
            </a:endParaRPr>
          </a:p>
        </p:txBody>
      </p:sp>
      <p:pic>
        <p:nvPicPr>
          <p:cNvPr id="3076" name="Picture 4">
            <a:extLst>
              <a:ext uri="{FF2B5EF4-FFF2-40B4-BE49-F238E27FC236}">
                <a16:creationId xmlns:a16="http://schemas.microsoft.com/office/drawing/2014/main" id="{A117F50B-BB52-73A6-F51D-C714BBF4B5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3918" y="3627120"/>
            <a:ext cx="2448082" cy="320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6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a:xfrm>
            <a:off x="5297763" y="643467"/>
            <a:ext cx="6271758" cy="5571066"/>
          </a:xfrm>
        </p:spPr>
        <p:txBody>
          <a:bodyPr>
            <a:normAutofit/>
          </a:bodyPr>
          <a:lstStyle/>
          <a:p>
            <a:r>
              <a:rPr lang="es-AR" sz="3800">
                <a:effectLst>
                  <a:outerShdw blurRad="38100" dist="38100" dir="2700000" algn="tl">
                    <a:srgbClr val="000000">
                      <a:alpha val="43137"/>
                    </a:srgbClr>
                  </a:outerShdw>
                </a:effectLst>
              </a:rPr>
              <a:t>Unidad 12</a:t>
            </a:r>
            <a:r>
              <a:rPr lang="es-AR" sz="3800"/>
              <a:t/>
            </a:r>
            <a:br>
              <a:rPr lang="es-AR" sz="3800"/>
            </a:br>
            <a:r>
              <a:rPr lang="es-AR" sz="3800"/>
              <a:t>Psicología de la personalidad</a:t>
            </a:r>
            <a:br>
              <a:rPr lang="es-AR" sz="3800"/>
            </a:br>
            <a:r>
              <a:rPr lang="es-AR" sz="3800" b="0"/>
              <a:t/>
            </a:r>
            <a:br>
              <a:rPr lang="es-AR" sz="3800" b="0"/>
            </a:br>
            <a:r>
              <a:rPr lang="es-ES" sz="3800" b="0"/>
              <a:t>Definición de Psicología de la Personalidad. Precisiones conceptuales: individuo, persona, conducta, temperamento, carácter, personalidad.</a:t>
            </a:r>
            <a:endParaRPr lang="es-AR" sz="3800" b="0"/>
          </a:p>
        </p:txBody>
      </p:sp>
    </p:spTree>
    <p:extLst>
      <p:ext uri="{BB962C8B-B14F-4D97-AF65-F5344CB8AC3E}">
        <p14:creationId xmlns:p14="http://schemas.microsoft.com/office/powerpoint/2010/main" val="2007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2B43D-851A-6D0B-8739-050C0C42DE05}"/>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4200" cap="all">
                <a:solidFill>
                  <a:srgbClr val="FFFFFF"/>
                </a:solidFill>
              </a:rPr>
              <a:t>Suposiciones Filosóficas</a:t>
            </a:r>
          </a:p>
        </p:txBody>
      </p:sp>
      <p:sp>
        <p:nvSpPr>
          <p:cNvPr id="3" name="Marcador de texto 2">
            <a:extLst>
              <a:ext uri="{FF2B5EF4-FFF2-40B4-BE49-F238E27FC236}">
                <a16:creationId xmlns:a16="http://schemas.microsoft.com/office/drawing/2014/main" id="{4635B812-22DA-E7FD-F5E8-F94F51ED1F9A}"/>
              </a:ext>
            </a:extLst>
          </p:cNvPr>
          <p:cNvSpPr>
            <a:spLocks noGrp="1"/>
          </p:cNvSpPr>
          <p:nvPr>
            <p:ph type="body" idx="1"/>
          </p:nvPr>
        </p:nvSpPr>
        <p:spPr>
          <a:xfrm>
            <a:off x="4932218" y="2064730"/>
            <a:ext cx="5948012" cy="2728536"/>
          </a:xfrm>
        </p:spPr>
        <p:txBody>
          <a:bodyPr vert="horz" lIns="91440" tIns="45720" rIns="91440" bIns="45720" rtlCol="0" anchor="ctr">
            <a:normAutofit/>
          </a:bodyPr>
          <a:lstStyle/>
          <a:p>
            <a:r>
              <a:rPr lang="es-AR" sz="2800" dirty="0" smtClean="0">
                <a:solidFill>
                  <a:schemeClr val="tx2"/>
                </a:solidFill>
              </a:rPr>
              <a:t>CARACTERISTICAS Y SUPOSICIONES SOBRE LAS  CUALES DISCUTIR </a:t>
            </a:r>
            <a:endParaRPr lang="en-US" sz="2800" dirty="0">
              <a:solidFill>
                <a:schemeClr val="tx2"/>
              </a:solidFill>
            </a:endParaRPr>
          </a:p>
        </p:txBody>
      </p:sp>
    </p:spTree>
    <p:extLst>
      <p:ext uri="{BB962C8B-B14F-4D97-AF65-F5344CB8AC3E}">
        <p14:creationId xmlns:p14="http://schemas.microsoft.com/office/powerpoint/2010/main" val="64499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DB0818-013E-84A0-C8D8-E5FA7E9AD486}"/>
              </a:ext>
            </a:extLst>
          </p:cNvPr>
          <p:cNvSpPr txBox="1"/>
          <p:nvPr/>
        </p:nvSpPr>
        <p:spPr>
          <a:xfrm>
            <a:off x="809625" y="335846"/>
            <a:ext cx="10106025" cy="6001643"/>
          </a:xfrm>
          <a:prstGeom prst="rect">
            <a:avLst/>
          </a:prstGeom>
          <a:noFill/>
        </p:spPr>
        <p:txBody>
          <a:bodyPr wrap="square">
            <a:spAutoFit/>
          </a:bodyPr>
          <a:lstStyle/>
          <a:p>
            <a:pPr algn="just"/>
            <a:endParaRPr lang="es-ES" sz="2400" b="0" i="0" dirty="0">
              <a:solidFill>
                <a:srgbClr val="202122"/>
              </a:solidFill>
              <a:effectLst/>
              <a:latin typeface="Arial" panose="020B0604020202020204" pitchFamily="34" charset="0"/>
            </a:endParaRPr>
          </a:p>
          <a:p>
            <a:pPr algn="just">
              <a:buFont typeface="Arial" panose="020B0604020202020204" pitchFamily="34" charset="0"/>
              <a:buChar char="•"/>
            </a:pPr>
            <a:r>
              <a:rPr lang="es-ES" sz="2400" b="1" i="0" dirty="0">
                <a:solidFill>
                  <a:srgbClr val="202122"/>
                </a:solidFill>
                <a:effectLst/>
                <a:latin typeface="Arial" panose="020B0604020202020204" pitchFamily="34" charset="0"/>
              </a:rPr>
              <a:t>Libertad frente al determinismo</a:t>
            </a:r>
            <a:r>
              <a:rPr lang="es-ES" sz="2400" b="0" i="0" dirty="0">
                <a:solidFill>
                  <a:srgbClr val="202122"/>
                </a:solidFill>
                <a:effectLst/>
                <a:latin typeface="Arial" panose="020B0604020202020204" pitchFamily="34" charset="0"/>
              </a:rPr>
              <a:t>: Esta es la cuestión de si los humanos tienen control sobre su propio comportamiento y comprenden los motivos detrás de él o si su comportamiento está determinado causalmente por fuerzas que escapan a su control. El comportamiento se categoriza como inconsciente, ambiental o biológico por varias teorías.</a:t>
            </a:r>
          </a:p>
          <a:p>
            <a:pPr algn="just"/>
            <a:endParaRPr lang="es-ES" sz="2400" dirty="0">
              <a:solidFill>
                <a:srgbClr val="202122"/>
              </a:solidFill>
              <a:latin typeface="Arial" panose="020B0604020202020204" pitchFamily="34" charset="0"/>
            </a:endParaRPr>
          </a:p>
          <a:p>
            <a:pPr algn="just"/>
            <a:endParaRPr lang="es-ES" sz="2400" b="0" i="0" dirty="0">
              <a:solidFill>
                <a:srgbClr val="202122"/>
              </a:solidFill>
              <a:effectLst/>
              <a:latin typeface="Arial" panose="020B0604020202020204" pitchFamily="34" charset="0"/>
            </a:endParaRPr>
          </a:p>
          <a:p>
            <a:pPr algn="just">
              <a:buFont typeface="Arial" panose="020B0604020202020204" pitchFamily="34" charset="0"/>
              <a:buChar char="•"/>
            </a:pPr>
            <a:r>
              <a:rPr lang="es-ES" sz="2400" b="1" i="0" dirty="0">
                <a:solidFill>
                  <a:srgbClr val="202122"/>
                </a:solidFill>
                <a:effectLst/>
                <a:latin typeface="Arial" panose="020B0604020202020204" pitchFamily="34" charset="0"/>
              </a:rPr>
              <a:t>La herencia frente al entorno</a:t>
            </a:r>
            <a:r>
              <a:rPr lang="es-ES" sz="2400" b="0" i="0" dirty="0">
                <a:solidFill>
                  <a:srgbClr val="202122"/>
                </a:solidFill>
                <a:effectLst/>
                <a:latin typeface="Arial" panose="020B0604020202020204" pitchFamily="34" charset="0"/>
              </a:rPr>
              <a:t>: se piensa que la personalidad está determinada en gran medida por la </a:t>
            </a:r>
            <a:r>
              <a:rPr lang="es-ES" sz="2400" b="0" i="0" u="none" strike="noStrike" dirty="0">
                <a:solidFill>
                  <a:srgbClr val="3366CC"/>
                </a:solidFill>
                <a:effectLst/>
                <a:latin typeface="Arial" panose="020B0604020202020204" pitchFamily="34" charset="0"/>
                <a:hlinkClick r:id="rId2" tooltip="Genética"/>
              </a:rPr>
              <a:t>genética</a:t>
            </a:r>
            <a:r>
              <a:rPr lang="es-ES" sz="2400" b="0" i="0" dirty="0">
                <a:solidFill>
                  <a:srgbClr val="202122"/>
                </a:solidFill>
                <a:effectLst/>
                <a:latin typeface="Arial" panose="020B0604020202020204" pitchFamily="34" charset="0"/>
              </a:rPr>
              <a:t> y la </a:t>
            </a:r>
            <a:r>
              <a:rPr lang="es-ES" sz="2400" b="0" i="0" u="none" strike="noStrike" dirty="0">
                <a:solidFill>
                  <a:srgbClr val="3366CC"/>
                </a:solidFill>
                <a:effectLst/>
                <a:latin typeface="Arial" panose="020B0604020202020204" pitchFamily="34" charset="0"/>
                <a:hlinkClick r:id="rId3" tooltip="Biología"/>
              </a:rPr>
              <a:t>biología</a:t>
            </a:r>
            <a:r>
              <a:rPr lang="es-ES" sz="2400" b="0" i="0" dirty="0">
                <a:solidFill>
                  <a:srgbClr val="202122"/>
                </a:solidFill>
                <a:effectLst/>
                <a:latin typeface="Arial" panose="020B0604020202020204" pitchFamily="34" charset="0"/>
              </a:rPr>
              <a:t>, o por el entorno y las experiencias. La investigación contemporánea sugiere que la mayoría de los rasgos de personalidad se basan en la influencia conjunta de la genética y el entorno. Uno de los precursores en este campo es </a:t>
            </a:r>
            <a:r>
              <a:rPr lang="es-ES" sz="2400" b="0" i="0" u="none" strike="noStrike" dirty="0">
                <a:solidFill>
                  <a:srgbClr val="D73333"/>
                </a:solidFill>
                <a:effectLst/>
                <a:latin typeface="Arial" panose="020B0604020202020204" pitchFamily="34" charset="0"/>
                <a:hlinkClick r:id="rId4" tooltip="C. Robert Cloninger (aún no redactado)"/>
              </a:rPr>
              <a:t>C. Robert </a:t>
            </a:r>
            <a:r>
              <a:rPr lang="es-ES" sz="2400" b="0" i="0" u="none" strike="noStrike" dirty="0" err="1">
                <a:solidFill>
                  <a:srgbClr val="D73333"/>
                </a:solidFill>
                <a:effectLst/>
                <a:latin typeface="Arial" panose="020B0604020202020204" pitchFamily="34" charset="0"/>
                <a:hlinkClick r:id="rId4" tooltip="C. Robert Cloninger (aún no redactado)"/>
              </a:rPr>
              <a:t>Cloninger</a:t>
            </a:r>
            <a:r>
              <a:rPr lang="es-ES" sz="2400" b="0" i="0" dirty="0">
                <a:solidFill>
                  <a:srgbClr val="202122"/>
                </a:solidFill>
                <a:effectLst/>
                <a:latin typeface="Arial" panose="020B0604020202020204" pitchFamily="34" charset="0"/>
              </a:rPr>
              <a:t>, quien fue pionero en el modelo de </a:t>
            </a:r>
            <a:r>
              <a:rPr lang="es-ES" sz="2400" b="0" i="0" u="none" strike="noStrike" dirty="0">
                <a:solidFill>
                  <a:srgbClr val="3366CC"/>
                </a:solidFill>
                <a:effectLst/>
                <a:latin typeface="Arial" panose="020B0604020202020204" pitchFamily="34" charset="0"/>
                <a:hlinkClick r:id="rId5" tooltip="Temperamento"/>
              </a:rPr>
              <a:t>temperamento</a:t>
            </a:r>
            <a:r>
              <a:rPr lang="es-ES" sz="2400" b="0" i="0" dirty="0">
                <a:solidFill>
                  <a:srgbClr val="202122"/>
                </a:solidFill>
                <a:effectLst/>
                <a:latin typeface="Arial" panose="020B0604020202020204" pitchFamily="34" charset="0"/>
              </a:rPr>
              <a:t> y </a:t>
            </a:r>
            <a:r>
              <a:rPr lang="es-ES" sz="2400" b="0" i="0" u="none" strike="noStrike" dirty="0">
                <a:solidFill>
                  <a:srgbClr val="3366CC"/>
                </a:solidFill>
                <a:effectLst/>
                <a:latin typeface="Arial" panose="020B0604020202020204" pitchFamily="34" charset="0"/>
                <a:hlinkClick r:id="rId6" tooltip="Carácter (psicología)"/>
              </a:rPr>
              <a:t>carácter</a:t>
            </a:r>
            <a:r>
              <a:rPr lang="es-ES" sz="2400"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384849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D10FF72-5E70-BF11-F013-582D655ACD1B}"/>
              </a:ext>
            </a:extLst>
          </p:cNvPr>
          <p:cNvSpPr txBox="1"/>
          <p:nvPr/>
        </p:nvSpPr>
        <p:spPr>
          <a:xfrm>
            <a:off x="781050" y="752476"/>
            <a:ext cx="10258425" cy="5837495"/>
          </a:xfrm>
          <a:prstGeom prst="rect">
            <a:avLst/>
          </a:prstGeom>
          <a:noFill/>
        </p:spPr>
        <p:txBody>
          <a:bodyPr wrap="square">
            <a:spAutoFit/>
          </a:bodyPr>
          <a:lstStyle/>
          <a:p>
            <a:pPr algn="just">
              <a:buFont typeface="Arial" panose="020B0604020202020204" pitchFamily="34" charset="0"/>
              <a:buChar char="•"/>
            </a:pPr>
            <a:r>
              <a:rPr lang="es-ES" sz="2000" b="1" i="0" dirty="0">
                <a:solidFill>
                  <a:srgbClr val="202122"/>
                </a:solidFill>
                <a:effectLst/>
                <a:latin typeface="Arial" panose="020B0604020202020204" pitchFamily="34" charset="0"/>
              </a:rPr>
              <a:t>Singularidad frente a universalidad</a:t>
            </a:r>
            <a:r>
              <a:rPr lang="es-ES" sz="2000" b="0" i="0" dirty="0">
                <a:solidFill>
                  <a:srgbClr val="202122"/>
                </a:solidFill>
                <a:effectLst/>
                <a:latin typeface="Arial" panose="020B0604020202020204" pitchFamily="34" charset="0"/>
              </a:rPr>
              <a:t>: esta pregunta discute el alcance de la individualidad (</a:t>
            </a:r>
            <a:r>
              <a:rPr lang="es-ES" sz="2000" b="0" i="0" u="none" strike="noStrike" dirty="0">
                <a:solidFill>
                  <a:srgbClr val="3366CC"/>
                </a:solidFill>
                <a:effectLst/>
                <a:latin typeface="Arial" panose="020B0604020202020204" pitchFamily="34" charset="0"/>
                <a:hlinkClick r:id="rId2" tooltip="Unicidad"/>
              </a:rPr>
              <a:t>singularidad</a:t>
            </a:r>
            <a:r>
              <a:rPr lang="es-ES" sz="2000" b="0" i="0" dirty="0">
                <a:solidFill>
                  <a:srgbClr val="202122"/>
                </a:solidFill>
                <a:effectLst/>
                <a:latin typeface="Arial" panose="020B0604020202020204" pitchFamily="34" charset="0"/>
              </a:rPr>
              <a:t>) o similitud de la naturaleza de cada ser humano (</a:t>
            </a:r>
            <a:r>
              <a:rPr lang="es-ES" sz="2000" b="0" i="0" u="none" strike="noStrike" dirty="0">
                <a:solidFill>
                  <a:srgbClr val="3366CC"/>
                </a:solidFill>
                <a:effectLst/>
                <a:latin typeface="Arial" panose="020B0604020202020204" pitchFamily="34" charset="0"/>
                <a:hlinkClick r:id="rId3" tooltip="Universalidad"/>
              </a:rPr>
              <a:t>universalidad</a:t>
            </a:r>
            <a:r>
              <a:rPr lang="es-ES" sz="2000" b="0" i="0" dirty="0">
                <a:solidFill>
                  <a:srgbClr val="202122"/>
                </a:solidFill>
                <a:effectLst/>
                <a:latin typeface="Arial" panose="020B0604020202020204" pitchFamily="34" charset="0"/>
              </a:rPr>
              <a:t>). </a:t>
            </a:r>
            <a:r>
              <a:rPr lang="es-ES" sz="2000" b="0" i="0" u="none" strike="noStrike" dirty="0">
                <a:solidFill>
                  <a:srgbClr val="3366CC"/>
                </a:solidFill>
                <a:effectLst/>
                <a:latin typeface="Arial" panose="020B0604020202020204" pitchFamily="34" charset="0"/>
                <a:hlinkClick r:id="rId4" tooltip="Gordon Allport"/>
              </a:rPr>
              <a:t>Gordon Allport</a:t>
            </a:r>
            <a:r>
              <a:rPr lang="es-ES" sz="2000" b="0" i="0" dirty="0">
                <a:solidFill>
                  <a:srgbClr val="202122"/>
                </a:solidFill>
                <a:effectLst/>
                <a:latin typeface="Arial" panose="020B0604020202020204" pitchFamily="34" charset="0"/>
              </a:rPr>
              <a:t>, </a:t>
            </a:r>
            <a:r>
              <a:rPr lang="es-ES" sz="2000" b="0" i="0" u="none" strike="noStrike" dirty="0">
                <a:solidFill>
                  <a:srgbClr val="3366CC"/>
                </a:solidFill>
                <a:effectLst/>
                <a:latin typeface="Arial" panose="020B0604020202020204" pitchFamily="34" charset="0"/>
                <a:hlinkClick r:id="rId5" tooltip="Abraham Maslow"/>
              </a:rPr>
              <a:t>Abraham Maslow</a:t>
            </a:r>
            <a:r>
              <a:rPr lang="es-ES" sz="2000" b="0" i="0" dirty="0">
                <a:solidFill>
                  <a:srgbClr val="202122"/>
                </a:solidFill>
                <a:effectLst/>
                <a:latin typeface="Arial" panose="020B0604020202020204" pitchFamily="34" charset="0"/>
              </a:rPr>
              <a:t> y </a:t>
            </a:r>
            <a:r>
              <a:rPr lang="es-ES" sz="2000" b="0" i="0" u="none" strike="noStrike" dirty="0">
                <a:solidFill>
                  <a:srgbClr val="3366CC"/>
                </a:solidFill>
                <a:effectLst/>
                <a:latin typeface="Arial" panose="020B0604020202020204" pitchFamily="34" charset="0"/>
                <a:hlinkClick r:id="rId6" tooltip="Carl Rogers"/>
              </a:rPr>
              <a:t>Carl Rogers</a:t>
            </a:r>
            <a:r>
              <a:rPr lang="es-ES" sz="2000" b="0" i="0" dirty="0">
                <a:solidFill>
                  <a:srgbClr val="202122"/>
                </a:solidFill>
                <a:effectLst/>
                <a:latin typeface="Arial" panose="020B0604020202020204" pitchFamily="34" charset="0"/>
              </a:rPr>
              <a:t> fueron partidarios de la singularidad de las personas. Los conductistas y los teóricos cognitivos, por el contrario, enfatizan la importancia de los principios universales, como el refuerzo y la </a:t>
            </a:r>
            <a:r>
              <a:rPr lang="es-ES" sz="2000" b="0" i="0" u="none" strike="noStrike" dirty="0">
                <a:solidFill>
                  <a:srgbClr val="3366CC"/>
                </a:solidFill>
                <a:effectLst/>
                <a:latin typeface="Arial" panose="020B0604020202020204" pitchFamily="34" charset="0"/>
                <a:hlinkClick r:id="rId7" tooltip="Autoeficacia"/>
              </a:rPr>
              <a:t>autoeficacia</a:t>
            </a:r>
            <a:r>
              <a:rPr lang="es-ES" sz="2000" b="0" i="0" dirty="0">
                <a:solidFill>
                  <a:srgbClr val="202122"/>
                </a:solidFill>
                <a:effectLst/>
                <a:latin typeface="Arial" panose="020B0604020202020204" pitchFamily="34" charset="0"/>
              </a:rPr>
              <a:t>.</a:t>
            </a:r>
          </a:p>
          <a:p>
            <a:pPr algn="just">
              <a:buFont typeface="Arial" panose="020B0604020202020204" pitchFamily="34" charset="0"/>
              <a:buChar char="•"/>
            </a:pPr>
            <a:endParaRPr lang="es-ES" sz="2000" b="0" i="0" dirty="0">
              <a:solidFill>
                <a:srgbClr val="202122"/>
              </a:solidFill>
              <a:effectLst/>
              <a:latin typeface="Arial" panose="020B0604020202020204" pitchFamily="34" charset="0"/>
            </a:endParaRPr>
          </a:p>
          <a:p>
            <a:pPr algn="just">
              <a:buFont typeface="Arial" panose="020B0604020202020204" pitchFamily="34" charset="0"/>
              <a:buChar char="•"/>
            </a:pPr>
            <a:r>
              <a:rPr lang="es-ES" sz="2000" b="1" i="0" dirty="0">
                <a:solidFill>
                  <a:srgbClr val="202122"/>
                </a:solidFill>
                <a:effectLst/>
                <a:latin typeface="Arial" panose="020B0604020202020204" pitchFamily="34" charset="0"/>
              </a:rPr>
              <a:t>Activo frente a reactivo</a:t>
            </a:r>
            <a:r>
              <a:rPr lang="es-ES" sz="2000" b="0" i="0" dirty="0">
                <a:solidFill>
                  <a:srgbClr val="202122"/>
                </a:solidFill>
                <a:effectLst/>
                <a:latin typeface="Arial" panose="020B0604020202020204" pitchFamily="34" charset="0"/>
              </a:rPr>
              <a:t>: Esta pregunta explora si los humanos actúan principalmente a través de la iniciativa individual (activa) o mediante </a:t>
            </a:r>
            <a:r>
              <a:rPr lang="es-ES" sz="2000" b="0" i="0" u="none" strike="noStrike" dirty="0">
                <a:solidFill>
                  <a:srgbClr val="3366CC"/>
                </a:solidFill>
                <a:effectLst/>
                <a:latin typeface="Arial" panose="020B0604020202020204" pitchFamily="34" charset="0"/>
                <a:hlinkClick r:id="rId8" tooltip="Estímulos"/>
              </a:rPr>
              <a:t>estímulos</a:t>
            </a:r>
            <a:r>
              <a:rPr lang="es-ES" sz="2000" b="0" i="0" dirty="0">
                <a:solidFill>
                  <a:srgbClr val="202122"/>
                </a:solidFill>
                <a:effectLst/>
                <a:latin typeface="Arial" panose="020B0604020202020204" pitchFamily="34" charset="0"/>
              </a:rPr>
              <a:t> externos. Los teóricos tradicionales del comportamiento generalmente creían que los humanos son moldeados pasivamente por sus entornos, mientras que los teóricos humanistas y cognitivos creen que los humanos son más activos en su rol. La mayoría de los teóricos modernos concuerdan en que ambos son importantes, y el comportamiento agregado está determinado principalmente por los rasgos y factores situacionales que son el principal predictor de comportamiento a corto plazo.</a:t>
            </a:r>
            <a:endParaRPr lang="es-ES" sz="2000" b="0" i="0" baseline="30000" dirty="0">
              <a:solidFill>
                <a:srgbClr val="3366CC"/>
              </a:solidFill>
              <a:effectLst/>
              <a:latin typeface="Arial" panose="020B0604020202020204" pitchFamily="34" charset="0"/>
            </a:endParaRPr>
          </a:p>
          <a:p>
            <a:pPr algn="just">
              <a:buFont typeface="Arial" panose="020B0604020202020204" pitchFamily="34" charset="0"/>
              <a:buChar char="•"/>
            </a:pPr>
            <a:endParaRPr lang="es-ES" sz="2000" baseline="30000" dirty="0">
              <a:solidFill>
                <a:srgbClr val="3366CC"/>
              </a:solidFill>
              <a:latin typeface="Arial" panose="020B0604020202020204" pitchFamily="34" charset="0"/>
            </a:endParaRPr>
          </a:p>
          <a:p>
            <a:pPr algn="just">
              <a:buFont typeface="Arial" panose="020B0604020202020204" pitchFamily="34" charset="0"/>
              <a:buChar char="•"/>
            </a:pPr>
            <a:r>
              <a:rPr lang="es-ES" sz="2000" b="1" i="0" dirty="0">
                <a:solidFill>
                  <a:srgbClr val="202122"/>
                </a:solidFill>
                <a:effectLst/>
                <a:latin typeface="Arial" panose="020B0604020202020204" pitchFamily="34" charset="0"/>
              </a:rPr>
              <a:t>Optimista frente a pesimista:</a:t>
            </a:r>
            <a:r>
              <a:rPr lang="es-ES" sz="2000" b="0" i="0" dirty="0">
                <a:solidFill>
                  <a:srgbClr val="202122"/>
                </a:solidFill>
                <a:effectLst/>
                <a:latin typeface="Arial" panose="020B0604020202020204" pitchFamily="34" charset="0"/>
              </a:rPr>
              <a:t> Las teorías de la personalidad difieren con respecto a si los humanos son integrales en el cambio de sus propias personalidades. Las teorías que ponen mucho énfasis en el aprendizaje a menudo son más optimistas que las que no lo hacen.</a:t>
            </a:r>
          </a:p>
        </p:txBody>
      </p:sp>
    </p:spTree>
    <p:extLst>
      <p:ext uri="{BB962C8B-B14F-4D97-AF65-F5344CB8AC3E}">
        <p14:creationId xmlns:p14="http://schemas.microsoft.com/office/powerpoint/2010/main" val="1783417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a:xfrm>
            <a:off x="4655127" y="643467"/>
            <a:ext cx="6914394" cy="5571066"/>
          </a:xfrm>
        </p:spPr>
        <p:txBody>
          <a:bodyPr vert="horz" lIns="91440" tIns="45720" rIns="91440" bIns="45720" rtlCol="0" anchor="ctr">
            <a:normAutofit/>
          </a:bodyPr>
          <a:lstStyle/>
          <a:p>
            <a:pPr>
              <a:lnSpc>
                <a:spcPct val="80000"/>
              </a:lnSpc>
            </a:pPr>
            <a:r>
              <a:rPr lang="en-US" sz="6000" cap="all" dirty="0" err="1">
                <a:blipFill dpi="0" rotWithShape="1">
                  <a:blip r:embed="rId2"/>
                  <a:srcRect/>
                  <a:tile tx="6350" ty="-127000" sx="65000" sy="64000" flip="none" algn="tl"/>
                </a:blipFill>
              </a:rPr>
              <a:t>Personalidad</a:t>
            </a:r>
            <a:endParaRPr lang="en-US" sz="6000" cap="all" dirty="0">
              <a:blipFill dpi="0" rotWithShape="1">
                <a:blip r:embed="rId2"/>
                <a:srcRect/>
                <a:tile tx="6350" ty="-127000" sx="65000" sy="64000" flip="none" algn="tl"/>
              </a:blipFill>
            </a:endParaRPr>
          </a:p>
        </p:txBody>
      </p:sp>
    </p:spTree>
    <p:extLst>
      <p:ext uri="{BB962C8B-B14F-4D97-AF65-F5344CB8AC3E}">
        <p14:creationId xmlns:p14="http://schemas.microsoft.com/office/powerpoint/2010/main" val="343255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5E24DA4-7C3C-F543-E4EE-AB27FB5B6DDE}"/>
              </a:ext>
            </a:extLst>
          </p:cNvPr>
          <p:cNvSpPr>
            <a:spLocks noGrp="1"/>
          </p:cNvSpPr>
          <p:nvPr>
            <p:ph type="body" idx="1"/>
          </p:nvPr>
        </p:nvSpPr>
        <p:spPr>
          <a:xfrm>
            <a:off x="7534652" y="4389120"/>
            <a:ext cx="3867073" cy="1069848"/>
          </a:xfrm>
        </p:spPr>
        <p:txBody>
          <a:bodyPr vert="horz" lIns="91440" tIns="45720" rIns="91440" bIns="45720" rtlCol="0">
            <a:normAutofit/>
          </a:bodyPr>
          <a:lstStyle/>
          <a:p>
            <a:endParaRPr lang="en-US" sz="2200"/>
          </a:p>
        </p:txBody>
      </p:sp>
      <p:pic>
        <p:nvPicPr>
          <p:cNvPr id="1026" name="Picture 2" descr="Diagrama&#10;&#10;Descripción generada automáticamente">
            <a:extLst>
              <a:ext uri="{FF2B5EF4-FFF2-40B4-BE49-F238E27FC236}">
                <a16:creationId xmlns:a16="http://schemas.microsoft.com/office/drawing/2014/main" id="{EC7613DE-ADCC-1417-59BF-D4D4456151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1" r="-1" b="5237"/>
          <a:stretch/>
        </p:blipFill>
        <p:spPr bwMode="auto">
          <a:xfrm>
            <a:off x="20" y="10"/>
            <a:ext cx="690108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9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8E202DA1-84BE-262D-7403-FC60960DB16E}"/>
              </a:ext>
            </a:extLst>
          </p:cNvPr>
          <p:cNvGraphicFramePr>
            <a:graphicFrameLocks noGrp="1"/>
          </p:cNvGraphicFramePr>
          <p:nvPr>
            <p:extLst>
              <p:ext uri="{D42A27DB-BD31-4B8C-83A1-F6EECF244321}">
                <p14:modId xmlns:p14="http://schemas.microsoft.com/office/powerpoint/2010/main" val="588700469"/>
              </p:ext>
            </p:extLst>
          </p:nvPr>
        </p:nvGraphicFramePr>
        <p:xfrm>
          <a:off x="473242" y="353171"/>
          <a:ext cx="11245515" cy="3430917"/>
        </p:xfrm>
        <a:graphic>
          <a:graphicData uri="http://schemas.openxmlformats.org/drawingml/2006/table">
            <a:tbl>
              <a:tblPr firstRow="1" bandRow="1">
                <a:tableStyleId>{08FB837D-C827-4EFA-A057-4D05807E0F7C}</a:tableStyleId>
              </a:tblPr>
              <a:tblGrid>
                <a:gridCol w="4098758">
                  <a:extLst>
                    <a:ext uri="{9D8B030D-6E8A-4147-A177-3AD203B41FA5}">
                      <a16:colId xmlns:a16="http://schemas.microsoft.com/office/drawing/2014/main" val="508965491"/>
                    </a:ext>
                  </a:extLst>
                </a:gridCol>
                <a:gridCol w="3296652">
                  <a:extLst>
                    <a:ext uri="{9D8B030D-6E8A-4147-A177-3AD203B41FA5}">
                      <a16:colId xmlns:a16="http://schemas.microsoft.com/office/drawing/2014/main" val="840536624"/>
                    </a:ext>
                  </a:extLst>
                </a:gridCol>
                <a:gridCol w="3850105">
                  <a:extLst>
                    <a:ext uri="{9D8B030D-6E8A-4147-A177-3AD203B41FA5}">
                      <a16:colId xmlns:a16="http://schemas.microsoft.com/office/drawing/2014/main" val="3228651772"/>
                    </a:ext>
                  </a:extLst>
                </a:gridCol>
              </a:tblGrid>
              <a:tr h="779157">
                <a:tc>
                  <a:txBody>
                    <a:bodyPr/>
                    <a:lstStyle/>
                    <a:p>
                      <a:pPr algn="ctr"/>
                      <a:r>
                        <a:rPr lang="es-AR" sz="3200" dirty="0">
                          <a:latin typeface="+mj-lt"/>
                        </a:rPr>
                        <a:t>INDIVIDUO</a:t>
                      </a:r>
                    </a:p>
                  </a:txBody>
                  <a:tcPr anchor="ctr"/>
                </a:tc>
                <a:tc>
                  <a:txBody>
                    <a:bodyPr/>
                    <a:lstStyle/>
                    <a:p>
                      <a:pPr algn="ctr"/>
                      <a:r>
                        <a:rPr lang="es-AR" sz="3200" dirty="0">
                          <a:latin typeface="+mj-lt"/>
                        </a:rPr>
                        <a:t>PERSONA</a:t>
                      </a:r>
                    </a:p>
                  </a:txBody>
                  <a:tcPr anchor="ctr"/>
                </a:tc>
                <a:tc>
                  <a:txBody>
                    <a:bodyPr/>
                    <a:lstStyle/>
                    <a:p>
                      <a:pPr algn="ctr"/>
                      <a:r>
                        <a:rPr lang="es-AR" sz="3200" dirty="0">
                          <a:latin typeface="+mj-lt"/>
                        </a:rPr>
                        <a:t>PERSONALIDAD</a:t>
                      </a:r>
                    </a:p>
                  </a:txBody>
                  <a:tcPr anchor="ctr"/>
                </a:tc>
                <a:extLst>
                  <a:ext uri="{0D108BD9-81ED-4DB2-BD59-A6C34878D82A}">
                    <a16:rowId xmlns:a16="http://schemas.microsoft.com/office/drawing/2014/main" val="1254164274"/>
                  </a:ext>
                </a:extLst>
              </a:tr>
              <a:tr h="779157">
                <a:tc>
                  <a:txBody>
                    <a:bodyPr/>
                    <a:lstStyle/>
                    <a:p>
                      <a:pPr algn="ctr"/>
                      <a:r>
                        <a:rPr lang="es-AR" sz="2400" dirty="0">
                          <a:latin typeface="Lucida Bright" panose="02040602050505020304" pitchFamily="18" charset="0"/>
                        </a:rPr>
                        <a:t>Ejemplar concreto de una especie de seres vivos que tiene cierto nivel de organización interna, responsable de la unidad del mismo.</a:t>
                      </a:r>
                    </a:p>
                  </a:txBody>
                  <a:tcPr anchor="ctr">
                    <a:solidFill>
                      <a:schemeClr val="bg1">
                        <a:alpha val="40000"/>
                      </a:schemeClr>
                    </a:solidFill>
                  </a:tcPr>
                </a:tc>
                <a:tc>
                  <a:txBody>
                    <a:bodyPr/>
                    <a:lstStyle/>
                    <a:p>
                      <a:pPr algn="ctr"/>
                      <a:r>
                        <a:rPr lang="es-AR" sz="2400" kern="1200" dirty="0">
                          <a:solidFill>
                            <a:schemeClr val="dk1"/>
                          </a:solidFill>
                          <a:latin typeface="Lucida Bright" panose="02040602050505020304" pitchFamily="18" charset="0"/>
                          <a:ea typeface="+mn-ea"/>
                          <a:cs typeface="+mn-cs"/>
                        </a:rPr>
                        <a:t>Individuo humano concreto. Unidad bio-psico-socio-espiritual.</a:t>
                      </a:r>
                    </a:p>
                  </a:txBody>
                  <a:tcPr anchor="ctr">
                    <a:solidFill>
                      <a:schemeClr val="bg1">
                        <a:alpha val="40000"/>
                      </a:schemeClr>
                    </a:solidFill>
                  </a:tcPr>
                </a:tc>
                <a:tc>
                  <a:txBody>
                    <a:bodyPr/>
                    <a:lstStyle/>
                    <a:p>
                      <a:pPr algn="ctr"/>
                      <a:r>
                        <a:rPr lang="es-AR" sz="2400" kern="1200" dirty="0">
                          <a:solidFill>
                            <a:schemeClr val="dk1"/>
                          </a:solidFill>
                          <a:latin typeface="Lucida Bright" panose="02040602050505020304" pitchFamily="18" charset="0"/>
                          <a:ea typeface="+mn-ea"/>
                          <a:cs typeface="+mn-cs"/>
                        </a:rPr>
                        <a:t>Término científico, constructo abstracto, utilizado por los psicólogos con la intención de conocer la forma de actuar de las personas. </a:t>
                      </a:r>
                    </a:p>
                  </a:txBody>
                  <a:tcPr anchor="ctr">
                    <a:solidFill>
                      <a:schemeClr val="bg1">
                        <a:alpha val="40000"/>
                      </a:schemeClr>
                    </a:solidFill>
                  </a:tcPr>
                </a:tc>
                <a:extLst>
                  <a:ext uri="{0D108BD9-81ED-4DB2-BD59-A6C34878D82A}">
                    <a16:rowId xmlns:a16="http://schemas.microsoft.com/office/drawing/2014/main" val="1620168633"/>
                  </a:ext>
                </a:extLst>
              </a:tr>
            </a:tbl>
          </a:graphicData>
        </a:graphic>
      </p:graphicFrame>
      <p:pic>
        <p:nvPicPr>
          <p:cNvPr id="1026" name="Picture 2" descr="Tipos de ecosistemas">
            <a:extLst>
              <a:ext uri="{FF2B5EF4-FFF2-40B4-BE49-F238E27FC236}">
                <a16:creationId xmlns:a16="http://schemas.microsoft.com/office/drawing/2014/main" id="{EB322156-B74C-FF34-E988-6FAF8FE98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811" y="3831655"/>
            <a:ext cx="3156033" cy="2653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ágenes de Individuo | Vectores, fotos de stock y PSD gratuitos">
            <a:extLst>
              <a:ext uri="{FF2B5EF4-FFF2-40B4-BE49-F238E27FC236}">
                <a16:creationId xmlns:a16="http://schemas.microsoft.com/office/drawing/2014/main" id="{0FE0E6B6-93B0-F05D-195A-E1DBED2B265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769177" y="3851185"/>
            <a:ext cx="2653644" cy="26536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é es personalidad?. El concepto de personalidad es tal vez… | by Araceli  Mo. | Psicopatología y personalidad 2020–1 | Medium">
            <a:extLst>
              <a:ext uri="{FF2B5EF4-FFF2-40B4-BE49-F238E27FC236}">
                <a16:creationId xmlns:a16="http://schemas.microsoft.com/office/drawing/2014/main" id="{C4CC6043-8AED-B0FE-4E7E-1DE5FE3F0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7486" y="3851185"/>
            <a:ext cx="2242528" cy="261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91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8" descr="Qué es personalidad?. El concepto de personalidad es tal vez… | by Araceli  Mo. | Psicopatología y personalidad 2020–1 | Medium">
            <a:extLst>
              <a:ext uri="{FF2B5EF4-FFF2-40B4-BE49-F238E27FC236}">
                <a16:creationId xmlns:a16="http://schemas.microsoft.com/office/drawing/2014/main" id="{63D76475-C0D5-82BD-AB5C-E6D7669BF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14" r="14470"/>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62B116E-ACF3-E0DB-D5FA-6B057AFE4CCF}"/>
              </a:ext>
            </a:extLst>
          </p:cNvPr>
          <p:cNvSpPr>
            <a:spLocks noGrp="1"/>
          </p:cNvSpPr>
          <p:nvPr>
            <p:ph type="title"/>
          </p:nvPr>
        </p:nvSpPr>
        <p:spPr>
          <a:xfrm>
            <a:off x="5191782" y="604705"/>
            <a:ext cx="6730277" cy="1609344"/>
          </a:xfrm>
          <a:ln>
            <a:noFill/>
          </a:ln>
        </p:spPr>
        <p:txBody>
          <a:bodyPr vert="horz" lIns="91440" tIns="45720" rIns="91440" bIns="45720" rtlCol="0" anchor="ctr">
            <a:noAutofit/>
          </a:bodyPr>
          <a:lstStyle/>
          <a:p>
            <a:r>
              <a:rPr lang="en-US" sz="2200" dirty="0" err="1">
                <a:latin typeface="Arial "/>
              </a:rPr>
              <a:t>En</a:t>
            </a:r>
            <a:r>
              <a:rPr lang="en-US" sz="2200" dirty="0">
                <a:latin typeface="Arial "/>
              </a:rPr>
              <a:t> </a:t>
            </a:r>
            <a:r>
              <a:rPr lang="en-US" sz="2200" dirty="0" err="1">
                <a:latin typeface="Arial "/>
              </a:rPr>
              <a:t>el</a:t>
            </a:r>
            <a:r>
              <a:rPr lang="en-US" sz="2200" dirty="0">
                <a:latin typeface="Arial "/>
              </a:rPr>
              <a:t> </a:t>
            </a:r>
            <a:r>
              <a:rPr lang="en-US" sz="2200" dirty="0" err="1">
                <a:latin typeface="Arial "/>
              </a:rPr>
              <a:t>siglo</a:t>
            </a:r>
            <a:r>
              <a:rPr lang="en-US" sz="2200" dirty="0">
                <a:latin typeface="Arial "/>
              </a:rPr>
              <a:t> III, </a:t>
            </a:r>
            <a:r>
              <a:rPr lang="en-US" sz="2200" dirty="0" err="1">
                <a:latin typeface="Arial "/>
              </a:rPr>
              <a:t>los</a:t>
            </a:r>
            <a:r>
              <a:rPr lang="en-US" sz="2200" dirty="0">
                <a:latin typeface="Arial "/>
              </a:rPr>
              <a:t> </a:t>
            </a:r>
            <a:r>
              <a:rPr lang="en-US" sz="2200" dirty="0" err="1">
                <a:latin typeface="Arial "/>
              </a:rPr>
              <a:t>teólogos</a:t>
            </a:r>
            <a:r>
              <a:rPr lang="en-US" sz="2200" dirty="0">
                <a:latin typeface="Arial "/>
              </a:rPr>
              <a:t> </a:t>
            </a:r>
            <a:r>
              <a:rPr lang="en-US" sz="2200" dirty="0" err="1">
                <a:latin typeface="Arial "/>
              </a:rPr>
              <a:t>cambian</a:t>
            </a:r>
            <a:r>
              <a:rPr lang="en-US" sz="2200" dirty="0">
                <a:latin typeface="Arial "/>
              </a:rPr>
              <a:t> </a:t>
            </a:r>
            <a:r>
              <a:rPr lang="en-US" sz="2200" dirty="0" err="1">
                <a:latin typeface="Arial "/>
              </a:rPr>
              <a:t>el</a:t>
            </a:r>
            <a:r>
              <a:rPr lang="en-US" sz="2200" dirty="0">
                <a:latin typeface="Arial "/>
              </a:rPr>
              <a:t> </a:t>
            </a:r>
            <a:r>
              <a:rPr lang="en-US" sz="2200" dirty="0" err="1">
                <a:latin typeface="Arial "/>
              </a:rPr>
              <a:t>sentido</a:t>
            </a:r>
            <a:r>
              <a:rPr lang="en-US" sz="2200" dirty="0">
                <a:latin typeface="Arial "/>
              </a:rPr>
              <a:t> del </a:t>
            </a:r>
            <a:r>
              <a:rPr lang="en-US" sz="2200" dirty="0" err="1">
                <a:latin typeface="Arial "/>
              </a:rPr>
              <a:t>vocablo</a:t>
            </a:r>
            <a:r>
              <a:rPr lang="en-US" sz="2200" dirty="0">
                <a:latin typeface="Arial "/>
              </a:rPr>
              <a:t> y </a:t>
            </a:r>
            <a:r>
              <a:rPr lang="en-US" sz="2200" dirty="0" err="1">
                <a:latin typeface="Arial "/>
              </a:rPr>
              <a:t>entienden</a:t>
            </a:r>
            <a:r>
              <a:rPr lang="en-US" sz="2200" dirty="0">
                <a:latin typeface="Arial "/>
              </a:rPr>
              <a:t> </a:t>
            </a:r>
            <a:r>
              <a:rPr lang="en-US" sz="2200" dirty="0" err="1">
                <a:latin typeface="Arial "/>
              </a:rPr>
              <a:t>por</a:t>
            </a:r>
            <a:r>
              <a:rPr lang="en-US" sz="2200" dirty="0">
                <a:latin typeface="Arial "/>
              </a:rPr>
              <a:t> persona algo interior, de </a:t>
            </a:r>
            <a:r>
              <a:rPr lang="en-US" sz="2200" dirty="0" err="1">
                <a:latin typeface="Arial "/>
              </a:rPr>
              <a:t>matiz</a:t>
            </a:r>
            <a:r>
              <a:rPr lang="en-US" sz="2200" dirty="0">
                <a:latin typeface="Arial "/>
              </a:rPr>
              <a:t> </a:t>
            </a:r>
            <a:r>
              <a:rPr lang="en-US" sz="2200" dirty="0" err="1">
                <a:latin typeface="Arial "/>
              </a:rPr>
              <a:t>sustancial</a:t>
            </a:r>
            <a:r>
              <a:rPr lang="en-US" sz="2200" dirty="0">
                <a:latin typeface="Arial "/>
              </a:rPr>
              <a:t> o </a:t>
            </a:r>
            <a:r>
              <a:rPr lang="en-US" sz="2200" dirty="0" err="1">
                <a:latin typeface="Arial "/>
              </a:rPr>
              <a:t>esencial</a:t>
            </a:r>
            <a:r>
              <a:rPr lang="en-US" sz="2200" dirty="0">
                <a:latin typeface="Arial "/>
              </a:rPr>
              <a:t>.</a:t>
            </a:r>
            <a:br>
              <a:rPr lang="en-US" sz="2200" dirty="0">
                <a:latin typeface="Arial "/>
              </a:rPr>
            </a:br>
            <a:r>
              <a:rPr lang="en-US" sz="2200" dirty="0">
                <a:latin typeface="Arial "/>
              </a:rPr>
              <a:t/>
            </a:r>
            <a:br>
              <a:rPr lang="en-US" sz="2200" dirty="0">
                <a:latin typeface="Arial "/>
              </a:rPr>
            </a:br>
            <a:r>
              <a:rPr lang="en-US" sz="2200" dirty="0">
                <a:latin typeface="Arial "/>
              </a:rPr>
              <a:t/>
            </a:r>
            <a:br>
              <a:rPr lang="en-US" sz="2200" dirty="0">
                <a:latin typeface="Arial "/>
              </a:rPr>
            </a:br>
            <a:r>
              <a:rPr lang="en-US" sz="2200" dirty="0">
                <a:latin typeface="Arial "/>
              </a:rPr>
              <a:t>Y </a:t>
            </a:r>
            <a:r>
              <a:rPr lang="en-US" sz="2200" dirty="0" err="1">
                <a:latin typeface="Arial "/>
              </a:rPr>
              <a:t>en</a:t>
            </a:r>
            <a:r>
              <a:rPr lang="en-US" sz="2200" dirty="0">
                <a:latin typeface="Arial "/>
              </a:rPr>
              <a:t> </a:t>
            </a:r>
            <a:r>
              <a:rPr lang="en-US" sz="2200" dirty="0" err="1">
                <a:latin typeface="Arial "/>
              </a:rPr>
              <a:t>el</a:t>
            </a:r>
            <a:r>
              <a:rPr lang="en-US" sz="2200" dirty="0">
                <a:latin typeface="Arial "/>
              </a:rPr>
              <a:t> </a:t>
            </a:r>
            <a:r>
              <a:rPr lang="en-US" sz="2200" dirty="0" err="1">
                <a:latin typeface="Arial "/>
              </a:rPr>
              <a:t>siglo</a:t>
            </a:r>
            <a:r>
              <a:rPr lang="en-US" sz="2200" dirty="0">
                <a:latin typeface="Arial "/>
              </a:rPr>
              <a:t> VI, se </a:t>
            </a:r>
            <a:r>
              <a:rPr lang="en-US" sz="2200" dirty="0" err="1">
                <a:latin typeface="Arial "/>
              </a:rPr>
              <a:t>añade</a:t>
            </a:r>
            <a:r>
              <a:rPr lang="en-US" sz="2200" dirty="0">
                <a:latin typeface="Arial "/>
              </a:rPr>
              <a:t> a </a:t>
            </a:r>
            <a:r>
              <a:rPr lang="en-US" sz="2200" dirty="0" err="1">
                <a:latin typeface="Arial "/>
              </a:rPr>
              <a:t>esta</a:t>
            </a:r>
            <a:r>
              <a:rPr lang="en-US" sz="2200" dirty="0">
                <a:latin typeface="Arial "/>
              </a:rPr>
              <a:t> </a:t>
            </a:r>
            <a:r>
              <a:rPr lang="en-US" sz="2200" dirty="0" err="1">
                <a:latin typeface="Arial "/>
              </a:rPr>
              <a:t>concepción</a:t>
            </a:r>
            <a:r>
              <a:rPr lang="en-US" sz="2200" dirty="0">
                <a:latin typeface="Arial "/>
              </a:rPr>
              <a:t> </a:t>
            </a:r>
            <a:r>
              <a:rPr lang="en-US" sz="2200" dirty="0" err="1">
                <a:latin typeface="Arial "/>
              </a:rPr>
              <a:t>el</a:t>
            </a:r>
            <a:r>
              <a:rPr lang="en-US" sz="2200" dirty="0">
                <a:latin typeface="Arial "/>
              </a:rPr>
              <a:t> </a:t>
            </a:r>
            <a:r>
              <a:rPr lang="en-US" sz="2200" dirty="0" err="1">
                <a:latin typeface="Arial "/>
              </a:rPr>
              <a:t>atributo</a:t>
            </a:r>
            <a:r>
              <a:rPr lang="en-US" sz="2200" dirty="0">
                <a:latin typeface="Arial "/>
              </a:rPr>
              <a:t> de la </a:t>
            </a:r>
            <a:r>
              <a:rPr lang="en-US" sz="2200" dirty="0" err="1">
                <a:latin typeface="Arial "/>
              </a:rPr>
              <a:t>racionalidad</a:t>
            </a:r>
            <a:r>
              <a:rPr lang="en-US" sz="2200" dirty="0">
                <a:latin typeface="Arial "/>
              </a:rPr>
              <a:t>.</a:t>
            </a:r>
          </a:p>
        </p:txBody>
      </p:sp>
      <p:sp>
        <p:nvSpPr>
          <p:cNvPr id="5" name="CuadroTexto 4">
            <a:extLst>
              <a:ext uri="{FF2B5EF4-FFF2-40B4-BE49-F238E27FC236}">
                <a16:creationId xmlns:a16="http://schemas.microsoft.com/office/drawing/2014/main" id="{62911F08-37F3-822E-021F-61730528BC06}"/>
              </a:ext>
            </a:extLst>
          </p:cNvPr>
          <p:cNvSpPr txBox="1"/>
          <p:nvPr/>
        </p:nvSpPr>
        <p:spPr>
          <a:xfrm>
            <a:off x="4979347" y="3302047"/>
            <a:ext cx="6730276" cy="4050792"/>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400" b="0" dirty="0" err="1">
                <a:latin typeface="Arial "/>
              </a:rPr>
              <a:t>Deriva</a:t>
            </a:r>
            <a:r>
              <a:rPr lang="en-US" sz="2400" b="0" dirty="0">
                <a:latin typeface="Arial "/>
              </a:rPr>
              <a:t> del </a:t>
            </a:r>
            <a:r>
              <a:rPr lang="en-US" sz="2400" b="0" dirty="0" err="1">
                <a:latin typeface="Arial "/>
              </a:rPr>
              <a:t>latín</a:t>
            </a:r>
            <a:r>
              <a:rPr lang="en-US" sz="2400" b="0" dirty="0">
                <a:latin typeface="Arial "/>
              </a:rPr>
              <a:t> PERSONA: </a:t>
            </a:r>
            <a:r>
              <a:rPr lang="en-US" sz="2400" b="0" dirty="0" err="1">
                <a:latin typeface="Arial "/>
              </a:rPr>
              <a:t>máscara</a:t>
            </a:r>
            <a:r>
              <a:rPr lang="en-US" sz="2400" b="0" dirty="0">
                <a:latin typeface="Arial "/>
              </a:rPr>
              <a:t> que </a:t>
            </a:r>
            <a:r>
              <a:rPr lang="en-US" sz="2400" b="0" dirty="0" err="1">
                <a:latin typeface="Arial "/>
              </a:rPr>
              <a:t>usaban</a:t>
            </a:r>
            <a:r>
              <a:rPr lang="en-US" sz="2400" b="0" dirty="0">
                <a:latin typeface="Arial "/>
              </a:rPr>
              <a:t> </a:t>
            </a:r>
            <a:r>
              <a:rPr lang="en-US" sz="2400" b="0" dirty="0" err="1">
                <a:latin typeface="Arial "/>
              </a:rPr>
              <a:t>los</a:t>
            </a:r>
            <a:r>
              <a:rPr lang="en-US" sz="2400" b="0" dirty="0">
                <a:latin typeface="Arial "/>
              </a:rPr>
              <a:t> </a:t>
            </a:r>
            <a:r>
              <a:rPr lang="en-US" sz="2400" b="0" dirty="0" err="1">
                <a:latin typeface="Arial "/>
              </a:rPr>
              <a:t>actores</a:t>
            </a:r>
            <a:r>
              <a:rPr lang="en-US" sz="2400" b="0" dirty="0">
                <a:latin typeface="Arial "/>
              </a:rPr>
              <a:t> </a:t>
            </a:r>
            <a:r>
              <a:rPr lang="en-US" sz="2400" b="0" dirty="0" err="1">
                <a:latin typeface="Arial "/>
              </a:rPr>
              <a:t>en</a:t>
            </a:r>
            <a:r>
              <a:rPr lang="en-US" sz="2400" b="0" dirty="0">
                <a:latin typeface="Arial "/>
              </a:rPr>
              <a:t> </a:t>
            </a:r>
            <a:r>
              <a:rPr lang="en-US" sz="2400" b="0" dirty="0" err="1">
                <a:latin typeface="Arial "/>
              </a:rPr>
              <a:t>una</a:t>
            </a:r>
            <a:r>
              <a:rPr lang="en-US" sz="2400" b="0" dirty="0">
                <a:latin typeface="Arial "/>
              </a:rPr>
              <a:t> </a:t>
            </a:r>
            <a:r>
              <a:rPr lang="en-US" sz="2400" b="0" dirty="0" err="1">
                <a:latin typeface="Arial "/>
              </a:rPr>
              <a:t>obra</a:t>
            </a:r>
            <a:r>
              <a:rPr lang="en-US" sz="2400" b="0" dirty="0">
                <a:latin typeface="Arial "/>
              </a:rPr>
              <a:t> de </a:t>
            </a:r>
            <a:r>
              <a:rPr lang="en-US" sz="2400" b="0" dirty="0" err="1">
                <a:latin typeface="Arial "/>
              </a:rPr>
              <a:t>teatro</a:t>
            </a:r>
            <a:r>
              <a:rPr lang="en-US" sz="2400" b="0" dirty="0">
                <a:latin typeface="Arial "/>
              </a:rPr>
              <a:t>. </a:t>
            </a:r>
          </a:p>
          <a:p>
            <a:pPr indent="-182880" defTabSz="914400">
              <a:lnSpc>
                <a:spcPct val="90000"/>
              </a:lnSpc>
              <a:spcAft>
                <a:spcPts val="600"/>
              </a:spcAft>
              <a:buClr>
                <a:schemeClr val="accent1">
                  <a:lumMod val="75000"/>
                </a:schemeClr>
              </a:buClr>
              <a:buSzPct val="85000"/>
              <a:buFont typeface="Wingdings" pitchFamily="2" charset="2"/>
              <a:buChar char="§"/>
            </a:pPr>
            <a:r>
              <a:rPr lang="en-US" sz="2400" b="0" dirty="0">
                <a:latin typeface="Arial "/>
              </a:rPr>
              <a:t/>
            </a:r>
            <a:br>
              <a:rPr lang="en-US" sz="2400" b="0" dirty="0">
                <a:latin typeface="Arial "/>
              </a:rPr>
            </a:br>
            <a:r>
              <a:rPr lang="en-US" sz="2400" b="0" dirty="0">
                <a:latin typeface="Arial "/>
              </a:rPr>
              <a:t>Con </a:t>
            </a:r>
            <a:r>
              <a:rPr lang="en-US" sz="2400" b="0" dirty="0" err="1">
                <a:latin typeface="Arial "/>
              </a:rPr>
              <a:t>el</a:t>
            </a:r>
            <a:r>
              <a:rPr lang="en-US" sz="2400" b="0" dirty="0">
                <a:latin typeface="Arial "/>
              </a:rPr>
              <a:t> </a:t>
            </a:r>
            <a:r>
              <a:rPr lang="en-US" sz="2400" b="0" dirty="0" err="1">
                <a:latin typeface="Arial "/>
              </a:rPr>
              <a:t>tiempo</a:t>
            </a:r>
            <a:r>
              <a:rPr lang="en-US" sz="2400" b="0" dirty="0">
                <a:latin typeface="Arial "/>
              </a:rPr>
              <a:t> </a:t>
            </a:r>
            <a:r>
              <a:rPr lang="en-US" sz="2400" b="0" i="1" dirty="0">
                <a:latin typeface="Arial "/>
              </a:rPr>
              <a:t>persona </a:t>
            </a:r>
            <a:r>
              <a:rPr lang="en-US" sz="2400" b="0" dirty="0" err="1">
                <a:latin typeface="Arial "/>
              </a:rPr>
              <a:t>llegó</a:t>
            </a:r>
            <a:r>
              <a:rPr lang="en-US" sz="2400" b="0" dirty="0">
                <a:latin typeface="Arial "/>
              </a:rPr>
              <a:t> a </a:t>
            </a:r>
            <a:r>
              <a:rPr lang="en-US" sz="2400" b="0" dirty="0" err="1">
                <a:latin typeface="Arial "/>
              </a:rPr>
              <a:t>indicar</a:t>
            </a:r>
            <a:r>
              <a:rPr lang="en-US" sz="2400" b="0" dirty="0">
                <a:latin typeface="Arial "/>
              </a:rPr>
              <a:t> </a:t>
            </a:r>
            <a:r>
              <a:rPr lang="en-US" sz="2400" b="0" dirty="0" err="1">
                <a:latin typeface="Arial "/>
              </a:rPr>
              <a:t>el</a:t>
            </a:r>
            <a:r>
              <a:rPr lang="en-US" sz="2400" b="0" dirty="0">
                <a:latin typeface="Arial "/>
              </a:rPr>
              <a:t> </a:t>
            </a:r>
            <a:r>
              <a:rPr lang="en-US" sz="2400" b="0" dirty="0" err="1">
                <a:latin typeface="Arial "/>
              </a:rPr>
              <a:t>aspecto</a:t>
            </a:r>
            <a:r>
              <a:rPr lang="en-US" sz="2400" b="0" dirty="0">
                <a:latin typeface="Arial "/>
              </a:rPr>
              <a:t> EXTERNO, </a:t>
            </a:r>
            <a:r>
              <a:rPr lang="en-US" sz="2400" b="0" dirty="0" err="1">
                <a:latin typeface="Arial "/>
              </a:rPr>
              <a:t>el</a:t>
            </a:r>
            <a:r>
              <a:rPr lang="en-US" sz="2400" b="0" dirty="0">
                <a:latin typeface="Arial "/>
              </a:rPr>
              <a:t> rostro PÚBLICO que </a:t>
            </a:r>
            <a:r>
              <a:rPr lang="en-US" sz="2400" b="0" dirty="0" err="1">
                <a:latin typeface="Arial "/>
              </a:rPr>
              <a:t>mostramos</a:t>
            </a:r>
            <a:r>
              <a:rPr lang="en-US" sz="2400" b="0" dirty="0">
                <a:latin typeface="Arial "/>
              </a:rPr>
              <a:t> a </a:t>
            </a:r>
            <a:r>
              <a:rPr lang="en-US" sz="2400" b="0" dirty="0" err="1">
                <a:latin typeface="Arial "/>
              </a:rPr>
              <a:t>quienes</a:t>
            </a:r>
            <a:r>
              <a:rPr lang="en-US" sz="2400" b="0" dirty="0">
                <a:latin typeface="Arial "/>
              </a:rPr>
              <a:t> </a:t>
            </a:r>
            <a:r>
              <a:rPr lang="en-US" sz="2400" b="0" dirty="0" err="1">
                <a:latin typeface="Arial "/>
              </a:rPr>
              <a:t>nos</a:t>
            </a:r>
            <a:r>
              <a:rPr lang="en-US" sz="2400" b="0" dirty="0">
                <a:latin typeface="Arial "/>
              </a:rPr>
              <a:t> </a:t>
            </a:r>
            <a:r>
              <a:rPr lang="en-US" sz="2400" b="0" dirty="0" err="1">
                <a:latin typeface="Arial "/>
              </a:rPr>
              <a:t>rodean</a:t>
            </a:r>
            <a:r>
              <a:rPr lang="en-US" sz="2400" b="0" dirty="0">
                <a:latin typeface="Arial "/>
              </a:rPr>
              <a:t>. Es la </a:t>
            </a:r>
            <a:r>
              <a:rPr lang="en-US" sz="2400" b="0" dirty="0" err="1">
                <a:latin typeface="Arial "/>
              </a:rPr>
              <a:t>máscara</a:t>
            </a:r>
            <a:r>
              <a:rPr lang="en-US" sz="2400" b="0" dirty="0">
                <a:latin typeface="Arial "/>
              </a:rPr>
              <a:t> que uno </a:t>
            </a:r>
            <a:r>
              <a:rPr lang="en-US" sz="2400" b="0" dirty="0" err="1">
                <a:latin typeface="Arial "/>
              </a:rPr>
              <a:t>lleva</a:t>
            </a:r>
            <a:r>
              <a:rPr lang="en-US" sz="2400" b="0" dirty="0">
                <a:latin typeface="Arial "/>
              </a:rPr>
              <a:t> </a:t>
            </a:r>
            <a:r>
              <a:rPr lang="en-US" sz="2400" b="0" dirty="0" err="1">
                <a:latin typeface="Arial "/>
              </a:rPr>
              <a:t>puesta</a:t>
            </a:r>
            <a:r>
              <a:rPr lang="en-US" sz="2400" b="0" dirty="0">
                <a:latin typeface="Arial "/>
              </a:rPr>
              <a:t>, </a:t>
            </a:r>
            <a:r>
              <a:rPr lang="en-US" sz="2400" b="0" dirty="0" err="1">
                <a:latin typeface="Arial "/>
              </a:rPr>
              <a:t>acorde</a:t>
            </a:r>
            <a:r>
              <a:rPr lang="en-US" sz="2400" b="0" dirty="0">
                <a:latin typeface="Arial "/>
              </a:rPr>
              <a:t> con </a:t>
            </a:r>
            <a:r>
              <a:rPr lang="en-US" sz="2400" b="0" dirty="0" err="1">
                <a:latin typeface="Arial "/>
              </a:rPr>
              <a:t>el</a:t>
            </a:r>
            <a:r>
              <a:rPr lang="en-US" sz="2400" b="0" dirty="0">
                <a:latin typeface="Arial "/>
              </a:rPr>
              <a:t> </a:t>
            </a:r>
            <a:r>
              <a:rPr lang="en-US" sz="2400" b="0" dirty="0" err="1">
                <a:latin typeface="Arial "/>
              </a:rPr>
              <a:t>contexto</a:t>
            </a:r>
            <a:r>
              <a:rPr lang="en-US" sz="2400" b="0" dirty="0">
                <a:latin typeface="Arial "/>
              </a:rPr>
              <a:t> </a:t>
            </a:r>
            <a:r>
              <a:rPr lang="en-US" sz="2400" b="0" dirty="0" err="1">
                <a:latin typeface="Arial "/>
              </a:rPr>
              <a:t>en</a:t>
            </a:r>
            <a:r>
              <a:rPr lang="en-US" sz="2400" b="0" dirty="0">
                <a:latin typeface="Arial "/>
              </a:rPr>
              <a:t> que se </a:t>
            </a:r>
            <a:r>
              <a:rPr lang="en-US" sz="2400" b="0" dirty="0" err="1">
                <a:latin typeface="Arial "/>
              </a:rPr>
              <a:t>sitúa</a:t>
            </a:r>
            <a:r>
              <a:rPr lang="en-US" sz="2400" b="0" dirty="0">
                <a:latin typeface="Arial "/>
              </a:rPr>
              <a:t>. </a:t>
            </a:r>
            <a:r>
              <a:rPr lang="en-US" sz="2400" b="0" dirty="0" err="1">
                <a:latin typeface="Arial "/>
              </a:rPr>
              <a:t>Hace</a:t>
            </a:r>
            <a:r>
              <a:rPr lang="en-US" sz="2400" b="0" dirty="0">
                <a:latin typeface="Arial "/>
              </a:rPr>
              <a:t> </a:t>
            </a:r>
            <a:r>
              <a:rPr lang="en-US" sz="2400" b="0" dirty="0" err="1">
                <a:latin typeface="Arial "/>
              </a:rPr>
              <a:t>referencia</a:t>
            </a:r>
            <a:r>
              <a:rPr lang="en-US" sz="2400" b="0" dirty="0">
                <a:latin typeface="Arial "/>
              </a:rPr>
              <a:t> a las </a:t>
            </a:r>
            <a:r>
              <a:rPr lang="en-US" sz="2400" b="1" dirty="0" err="1">
                <a:latin typeface="Arial "/>
              </a:rPr>
              <a:t>características</a:t>
            </a:r>
            <a:r>
              <a:rPr lang="en-US" sz="2400" b="0" dirty="0">
                <a:latin typeface="Arial "/>
              </a:rPr>
              <a:t> EXTERNAS y VISIBLES que </a:t>
            </a:r>
            <a:r>
              <a:rPr lang="en-US" sz="2400" b="0" dirty="0" err="1">
                <a:latin typeface="Arial "/>
              </a:rPr>
              <a:t>los</a:t>
            </a:r>
            <a:r>
              <a:rPr lang="en-US" sz="2400" b="0" dirty="0">
                <a:latin typeface="Arial "/>
              </a:rPr>
              <a:t> </a:t>
            </a:r>
            <a:r>
              <a:rPr lang="en-US" sz="2400" b="0" dirty="0" err="1">
                <a:latin typeface="Arial "/>
              </a:rPr>
              <a:t>demás</a:t>
            </a:r>
            <a:r>
              <a:rPr lang="en-US" sz="2400" b="0" dirty="0">
                <a:latin typeface="Arial "/>
              </a:rPr>
              <a:t> </a:t>
            </a:r>
            <a:r>
              <a:rPr lang="en-US" sz="2400" b="0" dirty="0" err="1">
                <a:latin typeface="Arial "/>
              </a:rPr>
              <a:t>pueden</a:t>
            </a:r>
            <a:r>
              <a:rPr lang="en-US" sz="2400" b="0" dirty="0">
                <a:latin typeface="Arial "/>
              </a:rPr>
              <a:t> </a:t>
            </a:r>
            <a:r>
              <a:rPr lang="en-US" sz="2400" b="0" dirty="0" err="1">
                <a:latin typeface="Arial "/>
              </a:rPr>
              <a:t>observar</a:t>
            </a:r>
            <a:r>
              <a:rPr lang="en-US" sz="2400" b="0" dirty="0">
                <a:latin typeface="Arial "/>
              </a:rPr>
              <a:t>.</a:t>
            </a:r>
            <a:endParaRPr lang="en-US" sz="2400" dirty="0">
              <a:latin typeface="Arial "/>
            </a:endParaRPr>
          </a:p>
        </p:txBody>
      </p:sp>
    </p:spTree>
    <p:extLst>
      <p:ext uri="{BB962C8B-B14F-4D97-AF65-F5344CB8AC3E}">
        <p14:creationId xmlns:p14="http://schemas.microsoft.com/office/powerpoint/2010/main" val="518486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B116E-ACF3-E0DB-D5FA-6B057AFE4CCF}"/>
              </a:ext>
            </a:extLst>
          </p:cNvPr>
          <p:cNvSpPr>
            <a:spLocks noGrp="1"/>
          </p:cNvSpPr>
          <p:nvPr>
            <p:ph type="title"/>
          </p:nvPr>
        </p:nvSpPr>
        <p:spPr>
          <a:xfrm>
            <a:off x="385012" y="1122947"/>
            <a:ext cx="11193184" cy="2486527"/>
          </a:xfrm>
        </p:spPr>
        <p:txBody>
          <a:bodyPr>
            <a:noAutofit/>
          </a:bodyPr>
          <a:lstStyle/>
          <a:p>
            <a:pPr algn="ctr"/>
            <a:r>
              <a:rPr lang="es-ES" sz="3600" b="0" dirty="0">
                <a:solidFill>
                  <a:schemeClr val="tx1"/>
                </a:solidFill>
                <a:latin typeface="Arial" panose="020B0604020202020204" pitchFamily="34" charset="0"/>
                <a:cs typeface="Arial" panose="020B0604020202020204" pitchFamily="34" charset="0"/>
              </a:rPr>
              <a:t>La organización dinámica, en el interior del individuo, de los </a:t>
            </a:r>
            <a:r>
              <a:rPr lang="es-ES" sz="3600" dirty="0">
                <a:solidFill>
                  <a:schemeClr val="tx1"/>
                </a:solidFill>
                <a:latin typeface="Arial" panose="020B0604020202020204" pitchFamily="34" charset="0"/>
                <a:cs typeface="Arial" panose="020B0604020202020204" pitchFamily="34" charset="0"/>
              </a:rPr>
              <a:t>SISTEMAS PSICOFÍSICOS </a:t>
            </a:r>
            <a:r>
              <a:rPr lang="es-ES" sz="3600" b="0" dirty="0">
                <a:solidFill>
                  <a:schemeClr val="tx1"/>
                </a:solidFill>
                <a:latin typeface="Arial" panose="020B0604020202020204" pitchFamily="34" charset="0"/>
                <a:cs typeface="Arial" panose="020B0604020202020204" pitchFamily="34" charset="0"/>
              </a:rPr>
              <a:t>que determinan su CONDUCTA y su PENSAMIENTO característicos.</a:t>
            </a:r>
            <a:endParaRPr lang="es-AR" sz="3600" b="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44FD8767-A373-EB6A-B70A-0E8FFA2331D0}"/>
              </a:ext>
            </a:extLst>
          </p:cNvPr>
          <p:cNvSpPr txBox="1"/>
          <p:nvPr/>
        </p:nvSpPr>
        <p:spPr>
          <a:xfrm>
            <a:off x="1739718" y="4382021"/>
            <a:ext cx="7740316" cy="1384995"/>
          </a:xfrm>
          <a:prstGeom prst="rect">
            <a:avLst/>
          </a:prstGeom>
          <a:noFill/>
        </p:spPr>
        <p:txBody>
          <a:bodyPr wrap="square" rtlCol="0">
            <a:spAutoFit/>
          </a:bodyPr>
          <a:lstStyle/>
          <a:p>
            <a:pPr algn="ctr"/>
            <a:r>
              <a:rPr lang="es-ES" sz="2800" dirty="0">
                <a:latin typeface="Arial" panose="020B0604020202020204" pitchFamily="34" charset="0"/>
                <a:cs typeface="Arial" panose="020B0604020202020204" pitchFamily="34" charset="0"/>
              </a:rPr>
              <a:t>Costumbres, sentimientos, rasgos, creencias, expectativas, estilos de conducta, constitución física, sistema glandular y nervioso</a:t>
            </a:r>
            <a:endParaRPr lang="es-AR" sz="28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7B26D7C4-AA7A-3838-4F47-B68D4AA3E9A3}"/>
              </a:ext>
            </a:extLst>
          </p:cNvPr>
          <p:cNvSpPr txBox="1"/>
          <p:nvPr/>
        </p:nvSpPr>
        <p:spPr>
          <a:xfrm>
            <a:off x="7379369" y="5735053"/>
            <a:ext cx="3958390" cy="430887"/>
          </a:xfrm>
          <a:prstGeom prst="rect">
            <a:avLst/>
          </a:prstGeom>
          <a:noFill/>
        </p:spPr>
        <p:txBody>
          <a:bodyPr wrap="square" rtlCol="0">
            <a:spAutoFit/>
          </a:bodyPr>
          <a:lstStyle/>
          <a:p>
            <a:pPr algn="ctr"/>
            <a:r>
              <a:rPr lang="es-ES" sz="2200" dirty="0"/>
              <a:t>Allport, W.</a:t>
            </a:r>
            <a:endParaRPr lang="es-AR" sz="2200" dirty="0"/>
          </a:p>
        </p:txBody>
      </p:sp>
      <p:sp>
        <p:nvSpPr>
          <p:cNvPr id="3" name="Flecha abajo 2"/>
          <p:cNvSpPr/>
          <p:nvPr/>
        </p:nvSpPr>
        <p:spPr>
          <a:xfrm>
            <a:off x="5609876" y="3509818"/>
            <a:ext cx="371728"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3107396" y="112809"/>
            <a:ext cx="5004960" cy="861774"/>
          </a:xfrm>
          <a:prstGeom prst="rect">
            <a:avLst/>
          </a:prstGeom>
        </p:spPr>
        <p:txBody>
          <a:bodyPr wrap="none">
            <a:spAutoFit/>
          </a:bodyPr>
          <a:lstStyle/>
          <a:p>
            <a:r>
              <a:rPr lang="en-US" sz="5000" cap="all" dirty="0" err="1">
                <a:blipFill dpi="0" rotWithShape="1">
                  <a:blip r:embed="rId2"/>
                  <a:srcRect/>
                  <a:tile tx="6350" ty="-127000" sx="65000" sy="64000" flip="none" algn="tl"/>
                </a:blipFill>
                <a:effectLst>
                  <a:outerShdw blurRad="38100" dist="38100" dir="2700000" algn="tl">
                    <a:srgbClr val="000000">
                      <a:alpha val="43137"/>
                    </a:srgbClr>
                  </a:outerShdw>
                </a:effectLst>
              </a:rPr>
              <a:t>Personalidad</a:t>
            </a:r>
            <a:endParaRPr lang="en-US" sz="5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1212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B116E-ACF3-E0DB-D5FA-6B057AFE4CCF}"/>
              </a:ext>
            </a:extLst>
          </p:cNvPr>
          <p:cNvSpPr>
            <a:spLocks noGrp="1"/>
          </p:cNvSpPr>
          <p:nvPr>
            <p:ph type="title"/>
          </p:nvPr>
        </p:nvSpPr>
        <p:spPr>
          <a:xfrm>
            <a:off x="401053" y="240631"/>
            <a:ext cx="11193184" cy="6288505"/>
          </a:xfrm>
        </p:spPr>
        <p:txBody>
          <a:bodyPr>
            <a:noAutofit/>
          </a:bodyPr>
          <a:lstStyle/>
          <a:p>
            <a:pPr algn="ctr"/>
            <a:r>
              <a:rPr lang="es-ES" sz="2800" b="0" dirty="0">
                <a:effectLst>
                  <a:outerShdw blurRad="38100" dist="38100" dir="2700000" algn="tl">
                    <a:srgbClr val="000000">
                      <a:alpha val="43137"/>
                    </a:srgbClr>
                  </a:outerShdw>
                </a:effectLst>
                <a:latin typeface="Arial "/>
              </a:rPr>
              <a:t>- </a:t>
            </a:r>
            <a:r>
              <a:rPr lang="es-ES" sz="2800" b="1" dirty="0">
                <a:effectLst>
                  <a:outerShdw blurRad="38100" dist="38100" dir="2700000" algn="tl">
                    <a:srgbClr val="000000">
                      <a:alpha val="43137"/>
                    </a:srgbClr>
                  </a:outerShdw>
                </a:effectLst>
                <a:latin typeface="Arial "/>
              </a:rPr>
              <a:t>Pensamientos, sentimientos, actitudes, hábitos y la conducta de cada individuo, que persiste a lo largo del tiempo frente a distintas situaciones, distinguiendo a un individuo de cualquier otro.</a:t>
            </a:r>
            <a:r>
              <a:rPr lang="es-ES" sz="2800" b="1" dirty="0">
                <a:solidFill>
                  <a:schemeClr val="tx1"/>
                </a:solidFill>
                <a:effectLst>
                  <a:outerShdw blurRad="38100" dist="38100" dir="2700000" algn="tl">
                    <a:srgbClr val="000000">
                      <a:alpha val="43137"/>
                    </a:srgbClr>
                  </a:outerShdw>
                </a:effectLst>
                <a:latin typeface="Arial "/>
              </a:rPr>
              <a:t/>
            </a:r>
            <a:br>
              <a:rPr lang="es-ES" sz="2800" b="1" dirty="0">
                <a:solidFill>
                  <a:schemeClr val="tx1"/>
                </a:solidFill>
                <a:effectLst>
                  <a:outerShdw blurRad="38100" dist="38100" dir="2700000" algn="tl">
                    <a:srgbClr val="000000">
                      <a:alpha val="43137"/>
                    </a:srgbClr>
                  </a:outerShdw>
                </a:effectLst>
                <a:latin typeface="Arial "/>
              </a:rPr>
            </a:br>
            <a:r>
              <a:rPr lang="es-ES" sz="2800" b="1" dirty="0">
                <a:solidFill>
                  <a:schemeClr val="tx1"/>
                </a:solidFill>
                <a:effectLst>
                  <a:outerShdw blurRad="38100" dist="38100" dir="2700000" algn="tl">
                    <a:srgbClr val="000000">
                      <a:alpha val="43137"/>
                    </a:srgbClr>
                  </a:outerShdw>
                </a:effectLst>
                <a:latin typeface="Arial "/>
              </a:rPr>
              <a:t/>
            </a:r>
            <a:br>
              <a:rPr lang="es-ES" sz="2800" b="1" dirty="0">
                <a:solidFill>
                  <a:schemeClr val="tx1"/>
                </a:solidFill>
                <a:effectLst>
                  <a:outerShdw blurRad="38100" dist="38100" dir="2700000" algn="tl">
                    <a:srgbClr val="000000">
                      <a:alpha val="43137"/>
                    </a:srgbClr>
                  </a:outerShdw>
                </a:effectLst>
                <a:latin typeface="Arial "/>
              </a:rPr>
            </a:br>
            <a:r>
              <a:rPr lang="es-ES" sz="2800" b="1" dirty="0">
                <a:solidFill>
                  <a:schemeClr val="tx1"/>
                </a:solidFill>
                <a:effectLst>
                  <a:outerShdw blurRad="38100" dist="38100" dir="2700000" algn="tl">
                    <a:srgbClr val="000000">
                      <a:alpha val="43137"/>
                    </a:srgbClr>
                  </a:outerShdw>
                </a:effectLst>
                <a:latin typeface="Arial "/>
              </a:rPr>
              <a:t>- Modo característico y habitual en que cada persona siente y se comporta.</a:t>
            </a:r>
            <a:br>
              <a:rPr lang="es-ES" sz="2800" b="1" dirty="0">
                <a:solidFill>
                  <a:schemeClr val="tx1"/>
                </a:solidFill>
                <a:effectLst>
                  <a:outerShdw blurRad="38100" dist="38100" dir="2700000" algn="tl">
                    <a:srgbClr val="000000">
                      <a:alpha val="43137"/>
                    </a:srgbClr>
                  </a:outerShdw>
                </a:effectLst>
                <a:latin typeface="Arial "/>
              </a:rPr>
            </a:br>
            <a:r>
              <a:rPr lang="es-ES" sz="2800" b="1" dirty="0">
                <a:effectLst>
                  <a:outerShdw blurRad="38100" dist="38100" dir="2700000" algn="tl">
                    <a:srgbClr val="000000">
                      <a:alpha val="43137"/>
                    </a:srgbClr>
                  </a:outerShdw>
                </a:effectLst>
                <a:latin typeface="Arial "/>
              </a:rPr>
              <a:t/>
            </a:r>
            <a:br>
              <a:rPr lang="es-ES" sz="2800" b="1" dirty="0">
                <a:effectLst>
                  <a:outerShdw blurRad="38100" dist="38100" dir="2700000" algn="tl">
                    <a:srgbClr val="000000">
                      <a:alpha val="43137"/>
                    </a:srgbClr>
                  </a:outerShdw>
                </a:effectLst>
                <a:latin typeface="Arial "/>
              </a:rPr>
            </a:br>
            <a:endParaRPr lang="es-AR" sz="2800" b="1" dirty="0">
              <a:effectLst>
                <a:outerShdw blurRad="38100" dist="38100" dir="2700000" algn="tl">
                  <a:srgbClr val="000000">
                    <a:alpha val="43137"/>
                  </a:srgbClr>
                </a:outerShdw>
              </a:effectLst>
              <a:latin typeface="Arial "/>
            </a:endParaRPr>
          </a:p>
        </p:txBody>
      </p:sp>
    </p:spTree>
    <p:extLst>
      <p:ext uri="{BB962C8B-B14F-4D97-AF65-F5344CB8AC3E}">
        <p14:creationId xmlns:p14="http://schemas.microsoft.com/office/powerpoint/2010/main" val="10801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0466" y="207541"/>
            <a:ext cx="10058400" cy="1609344"/>
          </a:xfrm>
        </p:spPr>
        <p:txBody>
          <a:bodyPr>
            <a:noAutofit/>
          </a:bodyPr>
          <a:lstStyle/>
          <a:p>
            <a:r>
              <a:rPr lang="es-ES" sz="4000" b="1" dirty="0">
                <a:latin typeface="Lucida Bright" panose="02040602050505020304" pitchFamily="18" charset="0"/>
              </a:rPr>
              <a:t>Puntos que deben tener las definiciones de personalidad:</a:t>
            </a:r>
            <a:br>
              <a:rPr lang="es-ES" sz="4000" b="1" dirty="0">
                <a:latin typeface="Lucida Bright" panose="02040602050505020304" pitchFamily="18" charset="0"/>
              </a:rPr>
            </a:br>
            <a:endParaRPr lang="en-US" sz="4000" dirty="0"/>
          </a:p>
        </p:txBody>
      </p:sp>
      <p:graphicFrame>
        <p:nvGraphicFramePr>
          <p:cNvPr id="3" name="Diagrama 2"/>
          <p:cNvGraphicFramePr/>
          <p:nvPr>
            <p:extLst>
              <p:ext uri="{D42A27DB-BD31-4B8C-83A1-F6EECF244321}">
                <p14:modId xmlns:p14="http://schemas.microsoft.com/office/powerpoint/2010/main" val="3249266550"/>
              </p:ext>
            </p:extLst>
          </p:nvPr>
        </p:nvGraphicFramePr>
        <p:xfrm>
          <a:off x="2078182" y="129232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268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ítulo 2">
            <a:extLst>
              <a:ext uri="{FF2B5EF4-FFF2-40B4-BE49-F238E27FC236}">
                <a16:creationId xmlns:a16="http://schemas.microsoft.com/office/drawing/2014/main" id="{803AE4CE-B2EC-12CC-B68F-026361932DE4}"/>
              </a:ext>
            </a:extLst>
          </p:cNvPr>
          <p:cNvSpPr>
            <a:spLocks noGrp="1"/>
          </p:cNvSpPr>
          <p:nvPr>
            <p:ph type="body" idx="1"/>
          </p:nvPr>
        </p:nvSpPr>
        <p:spPr>
          <a:xfrm>
            <a:off x="5006109" y="643467"/>
            <a:ext cx="6446982" cy="5571066"/>
          </a:xfrm>
        </p:spPr>
        <p:txBody>
          <a:bodyPr vert="horz" lIns="91440" tIns="45720" rIns="91440" bIns="45720" rtlCol="0" anchor="ctr">
            <a:normAutofit/>
          </a:bodyPr>
          <a:lstStyle/>
          <a:p>
            <a:pPr algn="ctr"/>
            <a:r>
              <a:rPr lang="en-US" sz="2400" b="1" dirty="0"/>
              <a:t>Coon</a:t>
            </a:r>
            <a:r>
              <a:rPr lang="en-US" sz="2400" dirty="0"/>
              <a:t>, D. (2005). </a:t>
            </a:r>
            <a:r>
              <a:rPr lang="en-US" sz="2400" i="1" dirty="0" err="1"/>
              <a:t>Fundamentos</a:t>
            </a:r>
            <a:r>
              <a:rPr lang="en-US" sz="2400" i="1" dirty="0"/>
              <a:t> de </a:t>
            </a:r>
            <a:r>
              <a:rPr lang="en-US" sz="2400" i="1" dirty="0" err="1"/>
              <a:t>Psicología</a:t>
            </a:r>
            <a:r>
              <a:rPr lang="en-US" sz="2400" dirty="0"/>
              <a:t> (10° ed.). Thomson.</a:t>
            </a:r>
          </a:p>
          <a:p>
            <a:pPr algn="ctr"/>
            <a:r>
              <a:rPr lang="en-US" sz="2400" b="1" dirty="0" err="1"/>
              <a:t>Librán</a:t>
            </a:r>
            <a:r>
              <a:rPr lang="en-US" sz="2400" dirty="0"/>
              <a:t>, E. C. (2015). </a:t>
            </a:r>
            <a:r>
              <a:rPr lang="en-US" sz="2400" i="1" dirty="0"/>
              <a:t>Manual de </a:t>
            </a:r>
            <a:r>
              <a:rPr lang="en-US" sz="2400" i="1" dirty="0" err="1"/>
              <a:t>psicología</a:t>
            </a:r>
            <a:r>
              <a:rPr lang="en-US" sz="2400" i="1" dirty="0"/>
              <a:t> de la </a:t>
            </a:r>
            <a:r>
              <a:rPr lang="en-US" sz="2400" i="1" dirty="0" err="1"/>
              <a:t>personalidad</a:t>
            </a:r>
            <a:r>
              <a:rPr lang="en-US" sz="2400" dirty="0"/>
              <a:t>. Club </a:t>
            </a:r>
            <a:r>
              <a:rPr lang="en-US" sz="2400" dirty="0" err="1"/>
              <a:t>Universitario</a:t>
            </a:r>
            <a:r>
              <a:rPr lang="en-US" sz="2400" dirty="0"/>
              <a:t>.</a:t>
            </a:r>
          </a:p>
          <a:p>
            <a:pPr algn="ctr"/>
            <a:r>
              <a:rPr lang="en-US" sz="2400" b="1" dirty="0" err="1"/>
              <a:t>Martínez</a:t>
            </a:r>
            <a:r>
              <a:rPr lang="en-US" sz="2400" dirty="0"/>
              <a:t>, A. I. (2002). </a:t>
            </a:r>
            <a:r>
              <a:rPr lang="en-US" sz="2400" dirty="0" err="1"/>
              <a:t>Temperamento</a:t>
            </a:r>
            <a:r>
              <a:rPr lang="en-US" sz="2400" dirty="0"/>
              <a:t>, </a:t>
            </a:r>
            <a:r>
              <a:rPr lang="en-US" sz="2400" dirty="0" err="1"/>
              <a:t>carácter</a:t>
            </a:r>
            <a:r>
              <a:rPr lang="en-US" sz="2400" dirty="0"/>
              <a:t> </a:t>
            </a:r>
            <a:r>
              <a:rPr lang="en-US" sz="2400" dirty="0" err="1"/>
              <a:t>personalidad</a:t>
            </a:r>
            <a:r>
              <a:rPr lang="en-US" sz="2400" dirty="0"/>
              <a:t>. </a:t>
            </a:r>
            <a:r>
              <a:rPr lang="en-US" sz="2400" dirty="0" err="1"/>
              <a:t>Una</a:t>
            </a:r>
            <a:r>
              <a:rPr lang="en-US" sz="2400" dirty="0"/>
              <a:t> </a:t>
            </a:r>
            <a:r>
              <a:rPr lang="en-US" sz="2400" dirty="0" err="1"/>
              <a:t>aproximación</a:t>
            </a:r>
            <a:r>
              <a:rPr lang="en-US" sz="2400" dirty="0"/>
              <a:t> a </a:t>
            </a:r>
            <a:r>
              <a:rPr lang="en-US" sz="2400" dirty="0" err="1"/>
              <a:t>su</a:t>
            </a:r>
            <a:r>
              <a:rPr lang="en-US" sz="2400" dirty="0"/>
              <a:t> </a:t>
            </a:r>
            <a:r>
              <a:rPr lang="en-US" sz="2400" dirty="0" err="1"/>
              <a:t>concepto</a:t>
            </a:r>
            <a:r>
              <a:rPr lang="en-US" sz="2400" dirty="0"/>
              <a:t> e </a:t>
            </a:r>
            <a:r>
              <a:rPr lang="en-US" sz="2400" dirty="0" err="1"/>
              <a:t>interacción</a:t>
            </a:r>
            <a:r>
              <a:rPr lang="en-US" sz="2400" dirty="0"/>
              <a:t>. </a:t>
            </a:r>
            <a:r>
              <a:rPr lang="en-US" sz="2400" i="1" dirty="0" err="1"/>
              <a:t>Revista</a:t>
            </a:r>
            <a:r>
              <a:rPr lang="en-US" sz="2400" i="1" dirty="0"/>
              <a:t> </a:t>
            </a:r>
            <a:r>
              <a:rPr lang="en-US" sz="2400" i="1" dirty="0" err="1"/>
              <a:t>complutense</a:t>
            </a:r>
            <a:r>
              <a:rPr lang="en-US" sz="2400" i="1" dirty="0"/>
              <a:t> de </a:t>
            </a:r>
            <a:r>
              <a:rPr lang="en-US" sz="2400" i="1" dirty="0" err="1"/>
              <a:t>educación</a:t>
            </a:r>
            <a:r>
              <a:rPr lang="en-US" sz="2400" i="1" dirty="0"/>
              <a:t>, 13 </a:t>
            </a:r>
            <a:r>
              <a:rPr lang="en-US" sz="2400" dirty="0"/>
              <a:t>(2), 617-643.</a:t>
            </a:r>
          </a:p>
          <a:p>
            <a:pPr algn="ctr"/>
            <a:r>
              <a:rPr lang="en-US" sz="2400" b="1" dirty="0"/>
              <a:t>Morris</a:t>
            </a:r>
            <a:r>
              <a:rPr lang="en-US" sz="2400" dirty="0"/>
              <a:t>, C. G. y </a:t>
            </a:r>
            <a:r>
              <a:rPr lang="en-US" sz="2400" b="1" dirty="0" err="1"/>
              <a:t>Maisto</a:t>
            </a:r>
            <a:r>
              <a:rPr lang="en-US" sz="2400" b="1" dirty="0"/>
              <a:t> </a:t>
            </a:r>
            <a:r>
              <a:rPr lang="en-US" sz="2400" dirty="0"/>
              <a:t>A. (2009). </a:t>
            </a:r>
            <a:r>
              <a:rPr lang="en-US" sz="2400" i="1" dirty="0" err="1"/>
              <a:t>Psicología</a:t>
            </a:r>
            <a:r>
              <a:rPr lang="en-US" sz="2400" dirty="0"/>
              <a:t> (13° ed.). Pearson </a:t>
            </a:r>
            <a:r>
              <a:rPr lang="en-US" sz="2400" dirty="0" err="1"/>
              <a:t>Educación</a:t>
            </a:r>
            <a:r>
              <a:rPr lang="en-US" sz="2400" dirty="0"/>
              <a:t>.</a:t>
            </a:r>
          </a:p>
          <a:p>
            <a:pPr algn="ctr"/>
            <a:r>
              <a:rPr lang="en-US" sz="2400" b="1" dirty="0"/>
              <a:t>Schultz</a:t>
            </a:r>
            <a:r>
              <a:rPr lang="en-US" sz="2400" dirty="0"/>
              <a:t>, D. P. y </a:t>
            </a:r>
            <a:r>
              <a:rPr lang="en-US" sz="2400" b="1" dirty="0"/>
              <a:t>Schultz</a:t>
            </a:r>
            <a:r>
              <a:rPr lang="en-US" sz="2400" dirty="0"/>
              <a:t>, S. E. (2013). </a:t>
            </a:r>
            <a:r>
              <a:rPr lang="en-US" sz="2400" i="1" dirty="0" err="1"/>
              <a:t>Teorías</a:t>
            </a:r>
            <a:r>
              <a:rPr lang="en-US" sz="2400" i="1" dirty="0"/>
              <a:t> de la </a:t>
            </a:r>
            <a:r>
              <a:rPr lang="en-US" sz="2400" i="1" dirty="0" err="1"/>
              <a:t>Personalidad</a:t>
            </a:r>
            <a:r>
              <a:rPr lang="en-US" sz="2400" i="1" dirty="0"/>
              <a:t> </a:t>
            </a:r>
            <a:r>
              <a:rPr lang="en-US" sz="2400" dirty="0"/>
              <a:t>(9° ed.). Cengage Learning.</a:t>
            </a:r>
          </a:p>
        </p:txBody>
      </p:sp>
    </p:spTree>
    <p:extLst>
      <p:ext uri="{BB962C8B-B14F-4D97-AF65-F5344CB8AC3E}">
        <p14:creationId xmlns:p14="http://schemas.microsoft.com/office/powerpoint/2010/main" val="48568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99698BC-C572-6B09-64DA-C7EB87ADA216}"/>
              </a:ext>
            </a:extLst>
          </p:cNvPr>
          <p:cNvSpPr txBox="1">
            <a:spLocks/>
          </p:cNvSpPr>
          <p:nvPr/>
        </p:nvSpPr>
        <p:spPr>
          <a:xfrm>
            <a:off x="0" y="0"/>
            <a:ext cx="12192000" cy="12160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4400" b="0" dirty="0" smtClean="0">
                <a:solidFill>
                  <a:schemeClr val="tx1"/>
                </a:solidFill>
              </a:rPr>
              <a:t>Características de la personalidad</a:t>
            </a:r>
            <a:endParaRPr lang="es-AR" sz="6000" b="0" dirty="0">
              <a:solidFill>
                <a:schemeClr val="tx1"/>
              </a:solidFill>
            </a:endParaRPr>
          </a:p>
        </p:txBody>
      </p:sp>
      <p:graphicFrame>
        <p:nvGraphicFramePr>
          <p:cNvPr id="7" name="Diagrama 6"/>
          <p:cNvGraphicFramePr/>
          <p:nvPr>
            <p:extLst>
              <p:ext uri="{D42A27DB-BD31-4B8C-83A1-F6EECF244321}">
                <p14:modId xmlns:p14="http://schemas.microsoft.com/office/powerpoint/2010/main" val="596789882"/>
              </p:ext>
            </p:extLst>
          </p:nvPr>
        </p:nvGraphicFramePr>
        <p:xfrm>
          <a:off x="794327" y="719666"/>
          <a:ext cx="11175999" cy="5828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754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490491" y="2411459"/>
            <a:ext cx="11211018" cy="1677085"/>
          </a:xfrm>
        </p:spPr>
        <p:txBody>
          <a:bodyPr>
            <a:noAutofit/>
          </a:bodyPr>
          <a:lstStyle/>
          <a:p>
            <a:pPr marL="0" indent="0">
              <a:buNone/>
            </a:pPr>
            <a:r>
              <a:rPr lang="es-ES" sz="3200" b="1">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ESTABLE</a:t>
            </a:r>
            <a:endParaRPr lang="es-ES" sz="2400" dirty="0"/>
          </a:p>
          <a:p>
            <a:pPr marL="0" indent="0">
              <a:buNone/>
            </a:pPr>
            <a:r>
              <a:rPr lang="es-ES" sz="2400" dirty="0">
                <a:latin typeface="Lucida Bright" panose="02040602050505020304" pitchFamily="18" charset="0"/>
              </a:rPr>
              <a:t>Si bien se puede ir modificando, no se cambia de un día para el otro, sino que es más o menos constante a lo largo del tiempo. </a:t>
            </a:r>
            <a:endParaRPr lang="es-ES" sz="2400" b="1" dirty="0">
              <a:solidFill>
                <a:srgbClr val="FF0000"/>
              </a:solidFill>
              <a:latin typeface="Lucida Bright" panose="02040602050505020304" pitchFamily="18" charset="0"/>
            </a:endParaRPr>
          </a:p>
        </p:txBody>
      </p:sp>
      <p:sp>
        <p:nvSpPr>
          <p:cNvPr id="4" name="Marcador de contenido 2">
            <a:extLst>
              <a:ext uri="{FF2B5EF4-FFF2-40B4-BE49-F238E27FC236}">
                <a16:creationId xmlns:a16="http://schemas.microsoft.com/office/drawing/2014/main" id="{E3E51178-ACF9-2267-5CBB-CA1F60213A02}"/>
              </a:ext>
            </a:extLst>
          </p:cNvPr>
          <p:cNvSpPr txBox="1">
            <a:spLocks/>
          </p:cNvSpPr>
          <p:nvPr/>
        </p:nvSpPr>
        <p:spPr>
          <a:xfrm>
            <a:off x="490491" y="4292731"/>
            <a:ext cx="11211018" cy="215689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r">
              <a:buFont typeface="Wingdings" pitchFamily="2" charset="2"/>
              <a:buNone/>
            </a:pP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ORIGEN SOCIAL</a:t>
            </a:r>
          </a:p>
          <a:p>
            <a:pPr marL="0" indent="0" algn="r">
              <a:buNone/>
            </a:pPr>
            <a:r>
              <a:rPr lang="es-ES" sz="2400" dirty="0">
                <a:blipFill>
                  <a:blip r:embed="rId2">
                    <a:extLst>
                      <a:ext uri="{28A0092B-C50C-407E-A947-70E740481C1C}">
                        <a14:useLocalDpi xmlns:a14="http://schemas.microsoft.com/office/drawing/2010/main" val="0"/>
                      </a:ext>
                    </a:extLst>
                  </a:blip>
                  <a:tile tx="6350" ty="-127000" sx="65000" sy="64000" flip="none" algn="tl"/>
                </a:blipFill>
                <a:latin typeface="Lucida Bright" panose="02040602050505020304" pitchFamily="18" charset="0"/>
                <a:ea typeface="+mj-ea"/>
                <a:cs typeface="+mj-cs"/>
              </a:rPr>
              <a:t>Influencia BIOLÓGICA (hereditario) y SOCIAL (ambiente, sociedad). </a:t>
            </a:r>
          </a:p>
          <a:p>
            <a:pPr marL="0" indent="0" algn="r">
              <a:buNone/>
            </a:pPr>
            <a:r>
              <a:rPr lang="es-ES" sz="2400" b="0" dirty="0">
                <a:latin typeface="Lucida Bright" panose="02040602050505020304" pitchFamily="18" charset="0"/>
              </a:rPr>
              <a:t>No nacemos con una personalidad determinada, sino que nacemos con ciertas predisposiciones, que con el paso del tiempo y con la influencia del factor ambiental darán lugar a la personalidad.</a:t>
            </a:r>
            <a:endParaRPr lang="es-AR" sz="2400" dirty="0"/>
          </a:p>
          <a:p>
            <a:pPr marL="0" indent="0" algn="r">
              <a:buFont typeface="Wingdings" pitchFamily="2" charset="2"/>
              <a:buNone/>
            </a:pPr>
            <a:endParaRPr lang="es-ES" sz="2400" dirty="0">
              <a:latin typeface="Lucida Bright" panose="02040602050505020304" pitchFamily="18" charset="0"/>
            </a:endParaRPr>
          </a:p>
        </p:txBody>
      </p:sp>
      <p:sp>
        <p:nvSpPr>
          <p:cNvPr id="9" name="Marcador de contenido 2">
            <a:extLst>
              <a:ext uri="{FF2B5EF4-FFF2-40B4-BE49-F238E27FC236}">
                <a16:creationId xmlns:a16="http://schemas.microsoft.com/office/drawing/2014/main" id="{8E62F10C-552C-9D96-E5BC-A885B56F5FD8}"/>
              </a:ext>
            </a:extLst>
          </p:cNvPr>
          <p:cNvSpPr txBox="1">
            <a:spLocks/>
          </p:cNvSpPr>
          <p:nvPr/>
        </p:nvSpPr>
        <p:spPr>
          <a:xfrm>
            <a:off x="490491" y="408373"/>
            <a:ext cx="11211018" cy="215689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r">
              <a:buFont typeface="Wingdings" pitchFamily="2" charset="2"/>
              <a:buNone/>
            </a:pP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DINÁMICA</a:t>
            </a:r>
            <a:endParaRPr lang="es-ES" sz="2400" dirty="0"/>
          </a:p>
          <a:p>
            <a:pPr marL="0" indent="0" algn="r">
              <a:buFont typeface="Wingdings" pitchFamily="2" charset="2"/>
              <a:buNone/>
            </a:pPr>
            <a:r>
              <a:rPr lang="es-ES" sz="2400" dirty="0">
                <a:latin typeface="Lucida Bright" panose="02040602050505020304" pitchFamily="18" charset="0"/>
              </a:rPr>
              <a:t>No es inmutable. Es activa: se va modificando de acuerdo a motivos internos o sucesos del entorno.</a:t>
            </a:r>
          </a:p>
          <a:p>
            <a:pPr marL="0" indent="0" algn="r">
              <a:buFont typeface="Wingdings" pitchFamily="2" charset="2"/>
              <a:buNone/>
            </a:pPr>
            <a:r>
              <a:rPr lang="es-ES" sz="2400" dirty="0">
                <a:solidFill>
                  <a:srgbClr val="0070C0"/>
                </a:solidFill>
                <a:latin typeface="Lucida Bright" panose="02040602050505020304" pitchFamily="18" charset="0"/>
              </a:rPr>
              <a:t>!! Hay un núcleo que se mantiene constante: la </a:t>
            </a:r>
            <a:r>
              <a:rPr lang="es-ES" sz="2400" b="1" dirty="0">
                <a:solidFill>
                  <a:srgbClr val="0070C0"/>
                </a:solidFill>
                <a:latin typeface="Lucida Bright" panose="02040602050505020304" pitchFamily="18" charset="0"/>
              </a:rPr>
              <a:t>IDENTIDAD</a:t>
            </a:r>
            <a:r>
              <a:rPr lang="es-ES" sz="2400" dirty="0">
                <a:solidFill>
                  <a:srgbClr val="0070C0"/>
                </a:solidFill>
                <a:latin typeface="Lucida Bright" panose="02040602050505020304" pitchFamily="18" charset="0"/>
              </a:rPr>
              <a:t>.</a:t>
            </a:r>
          </a:p>
        </p:txBody>
      </p:sp>
    </p:spTree>
    <p:extLst>
      <p:ext uri="{BB962C8B-B14F-4D97-AF65-F5344CB8AC3E}">
        <p14:creationId xmlns:p14="http://schemas.microsoft.com/office/powerpoint/2010/main" val="3428712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Componentes de la Personalidad</a:t>
            </a:r>
            <a:endParaRPr lang="en-US" dirty="0"/>
          </a:p>
        </p:txBody>
      </p:sp>
      <p:sp>
        <p:nvSpPr>
          <p:cNvPr id="3" name="Marcador de contenido 2"/>
          <p:cNvSpPr>
            <a:spLocks noGrp="1"/>
          </p:cNvSpPr>
          <p:nvPr>
            <p:ph idx="1"/>
          </p:nvPr>
        </p:nvSpPr>
        <p:spPr>
          <a:xfrm>
            <a:off x="0" y="2740645"/>
            <a:ext cx="5218545" cy="4050792"/>
          </a:xfrm>
        </p:spPr>
        <p:txBody>
          <a:bodyPr>
            <a:normAutofit/>
          </a:bodyPr>
          <a:lstStyle/>
          <a:p>
            <a:r>
              <a:rPr lang="es-ES" sz="3000" dirty="0" smtClean="0"/>
              <a:t>BLEGER </a:t>
            </a:r>
            <a:r>
              <a:rPr lang="es-ES" sz="3000" dirty="0"/>
              <a:t>afirma que la personalidad se asienta sobre un TRIPODE formado por: </a:t>
            </a:r>
            <a:endParaRPr lang="es-ES" sz="3000" dirty="0" smtClean="0"/>
          </a:p>
        </p:txBody>
      </p:sp>
      <p:graphicFrame>
        <p:nvGraphicFramePr>
          <p:cNvPr id="5" name="Diagrama 4"/>
          <p:cNvGraphicFramePr/>
          <p:nvPr>
            <p:extLst>
              <p:ext uri="{D42A27DB-BD31-4B8C-83A1-F6EECF244321}">
                <p14:modId xmlns:p14="http://schemas.microsoft.com/office/powerpoint/2010/main" val="4105998757"/>
              </p:ext>
            </p:extLst>
          </p:nvPr>
        </p:nvGraphicFramePr>
        <p:xfrm>
          <a:off x="3833091" y="17449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63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9848" y="387927"/>
            <a:ext cx="10058400" cy="5784273"/>
          </a:xfrm>
        </p:spPr>
        <p:txBody>
          <a:bodyPr>
            <a:normAutofit fontScale="85000" lnSpcReduction="10000"/>
          </a:bodyPr>
          <a:lstStyle/>
          <a:p>
            <a:pPr algn="just"/>
            <a:r>
              <a:rPr lang="es-ES" sz="3300" dirty="0"/>
              <a:t>1. La constitución: conjunto de aspectos interiores y exteriores de base genético -hereditario. Está dada por las características somáticas más básicas y permanentes, que dependen de la herencia biológica, pero que no están libres de los factores ambientales y psicológicos. </a:t>
            </a:r>
          </a:p>
          <a:p>
            <a:pPr algn="just"/>
            <a:r>
              <a:rPr lang="es-ES" sz="3300" dirty="0"/>
              <a:t>2. El temperamento: Tono o disposición afectiva, es la naturaleza emocional del individuo. Las características afectivas más estables y predominantes. Se lo considera el aspecto funcional de la constitución.</a:t>
            </a:r>
          </a:p>
          <a:p>
            <a:pPr algn="just"/>
            <a:r>
              <a:rPr lang="es-ES" sz="3300" dirty="0"/>
              <a:t> 3. El carácter: Está dado por las pautas de conductas más habituales o persistentes y para ellas se admiten la influencia predominante del medio ambiente. • La constitución es nuestro ADN: constitutivo genético, no lo puedo cambiar. • Fenotipo es el temperamento • Genotipo: la constitución. </a:t>
            </a:r>
            <a:endParaRPr lang="en-US" sz="3300" dirty="0"/>
          </a:p>
          <a:p>
            <a:endParaRPr lang="en-US" dirty="0"/>
          </a:p>
        </p:txBody>
      </p:sp>
    </p:spTree>
    <p:extLst>
      <p:ext uri="{BB962C8B-B14F-4D97-AF65-F5344CB8AC3E}">
        <p14:creationId xmlns:p14="http://schemas.microsoft.com/office/powerpoint/2010/main" val="18025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pic>
        <p:nvPicPr>
          <p:cNvPr id="4" name="Imagen 3"/>
          <p:cNvPicPr>
            <a:picLocks noChangeAspect="1"/>
          </p:cNvPicPr>
          <p:nvPr/>
        </p:nvPicPr>
        <p:blipFill>
          <a:blip r:embed="rId2"/>
          <a:stretch>
            <a:fillRect/>
          </a:stretch>
        </p:blipFill>
        <p:spPr>
          <a:xfrm>
            <a:off x="2272145" y="97703"/>
            <a:ext cx="8441765" cy="6786517"/>
          </a:xfrm>
          <a:prstGeom prst="rect">
            <a:avLst/>
          </a:prstGeom>
        </p:spPr>
      </p:pic>
    </p:spTree>
    <p:extLst>
      <p:ext uri="{BB962C8B-B14F-4D97-AF65-F5344CB8AC3E}">
        <p14:creationId xmlns:p14="http://schemas.microsoft.com/office/powerpoint/2010/main" val="2629041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a:xfrm>
            <a:off x="7534654" y="702365"/>
            <a:ext cx="3896264" cy="3765666"/>
          </a:xfrm>
        </p:spPr>
        <p:txBody>
          <a:bodyPr vert="horz" lIns="91440" tIns="45720" rIns="91440" bIns="45720" rtlCol="0" anchor="b">
            <a:normAutofit/>
          </a:bodyPr>
          <a:lstStyle/>
          <a:p>
            <a:r>
              <a:rPr lang="es-AR" sz="4000" b="1" kern="1200" cap="none" baseline="0" dirty="0" smtClean="0">
                <a:blipFill dpi="0" rotWithShape="1">
                  <a:blip r:embed="rId2"/>
                  <a:srcRect/>
                  <a:tile tx="6350" ty="-127000" sx="65000" sy="64000" flip="none" algn="tl"/>
                </a:blipFill>
                <a:latin typeface="+mj-lt"/>
                <a:ea typeface="+mj-ea"/>
                <a:cs typeface="+mj-cs"/>
              </a:rPr>
              <a:t>TEMPERAMENTO</a:t>
            </a:r>
            <a:br>
              <a:rPr lang="es-AR" sz="4000" b="1" kern="1200" cap="none" baseline="0" dirty="0" smtClean="0">
                <a:blipFill dpi="0" rotWithShape="1">
                  <a:blip r:embed="rId2"/>
                  <a:srcRect/>
                  <a:tile tx="6350" ty="-127000" sx="65000" sy="64000" flip="none" algn="tl"/>
                </a:blipFill>
                <a:latin typeface="+mj-lt"/>
                <a:ea typeface="+mj-ea"/>
                <a:cs typeface="+mj-cs"/>
              </a:rPr>
            </a:br>
            <a:r>
              <a:rPr lang="es-AR" sz="4000" b="1" cap="none" dirty="0" smtClean="0">
                <a:blipFill dpi="0" rotWithShape="1">
                  <a:blip r:embed="rId2"/>
                  <a:srcRect/>
                  <a:tile tx="6350" ty="-127000" sx="65000" sy="64000" flip="none" algn="tl"/>
                </a:blipFill>
              </a:rPr>
              <a:t>CARÁCTER</a:t>
            </a:r>
            <a:br>
              <a:rPr lang="es-AR" sz="4000" b="1" cap="none" dirty="0" smtClean="0">
                <a:blipFill dpi="0" rotWithShape="1">
                  <a:blip r:embed="rId2"/>
                  <a:srcRect/>
                  <a:tile tx="6350" ty="-127000" sx="65000" sy="64000" flip="none" algn="tl"/>
                </a:blipFill>
              </a:rPr>
            </a:br>
            <a:r>
              <a:rPr lang="es-AR" sz="4000" b="1" cap="none" dirty="0" smtClean="0">
                <a:blipFill dpi="0" rotWithShape="1">
                  <a:blip r:embed="rId2"/>
                  <a:srcRect/>
                  <a:tile tx="6350" ty="-127000" sx="65000" sy="64000" flip="none" algn="tl"/>
                </a:blipFill>
              </a:rPr>
              <a:t>PERSONALIDAD</a:t>
            </a:r>
            <a:br>
              <a:rPr lang="es-AR" sz="4000" b="1" cap="none" dirty="0" smtClean="0">
                <a:blipFill dpi="0" rotWithShape="1">
                  <a:blip r:embed="rId2"/>
                  <a:srcRect/>
                  <a:tile tx="6350" ty="-127000" sx="65000" sy="64000" flip="none" algn="tl"/>
                </a:blipFill>
              </a:rPr>
            </a:br>
            <a:endParaRPr lang="en-US" sz="4000" b="1" kern="1200" cap="none" baseline="0" dirty="0">
              <a:blipFill dpi="0" rotWithShape="1">
                <a:blip r:embed="rId2"/>
                <a:srcRect/>
                <a:tile tx="6350" ty="-127000" sx="65000" sy="64000" flip="none" algn="tl"/>
              </a:blipFill>
              <a:latin typeface="+mj-lt"/>
              <a:ea typeface="+mj-ea"/>
              <a:cs typeface="+mj-cs"/>
            </a:endParaRPr>
          </a:p>
        </p:txBody>
      </p:sp>
      <p:pic>
        <p:nvPicPr>
          <p:cNvPr id="25" name="Picture 24" descr="Gráfico de una barra con una esfera amarilla en la parte superior">
            <a:extLst>
              <a:ext uri="{FF2B5EF4-FFF2-40B4-BE49-F238E27FC236}">
                <a16:creationId xmlns:a16="http://schemas.microsoft.com/office/drawing/2014/main" id="{F5F561B9-ECF5-DAB1-137D-0FC1A415B3DB}"/>
              </a:ext>
            </a:extLst>
          </p:cNvPr>
          <p:cNvPicPr>
            <a:picLocks noChangeAspect="1"/>
          </p:cNvPicPr>
          <p:nvPr/>
        </p:nvPicPr>
        <p:blipFill rotWithShape="1">
          <a:blip r:embed="rId3"/>
          <a:srcRect l="11344" r="21486" b="-1"/>
          <a:stretch/>
        </p:blipFill>
        <p:spPr>
          <a:xfrm>
            <a:off x="20" y="10"/>
            <a:ext cx="6901088" cy="6857990"/>
          </a:xfrm>
          <a:prstGeom prst="rect">
            <a:avLst/>
          </a:prstGeom>
        </p:spPr>
      </p:pic>
    </p:spTree>
    <p:extLst>
      <p:ext uri="{BB962C8B-B14F-4D97-AF65-F5344CB8AC3E}">
        <p14:creationId xmlns:p14="http://schemas.microsoft.com/office/powerpoint/2010/main" val="813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301501" y="83365"/>
            <a:ext cx="11625943" cy="6432530"/>
          </a:xfrm>
          <a:prstGeom prst="rect">
            <a:avLst/>
          </a:prstGeom>
          <a:noFill/>
        </p:spPr>
        <p:txBody>
          <a:bodyPr wrap="square">
            <a:spAutoFit/>
          </a:bodyPr>
          <a:lstStyle/>
          <a:p>
            <a:pPr algn="ctr"/>
            <a:r>
              <a:rPr lang="es-ES" sz="3200" b="1" dirty="0">
                <a:latin typeface="+mj-lt"/>
              </a:rPr>
              <a:t>TEMPERAMENTO</a:t>
            </a:r>
            <a:r>
              <a:rPr lang="es-ES" sz="2000" dirty="0">
                <a:latin typeface="Lucida Bright" panose="02040602050505020304" pitchFamily="18" charset="0"/>
              </a:rPr>
              <a:t> (rasgos temperamentales)</a:t>
            </a:r>
          </a:p>
          <a:p>
            <a:pPr algn="ctr"/>
            <a:endParaRPr lang="es-ES" sz="2000" dirty="0">
              <a:latin typeface="Lucida Bright" panose="02040602050505020304" pitchFamily="18" charset="0"/>
            </a:endParaRPr>
          </a:p>
          <a:p>
            <a:pPr algn="ctr"/>
            <a:r>
              <a:rPr lang="es-ES" sz="2400" b="0" i="0" dirty="0">
                <a:solidFill>
                  <a:srgbClr val="524D66"/>
                </a:solidFill>
                <a:effectLst/>
                <a:latin typeface="Source Sans 3"/>
              </a:rPr>
              <a:t>Al hablar de temperamento estamos haciendo referencia a </a:t>
            </a:r>
            <a:r>
              <a:rPr lang="es-ES" sz="2400" b="1" i="0" dirty="0">
                <a:solidFill>
                  <a:srgbClr val="524D66"/>
                </a:solidFill>
                <a:effectLst/>
                <a:latin typeface="Source Sans 3"/>
              </a:rPr>
              <a:t>la dimensión biológica e instintiva de la personalidad</a:t>
            </a:r>
            <a:r>
              <a:rPr lang="es-ES" sz="2400" b="0" i="0" dirty="0">
                <a:solidFill>
                  <a:srgbClr val="524D66"/>
                </a:solidFill>
                <a:effectLst/>
                <a:latin typeface="Source Sans 3"/>
              </a:rPr>
              <a:t>, que se manifiesta antes que el resto de factores. Durante la vida de cualquier persona las influencias ambientales que recibe interactúan con su base temperamental, dando lugar a los rasgos que la caracterizarán y la diferenciarán del resto.</a:t>
            </a:r>
            <a:r>
              <a:rPr lang="es-ES" sz="2400" dirty="0">
                <a:latin typeface="Lucida Bright" panose="02040602050505020304" pitchFamily="18" charset="0"/>
              </a:rPr>
              <a:t>".</a:t>
            </a:r>
          </a:p>
          <a:p>
            <a:pPr algn="ctr"/>
            <a:endParaRPr lang="es-ES" sz="2400" dirty="0">
              <a:latin typeface="Lucida Bright" panose="02040602050505020304" pitchFamily="18" charset="0"/>
            </a:endParaRPr>
          </a:p>
          <a:p>
            <a:pPr algn="l"/>
            <a:r>
              <a:rPr lang="es-ES" sz="2400" b="0" i="0" dirty="0">
                <a:solidFill>
                  <a:srgbClr val="524D66"/>
                </a:solidFill>
                <a:effectLst/>
                <a:latin typeface="Source Sans 3"/>
              </a:rPr>
              <a:t>El temperamento está determinado por la herencia genética, que influye de forma muy notable en el </a:t>
            </a:r>
            <a:r>
              <a:rPr lang="es-ES" sz="2400" b="1" i="0" dirty="0">
                <a:solidFill>
                  <a:srgbClr val="524D66"/>
                </a:solidFill>
                <a:effectLst/>
                <a:latin typeface="Source Sans 3"/>
              </a:rPr>
              <a:t>funcionamiento de los sistemas nervioso y endocrino</a:t>
            </a:r>
            <a:r>
              <a:rPr lang="es-ES" sz="2400" b="0" i="0" dirty="0">
                <a:solidFill>
                  <a:srgbClr val="524D66"/>
                </a:solidFill>
                <a:effectLst/>
                <a:latin typeface="Source Sans 3"/>
              </a:rPr>
              <a:t>, es decir, en la influencia relativa de distintos neurotransmisores y hormonas. Otros aspectos innatos, como el nivel de alerta cerebral, también son importantes para el desarrollo de la personalidad.</a:t>
            </a:r>
          </a:p>
          <a:p>
            <a:pPr algn="l"/>
            <a:r>
              <a:rPr lang="es-ES" sz="2400" b="0" i="0" dirty="0">
                <a:solidFill>
                  <a:srgbClr val="524D66"/>
                </a:solidFill>
                <a:effectLst/>
                <a:latin typeface="Source Sans 3"/>
              </a:rPr>
              <a:t>Estas diferencias individuales generan variaciones en distintos rasgos y predisposiciones; por ejemplo, la hiperreactividad del sistema nervioso simpático favorece la aparición de sensaciones de ansiedad, mientras que las personas extrovertidas se caracterizan por niveles crónicamente bajos de activación cortical, según el </a:t>
            </a:r>
            <a:r>
              <a:rPr lang="es-ES" sz="2400" b="1" i="0" u="none" strike="noStrike" dirty="0">
                <a:solidFill>
                  <a:srgbClr val="4929BC"/>
                </a:solidFill>
                <a:effectLst/>
                <a:latin typeface="Source Sans 3"/>
                <a:hlinkClick r:id="rId2"/>
              </a:rPr>
              <a:t>modelo PEN descrito por Hans Eysenck</a:t>
            </a:r>
            <a:r>
              <a:rPr lang="es-ES" sz="2400" b="0" i="0" dirty="0">
                <a:solidFill>
                  <a:srgbClr val="524D66"/>
                </a:solidFill>
                <a:effectLst/>
                <a:latin typeface="Source Sans 3"/>
              </a:rPr>
              <a:t>.</a:t>
            </a:r>
          </a:p>
          <a:p>
            <a:pPr algn="ctr"/>
            <a:r>
              <a:rPr lang="es-ES" sz="2400" dirty="0">
                <a:latin typeface="Lucida Bright" panose="02040602050505020304" pitchFamily="18" charset="0"/>
              </a:rPr>
              <a:t>. </a:t>
            </a:r>
          </a:p>
        </p:txBody>
      </p:sp>
    </p:spTree>
    <p:extLst>
      <p:ext uri="{BB962C8B-B14F-4D97-AF65-F5344CB8AC3E}">
        <p14:creationId xmlns:p14="http://schemas.microsoft.com/office/powerpoint/2010/main" val="56936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E02A2A-1266-E1C2-242F-BC63E89DA65D}"/>
              </a:ext>
            </a:extLst>
          </p:cNvPr>
          <p:cNvSpPr txBox="1"/>
          <p:nvPr/>
        </p:nvSpPr>
        <p:spPr>
          <a:xfrm>
            <a:off x="554181" y="526471"/>
            <a:ext cx="10751706" cy="5709255"/>
          </a:xfrm>
          <a:prstGeom prst="rect">
            <a:avLst/>
          </a:prstGeom>
          <a:noFill/>
        </p:spPr>
        <p:txBody>
          <a:bodyPr wrap="square">
            <a:spAutoFit/>
          </a:bodyPr>
          <a:lstStyle/>
          <a:p>
            <a:pPr algn="just"/>
            <a:r>
              <a:rPr lang="es-ES" sz="3300" b="1" i="0" dirty="0">
                <a:solidFill>
                  <a:srgbClr val="524D66"/>
                </a:solidFill>
                <a:effectLst/>
                <a:latin typeface="Arial" panose="020B0604020202020204" pitchFamily="34" charset="0"/>
                <a:cs typeface="Arial" panose="020B0604020202020204" pitchFamily="34" charset="0"/>
              </a:rPr>
              <a:t>Evolución histórica del </a:t>
            </a:r>
            <a:r>
              <a:rPr lang="es-ES" sz="3300" b="1" i="0" dirty="0" smtClean="0">
                <a:solidFill>
                  <a:srgbClr val="524D66"/>
                </a:solidFill>
                <a:effectLst/>
                <a:latin typeface="Arial" panose="020B0604020202020204" pitchFamily="34" charset="0"/>
                <a:cs typeface="Arial" panose="020B0604020202020204" pitchFamily="34" charset="0"/>
              </a:rPr>
              <a:t>concepto</a:t>
            </a:r>
          </a:p>
          <a:p>
            <a:pPr algn="just"/>
            <a:endParaRPr lang="es-ES" sz="2000" b="1" i="0" dirty="0">
              <a:solidFill>
                <a:srgbClr val="524D66"/>
              </a:solidFill>
              <a:effectLst/>
              <a:latin typeface="Arial" panose="020B0604020202020204" pitchFamily="34" charset="0"/>
              <a:cs typeface="Arial" panose="020B0604020202020204" pitchFamily="34" charset="0"/>
            </a:endParaRPr>
          </a:p>
          <a:p>
            <a:pPr algn="just"/>
            <a:r>
              <a:rPr lang="es-ES" sz="2400" b="0" i="0" dirty="0">
                <a:effectLst/>
                <a:latin typeface="Arial" panose="020B0604020202020204" pitchFamily="34" charset="0"/>
                <a:cs typeface="Arial" panose="020B0604020202020204" pitchFamily="34" charset="0"/>
              </a:rPr>
              <a:t>En la Antigua Grecia el célebre médico Hipócrates afirmó que la personalidad y la enfermedad humanas dependían del equilibrio o desequilibrio entre </a:t>
            </a:r>
            <a:r>
              <a:rPr lang="es-ES" sz="2400" b="1" i="0" dirty="0">
                <a:effectLst/>
                <a:latin typeface="Arial" panose="020B0604020202020204" pitchFamily="34" charset="0"/>
                <a:cs typeface="Arial" panose="020B0604020202020204" pitchFamily="34" charset="0"/>
              </a:rPr>
              <a:t>cuatro humores corporales: la bilis amarilla, la bilis negra, la flema y la sangre</a:t>
            </a:r>
            <a:r>
              <a:rPr lang="es-ES" sz="2400" b="0" i="0" dirty="0">
                <a:effectLst/>
                <a:latin typeface="Arial" panose="020B0604020202020204" pitchFamily="34" charset="0"/>
                <a:cs typeface="Arial" panose="020B0604020202020204" pitchFamily="34" charset="0"/>
              </a:rPr>
              <a:t>.</a:t>
            </a:r>
          </a:p>
          <a:p>
            <a:pPr algn="just"/>
            <a:r>
              <a:rPr lang="es-ES" sz="2400" b="0" i="0" dirty="0">
                <a:effectLst/>
                <a:latin typeface="Arial" panose="020B0604020202020204" pitchFamily="34" charset="0"/>
                <a:cs typeface="Arial" panose="020B0604020202020204" pitchFamily="34" charset="0"/>
              </a:rPr>
              <a:t>En el siglo II d.C., unos 500 años más tarde, Galeno de Pérgamo creó una tipología temperamental que clasificaba a las personas en función del humor predominante. En el tipo colérico predominaba la bilis amarilla, en el melancólico la negra, en el flemático la flema y en el sanguíneo la sangre.</a:t>
            </a:r>
          </a:p>
          <a:p>
            <a:pPr algn="just"/>
            <a:r>
              <a:rPr lang="es-ES" sz="2400" b="0" i="0" dirty="0">
                <a:effectLst/>
                <a:latin typeface="Arial" panose="020B0604020202020204" pitchFamily="34" charset="0"/>
                <a:cs typeface="Arial" panose="020B0604020202020204" pitchFamily="34" charset="0"/>
              </a:rPr>
              <a:t>Mucho más adelante, ya en el siglo XX, </a:t>
            </a:r>
            <a:r>
              <a:rPr lang="es-ES" sz="2400" b="1" i="0" dirty="0">
                <a:effectLst/>
                <a:latin typeface="Arial" panose="020B0604020202020204" pitchFamily="34" charset="0"/>
                <a:cs typeface="Arial" panose="020B0604020202020204" pitchFamily="34" charset="0"/>
              </a:rPr>
              <a:t>autores como Eysenck y </a:t>
            </a:r>
            <a:r>
              <a:rPr lang="es-ES" sz="2400" b="1" i="0" dirty="0" err="1">
                <a:effectLst/>
                <a:latin typeface="Arial" panose="020B0604020202020204" pitchFamily="34" charset="0"/>
                <a:cs typeface="Arial" panose="020B0604020202020204" pitchFamily="34" charset="0"/>
              </a:rPr>
              <a:t>Pavlov</a:t>
            </a:r>
            <a:r>
              <a:rPr lang="es-ES" sz="2400" b="1" i="0" dirty="0">
                <a:effectLst/>
                <a:latin typeface="Arial" panose="020B0604020202020204" pitchFamily="34" charset="0"/>
                <a:cs typeface="Arial" panose="020B0604020202020204" pitchFamily="34" charset="0"/>
              </a:rPr>
              <a:t> desarrollaron teorías</a:t>
            </a:r>
            <a:r>
              <a:rPr lang="es-ES" sz="2400" b="0" i="0" dirty="0">
                <a:effectLst/>
                <a:latin typeface="Arial" panose="020B0604020202020204" pitchFamily="34" charset="0"/>
                <a:cs typeface="Arial" panose="020B0604020202020204" pitchFamily="34" charset="0"/>
              </a:rPr>
              <a:t> de personalidad basadas en la biología. Como los modelos de Hipócrates y Galeno, ambos usaron la estabilidad (Neuroticismo-Estabilidad emocional) y la actividad (Extraversión-Introversión) del sistema nervioso central como criterios diferenciadores básicos.</a:t>
            </a:r>
          </a:p>
        </p:txBody>
      </p:sp>
    </p:spTree>
    <p:extLst>
      <p:ext uri="{BB962C8B-B14F-4D97-AF65-F5344CB8AC3E}">
        <p14:creationId xmlns:p14="http://schemas.microsoft.com/office/powerpoint/2010/main" val="2218463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F9459B1-F78B-BDF8-72CF-CB702CCA2F91}"/>
              </a:ext>
            </a:extLst>
          </p:cNvPr>
          <p:cNvPicPr>
            <a:picLocks noChangeAspect="1"/>
          </p:cNvPicPr>
          <p:nvPr/>
        </p:nvPicPr>
        <p:blipFill rotWithShape="1">
          <a:blip r:embed="rId2"/>
          <a:srcRect l="30873" t="18511" r="31843" b="36723"/>
          <a:stretch/>
        </p:blipFill>
        <p:spPr>
          <a:xfrm>
            <a:off x="200902" y="0"/>
            <a:ext cx="6010183" cy="4059391"/>
          </a:xfrm>
          <a:prstGeom prst="rect">
            <a:avLst/>
          </a:prstGeom>
        </p:spPr>
      </p:pic>
      <p:pic>
        <p:nvPicPr>
          <p:cNvPr id="4" name="Imagen 3">
            <a:extLst>
              <a:ext uri="{FF2B5EF4-FFF2-40B4-BE49-F238E27FC236}">
                <a16:creationId xmlns:a16="http://schemas.microsoft.com/office/drawing/2014/main" id="{9D9AC665-48B7-CE8F-1F64-147706D7C5F8}"/>
              </a:ext>
            </a:extLst>
          </p:cNvPr>
          <p:cNvPicPr>
            <a:picLocks noChangeAspect="1"/>
          </p:cNvPicPr>
          <p:nvPr/>
        </p:nvPicPr>
        <p:blipFill rotWithShape="1">
          <a:blip r:embed="rId2"/>
          <a:srcRect l="30873" t="62664" r="31843" b="4724"/>
          <a:stretch/>
        </p:blipFill>
        <p:spPr>
          <a:xfrm>
            <a:off x="200901" y="3900776"/>
            <a:ext cx="6010183" cy="2957224"/>
          </a:xfrm>
          <a:prstGeom prst="rect">
            <a:avLst/>
          </a:prstGeom>
        </p:spPr>
      </p:pic>
    </p:spTree>
    <p:extLst>
      <p:ext uri="{BB962C8B-B14F-4D97-AF65-F5344CB8AC3E}">
        <p14:creationId xmlns:p14="http://schemas.microsoft.com/office/powerpoint/2010/main" val="273917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766732"/>
            <a:ext cx="11625943" cy="5262979"/>
          </a:xfrm>
          <a:prstGeom prst="rect">
            <a:avLst/>
          </a:prstGeom>
          <a:noFill/>
        </p:spPr>
        <p:txBody>
          <a:bodyPr wrap="square">
            <a:spAutoFit/>
          </a:bodyPr>
          <a:lstStyle/>
          <a:p>
            <a:r>
              <a:rPr lang="es-ES" sz="2400" dirty="0">
                <a:latin typeface="Lucida Bright" panose="02040602050505020304" pitchFamily="18" charset="0"/>
              </a:rPr>
              <a:t>Aspectos </a:t>
            </a:r>
            <a:r>
              <a:rPr lang="es-ES" sz="2400" b="1" dirty="0">
                <a:latin typeface="Lucida Bright" panose="02040602050505020304" pitchFamily="18" charset="0"/>
              </a:rPr>
              <a:t>motivacionales</a:t>
            </a:r>
            <a:r>
              <a:rPr lang="es-ES" sz="2400" dirty="0">
                <a:latin typeface="Lucida Bright" panose="02040602050505020304" pitchFamily="18" charset="0"/>
              </a:rPr>
              <a:t> y </a:t>
            </a:r>
            <a:r>
              <a:rPr lang="es-ES" sz="2400" b="1" dirty="0">
                <a:latin typeface="Lucida Bright" panose="02040602050505020304" pitchFamily="18" charset="0"/>
              </a:rPr>
              <a:t>emotivos</a:t>
            </a:r>
            <a:r>
              <a:rPr lang="es-ES" sz="2400" dirty="0">
                <a:latin typeface="Lucida Bright" panose="02040602050505020304" pitchFamily="18" charset="0"/>
              </a:rPr>
              <a:t> del individuo, en gran parte determinados por factores BIOLÓGICOS. </a:t>
            </a:r>
          </a:p>
          <a:p>
            <a:r>
              <a:rPr lang="es-ES" sz="2400" dirty="0">
                <a:latin typeface="Lucida Bright" panose="02040602050505020304" pitchFamily="18" charset="0"/>
              </a:rPr>
              <a:t>Incluye el sustrato neurológico, endocrinológico y bioquímico, desde el cual empezará a formarse la personalidad. Es decir, son las dimensiones estructurales sobre las que se asienta la personalidad.</a:t>
            </a:r>
          </a:p>
          <a:p>
            <a:endParaRPr lang="es-ES" sz="2400" dirty="0">
              <a:latin typeface="Lucida Bright" panose="02040602050505020304" pitchFamily="18" charset="0"/>
            </a:endParaRPr>
          </a:p>
          <a:p>
            <a:endParaRPr lang="es-ES" sz="2400" dirty="0">
              <a:latin typeface="Lucida Bright" panose="02040602050505020304" pitchFamily="18" charset="0"/>
            </a:endParaRPr>
          </a:p>
          <a:p>
            <a:pPr algn="l"/>
            <a:r>
              <a:rPr lang="es-ES" sz="2400" dirty="0">
                <a:latin typeface="Lucida Bright" panose="02040602050505020304" pitchFamily="18" charset="0"/>
              </a:rPr>
              <a:t>Es la parte BIOLÓGICA de la personalidad que viene PREDETERMINADA. Intervienen factores HEREDITARIOS, CONGÉNITOS y EXÓGENOS (alimentación, clima y ambiente). </a:t>
            </a:r>
          </a:p>
          <a:p>
            <a:pPr algn="l"/>
            <a:endParaRPr lang="es-ES" sz="2400" dirty="0">
              <a:latin typeface="Lucida Bright" panose="02040602050505020304" pitchFamily="18" charset="0"/>
            </a:endParaRPr>
          </a:p>
          <a:p>
            <a:pPr algn="l"/>
            <a:endParaRPr lang="es-ES" sz="2400" dirty="0">
              <a:latin typeface="Lucida Bright" panose="02040602050505020304" pitchFamily="18" charset="0"/>
            </a:endParaRPr>
          </a:p>
          <a:p>
            <a:pPr algn="l"/>
            <a:r>
              <a:rPr lang="es-ES" sz="2400" dirty="0">
                <a:latin typeface="Lucida Bright" panose="02040602050505020304" pitchFamily="18" charset="0"/>
              </a:rPr>
              <a:t>Es la parte de la personalidad más REFRACTARIA al </a:t>
            </a:r>
            <a:r>
              <a:rPr lang="es-ES" sz="2400" b="1" dirty="0">
                <a:latin typeface="Lucida Bright" panose="02040602050505020304" pitchFamily="18" charset="0"/>
              </a:rPr>
              <a:t>cambio</a:t>
            </a:r>
            <a:r>
              <a:rPr lang="es-ES" sz="2400" dirty="0">
                <a:latin typeface="Lucida Bright" panose="02040602050505020304" pitchFamily="18" charset="0"/>
              </a:rPr>
              <a:t>, aunque no es completamente inmodificable y puede cambiar dentro de ciertos límites.</a:t>
            </a:r>
          </a:p>
        </p:txBody>
      </p:sp>
    </p:spTree>
    <p:extLst>
      <p:ext uri="{BB962C8B-B14F-4D97-AF65-F5344CB8AC3E}">
        <p14:creationId xmlns:p14="http://schemas.microsoft.com/office/powerpoint/2010/main" val="14243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4AF37-59C0-4659-E07F-B1A286689F17}"/>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3800" cap="all">
                <a:solidFill>
                  <a:srgbClr val="FFFFFF"/>
                </a:solidFill>
              </a:rPr>
              <a:t>Psicología de la Personalidad</a:t>
            </a:r>
          </a:p>
        </p:txBody>
      </p:sp>
    </p:spTree>
    <p:extLst>
      <p:ext uri="{BB962C8B-B14F-4D97-AF65-F5344CB8AC3E}">
        <p14:creationId xmlns:p14="http://schemas.microsoft.com/office/powerpoint/2010/main" val="4131736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1D7DE93-5FCA-FCED-0716-54B14C26BF8E}"/>
              </a:ext>
            </a:extLst>
          </p:cNvPr>
          <p:cNvSpPr txBox="1"/>
          <p:nvPr/>
        </p:nvSpPr>
        <p:spPr>
          <a:xfrm>
            <a:off x="283028" y="397401"/>
            <a:ext cx="11625943" cy="5632311"/>
          </a:xfrm>
          <a:prstGeom prst="rect">
            <a:avLst/>
          </a:prstGeom>
          <a:noFill/>
        </p:spPr>
        <p:txBody>
          <a:bodyPr wrap="square">
            <a:spAutoFit/>
          </a:bodyPr>
          <a:lstStyle/>
          <a:p>
            <a:pPr algn="ctr"/>
            <a:r>
              <a:rPr lang="es-ES" sz="3200" b="1" dirty="0">
                <a:latin typeface="+mj-lt"/>
              </a:rPr>
              <a:t>CARÁCTER</a:t>
            </a:r>
            <a:r>
              <a:rPr lang="es-ES" sz="2000" dirty="0">
                <a:latin typeface="Lucida Bright" panose="02040602050505020304" pitchFamily="18" charset="0"/>
              </a:rPr>
              <a:t> (actitudes y creencias)</a:t>
            </a:r>
          </a:p>
          <a:p>
            <a:pPr algn="ctr"/>
            <a:endParaRPr lang="es-ES" sz="2000" dirty="0">
              <a:latin typeface="Lucida Bright" panose="02040602050505020304" pitchFamily="18" charset="0"/>
            </a:endParaRPr>
          </a:p>
          <a:p>
            <a:pPr algn="ctr"/>
            <a:endParaRPr lang="es-ES" sz="2000" dirty="0">
              <a:latin typeface="Lucida Bright" panose="02040602050505020304" pitchFamily="18" charset="0"/>
            </a:endParaRPr>
          </a:p>
          <a:p>
            <a:pPr algn="l"/>
            <a:r>
              <a:rPr lang="es-ES" sz="2400" dirty="0">
                <a:latin typeface="Lucida Bright" panose="02040602050505020304" pitchFamily="18" charset="0"/>
              </a:rPr>
              <a:t>Combinación de VALORES, SENTIMIENTOS y ACTITUDES.</a:t>
            </a:r>
          </a:p>
          <a:p>
            <a:pPr algn="l"/>
            <a:r>
              <a:rPr lang="es-ES" sz="2400" dirty="0">
                <a:latin typeface="Lucida Bright" panose="02040602050505020304" pitchFamily="18" charset="0"/>
              </a:rPr>
              <a:t>Es ADQUIRIDO y puede ser MODIFICADO.</a:t>
            </a:r>
          </a:p>
          <a:p>
            <a:pPr algn="l"/>
            <a:r>
              <a:rPr lang="es-ES" sz="2400" dirty="0">
                <a:latin typeface="Lucida Bright" panose="02040602050505020304" pitchFamily="18" charset="0"/>
              </a:rPr>
              <a:t>La niñez y adolescencia son etapas muy importantes en su formación, tanto positiva como negativamente. Las distorsiones, experiencias traumáticas, así como las costumbres, vivencias felices y satisfactorias, normas y prácticas morales y éticas van señalando y matizando el carácter.</a:t>
            </a:r>
          </a:p>
          <a:p>
            <a:endParaRPr lang="es-ES" sz="2400" dirty="0">
              <a:latin typeface="Lucida Bright" panose="02040602050505020304" pitchFamily="18" charset="0"/>
            </a:endParaRPr>
          </a:p>
          <a:p>
            <a:endParaRPr lang="es-ES" sz="2400" dirty="0">
              <a:latin typeface="Lucida Bright" panose="02040602050505020304" pitchFamily="18" charset="0"/>
            </a:endParaRPr>
          </a:p>
          <a:p>
            <a:r>
              <a:rPr lang="es-ES" sz="2400" dirty="0">
                <a:latin typeface="Lucida Bright" panose="02040602050505020304" pitchFamily="18" charset="0"/>
              </a:rPr>
              <a:t>Manera de actuar de un individuo, como consecuencia de su TEMPERAMENTO y de una serie de influjos PERSONALES y AMBIENTALES de toda índole. Los elementos esenciales serían los HÁBITOS y REGLAS que se van adquiriendo a lo largo de la vida. </a:t>
            </a:r>
          </a:p>
        </p:txBody>
      </p:sp>
    </p:spTree>
    <p:extLst>
      <p:ext uri="{BB962C8B-B14F-4D97-AF65-F5344CB8AC3E}">
        <p14:creationId xmlns:p14="http://schemas.microsoft.com/office/powerpoint/2010/main" val="2147343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01D7D9-E584-8859-E739-BF5C538880FE}"/>
              </a:ext>
            </a:extLst>
          </p:cNvPr>
          <p:cNvSpPr txBox="1"/>
          <p:nvPr/>
        </p:nvSpPr>
        <p:spPr>
          <a:xfrm>
            <a:off x="504825" y="1720840"/>
            <a:ext cx="10182225" cy="4524315"/>
          </a:xfrm>
          <a:prstGeom prst="rect">
            <a:avLst/>
          </a:prstGeom>
          <a:noFill/>
        </p:spPr>
        <p:txBody>
          <a:bodyPr wrap="square">
            <a:spAutoFit/>
          </a:bodyPr>
          <a:lstStyle/>
          <a:p>
            <a:pPr algn="just"/>
            <a:r>
              <a:rPr lang="es-ES" sz="2400" b="1" i="0" u="sng" dirty="0">
                <a:solidFill>
                  <a:srgbClr val="3A364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Definiendo el carácter</a:t>
            </a:r>
          </a:p>
          <a:p>
            <a:pPr algn="just"/>
            <a:endParaRPr lang="es-ES" sz="2400" b="0" i="0" dirty="0" smtClean="0">
              <a:solidFill>
                <a:srgbClr val="524D66"/>
              </a:solidFill>
              <a:effectLst/>
              <a:latin typeface="Arial" panose="020B0604020202020204" pitchFamily="34" charset="0"/>
              <a:cs typeface="Arial" panose="020B0604020202020204" pitchFamily="34" charset="0"/>
            </a:endParaRPr>
          </a:p>
          <a:p>
            <a:pPr algn="just"/>
            <a:r>
              <a:rPr lang="es-ES" sz="2400" b="0" i="0" dirty="0" smtClean="0">
                <a:effectLst/>
                <a:latin typeface="Arial" panose="020B0604020202020204" pitchFamily="34" charset="0"/>
                <a:cs typeface="Arial" panose="020B0604020202020204" pitchFamily="34" charset="0"/>
              </a:rPr>
              <a:t>El </a:t>
            </a:r>
            <a:r>
              <a:rPr lang="es-ES" sz="2400" b="0" i="0" dirty="0">
                <a:effectLst/>
                <a:latin typeface="Arial" panose="020B0604020202020204" pitchFamily="34" charset="0"/>
                <a:cs typeface="Arial" panose="020B0604020202020204" pitchFamily="34" charset="0"/>
              </a:rPr>
              <a:t>carácter es </a:t>
            </a:r>
            <a:r>
              <a:rPr lang="es-ES" sz="2400" b="1" i="0" dirty="0">
                <a:effectLst/>
                <a:latin typeface="Arial" panose="020B0604020202020204" pitchFamily="34" charset="0"/>
                <a:cs typeface="Arial" panose="020B0604020202020204" pitchFamily="34" charset="0"/>
              </a:rPr>
              <a:t>el componente aprendido de la personalidad</a:t>
            </a:r>
            <a:r>
              <a:rPr lang="es-ES" sz="2400" b="0" i="0" dirty="0">
                <a:effectLst/>
                <a:latin typeface="Arial" panose="020B0604020202020204" pitchFamily="34" charset="0"/>
                <a:cs typeface="Arial" panose="020B0604020202020204" pitchFamily="34" charset="0"/>
              </a:rPr>
              <a:t>. Aparece como consecuencia de las experiencias que vivimos, que influyen en nuestra forma de ser modulando las predisposiciones y tendencias biológicas, es decir, temperamentales.</a:t>
            </a:r>
          </a:p>
          <a:p>
            <a:pPr algn="just"/>
            <a:r>
              <a:rPr lang="es-ES" sz="2400" b="0" i="0" dirty="0">
                <a:effectLst/>
                <a:latin typeface="Arial" panose="020B0604020202020204" pitchFamily="34" charset="0"/>
                <a:cs typeface="Arial" panose="020B0604020202020204" pitchFamily="34" charset="0"/>
              </a:rPr>
              <a:t>Si bien no existe un grado de acuerdo tan elevado en torno a la definición del carácter como en el caso del temperamento, la mayoría de propuestas destacan el hecho de que </a:t>
            </a:r>
            <a:r>
              <a:rPr lang="es-ES" sz="2400" b="1" i="0" dirty="0">
                <a:effectLst/>
                <a:latin typeface="Arial" panose="020B0604020202020204" pitchFamily="34" charset="0"/>
                <a:cs typeface="Arial" panose="020B0604020202020204" pitchFamily="34" charset="0"/>
              </a:rPr>
              <a:t>se deriva de la interacción social</a:t>
            </a:r>
            <a:r>
              <a:rPr lang="es-ES" sz="2400" b="0" i="0" dirty="0">
                <a:effectLst/>
                <a:latin typeface="Arial" panose="020B0604020202020204" pitchFamily="34" charset="0"/>
                <a:cs typeface="Arial" panose="020B0604020202020204" pitchFamily="34" charset="0"/>
              </a:rPr>
              <a:t>. </a:t>
            </a:r>
            <a:endParaRPr lang="es-ES" sz="2400" b="0" i="0" dirty="0" smtClean="0">
              <a:effectLst/>
              <a:latin typeface="Arial" panose="020B0604020202020204" pitchFamily="34" charset="0"/>
              <a:cs typeface="Arial" panose="020B0604020202020204" pitchFamily="34" charset="0"/>
            </a:endParaRPr>
          </a:p>
          <a:p>
            <a:pPr algn="just"/>
            <a:r>
              <a:rPr lang="es-ES" sz="2400" b="0" i="0" dirty="0" smtClean="0">
                <a:effectLst/>
                <a:latin typeface="Arial" panose="020B0604020202020204" pitchFamily="34" charset="0"/>
                <a:cs typeface="Arial" panose="020B0604020202020204" pitchFamily="34" charset="0"/>
              </a:rPr>
              <a:t>Esto </a:t>
            </a:r>
            <a:r>
              <a:rPr lang="es-ES" sz="2400" b="0" i="0" dirty="0">
                <a:effectLst/>
                <a:latin typeface="Arial" panose="020B0604020202020204" pitchFamily="34" charset="0"/>
                <a:cs typeface="Arial" panose="020B0604020202020204" pitchFamily="34" charset="0"/>
              </a:rPr>
              <a:t>significa que depende del contexto en el que nos desarrollamos, y por tanto tiene un origen cultural.</a:t>
            </a:r>
          </a:p>
        </p:txBody>
      </p:sp>
    </p:spTree>
    <p:extLst>
      <p:ext uri="{BB962C8B-B14F-4D97-AF65-F5344CB8AC3E}">
        <p14:creationId xmlns:p14="http://schemas.microsoft.com/office/powerpoint/2010/main" val="1606346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B60CDF-A344-096E-4FA8-449ACB7947BD}"/>
              </a:ext>
            </a:extLst>
          </p:cNvPr>
          <p:cNvSpPr txBox="1"/>
          <p:nvPr/>
        </p:nvSpPr>
        <p:spPr>
          <a:xfrm>
            <a:off x="775855" y="628073"/>
            <a:ext cx="9625445" cy="6001643"/>
          </a:xfrm>
          <a:prstGeom prst="rect">
            <a:avLst/>
          </a:prstGeom>
          <a:noFill/>
        </p:spPr>
        <p:txBody>
          <a:bodyPr wrap="square">
            <a:spAutoFit/>
          </a:bodyPr>
          <a:lstStyle/>
          <a:p>
            <a:pPr algn="just"/>
            <a:r>
              <a:rPr lang="es-ES" sz="2400" b="1" i="0" dirty="0">
                <a:effectLst/>
                <a:latin typeface="Arial" panose="020B0604020202020204" pitchFamily="34" charset="0"/>
                <a:cs typeface="Arial" panose="020B0604020202020204" pitchFamily="34" charset="0"/>
              </a:rPr>
              <a:t>A principios del siglo XX el estudio del carácter, o caracterología, fue una tendencia predominante que acabaría siendo sustituida por la Psicología de la Personalidad; en el fondo, estas perspectivas no se diferenciaban demasiado de los modelos actuales. </a:t>
            </a:r>
            <a:endParaRPr lang="es-ES" sz="2400" b="1" i="0" dirty="0" smtClean="0">
              <a:effectLst/>
              <a:latin typeface="Arial" panose="020B0604020202020204" pitchFamily="34" charset="0"/>
              <a:cs typeface="Arial" panose="020B0604020202020204" pitchFamily="34" charset="0"/>
            </a:endParaRPr>
          </a:p>
          <a:p>
            <a:pPr algn="just"/>
            <a:r>
              <a:rPr lang="es-ES" sz="2400" b="1" i="0" dirty="0" smtClean="0">
                <a:effectLst/>
                <a:latin typeface="Arial" panose="020B0604020202020204" pitchFamily="34" charset="0"/>
                <a:cs typeface="Arial" panose="020B0604020202020204" pitchFamily="34" charset="0"/>
              </a:rPr>
              <a:t>Entre </a:t>
            </a:r>
            <a:r>
              <a:rPr lang="es-ES" sz="2400" b="1" i="0" dirty="0">
                <a:effectLst/>
                <a:latin typeface="Arial" panose="020B0604020202020204" pitchFamily="34" charset="0"/>
                <a:cs typeface="Arial" panose="020B0604020202020204" pitchFamily="34" charset="0"/>
              </a:rPr>
              <a:t>los autores que trabajaron con el concepto de carácter destacan Ernst </a:t>
            </a:r>
            <a:r>
              <a:rPr lang="es-ES" sz="2400" b="1" i="0" dirty="0" err="1">
                <a:effectLst/>
                <a:latin typeface="Arial" panose="020B0604020202020204" pitchFamily="34" charset="0"/>
                <a:cs typeface="Arial" panose="020B0604020202020204" pitchFamily="34" charset="0"/>
              </a:rPr>
              <a:t>Kretschmer</a:t>
            </a:r>
            <a:r>
              <a:rPr lang="es-ES" sz="2400" b="1" i="0" dirty="0">
                <a:effectLst/>
                <a:latin typeface="Arial" panose="020B0604020202020204" pitchFamily="34" charset="0"/>
                <a:cs typeface="Arial" panose="020B0604020202020204" pitchFamily="34" charset="0"/>
              </a:rPr>
              <a:t> y William Stern.</a:t>
            </a:r>
          </a:p>
          <a:p>
            <a:pPr algn="just"/>
            <a:endParaRPr lang="es-ES" sz="2400" b="1" i="0" dirty="0">
              <a:effectLst/>
              <a:latin typeface="Arial" panose="020B0604020202020204" pitchFamily="34" charset="0"/>
              <a:cs typeface="Arial" panose="020B0604020202020204" pitchFamily="34" charset="0"/>
            </a:endParaRPr>
          </a:p>
          <a:p>
            <a:pPr algn="just"/>
            <a:endParaRPr lang="es-ES" sz="2400" b="1" dirty="0">
              <a:latin typeface="Arial" panose="020B0604020202020204" pitchFamily="34" charset="0"/>
              <a:cs typeface="Arial" panose="020B0604020202020204" pitchFamily="34" charset="0"/>
            </a:endParaRPr>
          </a:p>
          <a:p>
            <a:pPr algn="just"/>
            <a:r>
              <a:rPr lang="es-ES" sz="2400" b="1" i="0" dirty="0">
                <a:effectLst/>
                <a:latin typeface="Arial" panose="020B0604020202020204" pitchFamily="34" charset="0"/>
                <a:cs typeface="Arial" panose="020B0604020202020204" pitchFamily="34" charset="0"/>
              </a:rPr>
              <a:t>En la actualidad en muchos casos no se distingue entre estos elementos, el carácter y la personalidad. De forma estricta el primer término designa específicamente la parte de nuestra naturaleza que viene determinada por el ambiente, pero la dificultad para separarla del temperamento hace que las definiciones de carácter y personalidad se solapen con frecuencia.</a:t>
            </a:r>
          </a:p>
        </p:txBody>
      </p:sp>
    </p:spTree>
    <p:extLst>
      <p:ext uri="{BB962C8B-B14F-4D97-AF65-F5344CB8AC3E}">
        <p14:creationId xmlns:p14="http://schemas.microsoft.com/office/powerpoint/2010/main" val="1957715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1D7DE93-5FCA-FCED-0716-54B14C26BF8E}"/>
              </a:ext>
            </a:extLst>
          </p:cNvPr>
          <p:cNvSpPr txBox="1"/>
          <p:nvPr/>
        </p:nvSpPr>
        <p:spPr>
          <a:xfrm>
            <a:off x="283028" y="885886"/>
            <a:ext cx="11625943" cy="4893647"/>
          </a:xfrm>
          <a:prstGeom prst="rect">
            <a:avLst/>
          </a:prstGeom>
          <a:noFill/>
        </p:spPr>
        <p:txBody>
          <a:bodyPr wrap="square">
            <a:spAutoFit/>
          </a:bodyPr>
          <a:lstStyle/>
          <a:p>
            <a:pPr algn="l"/>
            <a:r>
              <a:rPr lang="es-ES" sz="2400" dirty="0">
                <a:latin typeface="Lucida Bright" panose="02040602050505020304" pitchFamily="18" charset="0"/>
              </a:rPr>
              <a:t>Organización más básica que la personalidad.</a:t>
            </a:r>
          </a:p>
          <a:p>
            <a:pPr algn="l"/>
            <a:r>
              <a:rPr lang="es-ES" sz="2400" dirty="0">
                <a:latin typeface="Lucida Bright" panose="02040602050505020304" pitchFamily="18" charset="0"/>
              </a:rPr>
              <a:t>Estructura que entrelaza los instintos y emociones, los estados de ánimo y los sentimientos de la persona con el contenido de sus percepciones, representaciones, pensamientos, valores y determinaciones.</a:t>
            </a:r>
          </a:p>
          <a:p>
            <a:pPr algn="l"/>
            <a:endParaRPr lang="es-ES" sz="2400" dirty="0">
              <a:latin typeface="Lucida Bright" panose="02040602050505020304" pitchFamily="18" charset="0"/>
            </a:endParaRPr>
          </a:p>
          <a:p>
            <a:pPr algn="l"/>
            <a:r>
              <a:rPr lang="es-ES" sz="2400" dirty="0">
                <a:latin typeface="Lucida Bright" panose="02040602050505020304" pitchFamily="18" charset="0"/>
              </a:rPr>
              <a:t>Resumen un conjunto de rasgos o cualidades personales, que pueden ser </a:t>
            </a:r>
            <a:r>
              <a:rPr lang="es-ES" sz="2400" b="1" dirty="0">
                <a:latin typeface="Lucida Bright" panose="02040602050505020304" pitchFamily="18" charset="0"/>
              </a:rPr>
              <a:t>centrales </a:t>
            </a:r>
            <a:r>
              <a:rPr lang="es-ES" sz="2400" dirty="0">
                <a:latin typeface="Lucida Bright" panose="02040602050505020304" pitchFamily="18" charset="0"/>
              </a:rPr>
              <a:t>o </a:t>
            </a:r>
            <a:r>
              <a:rPr lang="es-ES" sz="2400" b="1" dirty="0">
                <a:latin typeface="Lucida Bright" panose="02040602050505020304" pitchFamily="18" charset="0"/>
              </a:rPr>
              <a:t>periféricos</a:t>
            </a:r>
            <a:r>
              <a:rPr lang="es-ES" sz="2400" dirty="0">
                <a:latin typeface="Lucida Bright" panose="02040602050505020304" pitchFamily="18" charset="0"/>
              </a:rPr>
              <a:t>, </a:t>
            </a:r>
            <a:r>
              <a:rPr lang="es-ES" sz="2400" b="1" dirty="0">
                <a:latin typeface="Lucida Bright" panose="02040602050505020304" pitchFamily="18" charset="0"/>
              </a:rPr>
              <a:t>afines</a:t>
            </a:r>
            <a:r>
              <a:rPr lang="es-ES" sz="2400" dirty="0">
                <a:latin typeface="Lucida Bright" panose="02040602050505020304" pitchFamily="18" charset="0"/>
              </a:rPr>
              <a:t> entre sí o </a:t>
            </a:r>
            <a:r>
              <a:rPr lang="es-ES" sz="2400" b="1" dirty="0">
                <a:latin typeface="Lucida Bright" panose="02040602050505020304" pitchFamily="18" charset="0"/>
              </a:rPr>
              <a:t>excluirse</a:t>
            </a:r>
            <a:r>
              <a:rPr lang="es-ES" sz="2400" dirty="0">
                <a:latin typeface="Lucida Bright" panose="02040602050505020304" pitchFamily="18" charset="0"/>
              </a:rPr>
              <a:t> mutuamente. </a:t>
            </a:r>
          </a:p>
          <a:p>
            <a:pPr algn="l"/>
            <a:endParaRPr lang="es-ES" sz="2400" dirty="0">
              <a:latin typeface="Lucida Bright" panose="02040602050505020304" pitchFamily="18" charset="0"/>
            </a:endParaRPr>
          </a:p>
          <a:p>
            <a:pPr algn="l"/>
            <a:r>
              <a:rPr lang="es-ES" sz="2400" dirty="0">
                <a:latin typeface="Lucida Bright" panose="02040602050505020304" pitchFamily="18" charset="0"/>
              </a:rPr>
              <a:t>Ej. Ambición y crueldad pueden ir emparentadas, no así la ambición y la capacidad de compasión.</a:t>
            </a:r>
          </a:p>
          <a:p>
            <a:pPr algn="l"/>
            <a:r>
              <a:rPr lang="es-ES" sz="2400" dirty="0">
                <a:latin typeface="Lucida Bright" panose="02040602050505020304" pitchFamily="18" charset="0"/>
              </a:rPr>
              <a:t>Una persona puede ser un verdadero intelectual; este rasgo se situaría como principio estructural de su carácter, pero puede usarlo sólo en beneficio propio. Esa persona será un intelectual, pero, además, es un ambicioso. </a:t>
            </a:r>
            <a:endParaRPr lang="es-AR" sz="2400" dirty="0">
              <a:latin typeface="Lucida Bright" panose="02040602050505020304" pitchFamily="18" charset="0"/>
            </a:endParaRPr>
          </a:p>
        </p:txBody>
      </p:sp>
    </p:spTree>
    <p:extLst>
      <p:ext uri="{BB962C8B-B14F-4D97-AF65-F5344CB8AC3E}">
        <p14:creationId xmlns:p14="http://schemas.microsoft.com/office/powerpoint/2010/main" val="2909006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67A44-1109-6C1F-49C6-F254804A3939}"/>
              </a:ext>
            </a:extLst>
          </p:cNvPr>
          <p:cNvSpPr>
            <a:spLocks noGrp="1"/>
          </p:cNvSpPr>
          <p:nvPr>
            <p:ph type="title"/>
          </p:nvPr>
        </p:nvSpPr>
        <p:spPr>
          <a:xfrm>
            <a:off x="7534654" y="702365"/>
            <a:ext cx="3896264" cy="3765666"/>
          </a:xfrm>
        </p:spPr>
        <p:txBody>
          <a:bodyPr vert="horz" lIns="91440" tIns="45720" rIns="91440" bIns="45720" rtlCol="0" anchor="b">
            <a:normAutofit/>
          </a:bodyPr>
          <a:lstStyle/>
          <a:p>
            <a:r>
              <a:rPr lang="en-US" sz="4000" b="1" kern="1200" cap="none" baseline="0" dirty="0" smtClean="0">
                <a:blipFill dpi="0" rotWithShape="1">
                  <a:blip r:embed="rId2"/>
                  <a:srcRect/>
                  <a:tile tx="6350" ty="-127000" sx="65000" sy="64000" flip="none" algn="tl"/>
                </a:blipFill>
                <a:latin typeface="+mj-lt"/>
                <a:ea typeface="+mj-ea"/>
                <a:cs typeface="+mj-cs"/>
              </a:rPr>
              <a:t>TEST</a:t>
            </a:r>
            <a:r>
              <a:rPr lang="en-US" sz="4000" b="1" kern="1200" cap="none" dirty="0" smtClean="0">
                <a:blipFill dpi="0" rotWithShape="1">
                  <a:blip r:embed="rId2"/>
                  <a:srcRect/>
                  <a:tile tx="6350" ty="-127000" sx="65000" sy="64000" flip="none" algn="tl"/>
                </a:blipFill>
                <a:latin typeface="+mj-lt"/>
                <a:ea typeface="+mj-ea"/>
                <a:cs typeface="+mj-cs"/>
              </a:rPr>
              <a:t> DE PERSONALIDAD</a:t>
            </a:r>
            <a:endParaRPr lang="en-US" sz="4000" b="1" kern="1200" cap="none" baseline="0" dirty="0">
              <a:blipFill dpi="0" rotWithShape="1">
                <a:blip r:embed="rId2"/>
                <a:srcRect/>
                <a:tile tx="6350" ty="-127000" sx="65000" sy="64000" flip="none" algn="tl"/>
              </a:blipFill>
              <a:latin typeface="+mj-lt"/>
              <a:ea typeface="+mj-ea"/>
              <a:cs typeface="+mj-cs"/>
            </a:endParaRPr>
          </a:p>
        </p:txBody>
      </p:sp>
      <p:sp>
        <p:nvSpPr>
          <p:cNvPr id="3" name="Marcador de texto 2">
            <a:extLst>
              <a:ext uri="{FF2B5EF4-FFF2-40B4-BE49-F238E27FC236}">
                <a16:creationId xmlns:a16="http://schemas.microsoft.com/office/drawing/2014/main" id="{4BD71263-0B1D-9F91-90B7-252CF344F613}"/>
              </a:ext>
            </a:extLst>
          </p:cNvPr>
          <p:cNvSpPr>
            <a:spLocks noGrp="1"/>
          </p:cNvSpPr>
          <p:nvPr>
            <p:ph type="body" idx="1"/>
          </p:nvPr>
        </p:nvSpPr>
        <p:spPr>
          <a:xfrm>
            <a:off x="7534652" y="4389120"/>
            <a:ext cx="3867073" cy="1069848"/>
          </a:xfrm>
        </p:spPr>
        <p:txBody>
          <a:bodyPr vert="horz" lIns="91440" tIns="45720" rIns="91440" bIns="45720" rtlCol="0">
            <a:normAutofit/>
          </a:bodyPr>
          <a:lstStyle/>
          <a:p>
            <a:endParaRPr lang="en-US" sz="2200"/>
          </a:p>
        </p:txBody>
      </p:sp>
      <p:pic>
        <p:nvPicPr>
          <p:cNvPr id="26" name="Picture 25" descr="Lupa y signo de interrogación">
            <a:extLst>
              <a:ext uri="{FF2B5EF4-FFF2-40B4-BE49-F238E27FC236}">
                <a16:creationId xmlns:a16="http://schemas.microsoft.com/office/drawing/2014/main" id="{2B64700F-9369-B565-B8D9-5E5B179CB93B}"/>
              </a:ext>
            </a:extLst>
          </p:cNvPr>
          <p:cNvPicPr>
            <a:picLocks noChangeAspect="1"/>
          </p:cNvPicPr>
          <p:nvPr/>
        </p:nvPicPr>
        <p:blipFill rotWithShape="1">
          <a:blip r:embed="rId3"/>
          <a:srcRect l="23522" r="19874"/>
          <a:stretch/>
        </p:blipFill>
        <p:spPr>
          <a:xfrm>
            <a:off x="20" y="10"/>
            <a:ext cx="6901088" cy="6857990"/>
          </a:xfrm>
          <a:prstGeom prst="rect">
            <a:avLst/>
          </a:prstGeom>
        </p:spPr>
      </p:pic>
    </p:spTree>
    <p:extLst>
      <p:ext uri="{BB962C8B-B14F-4D97-AF65-F5344CB8AC3E}">
        <p14:creationId xmlns:p14="http://schemas.microsoft.com/office/powerpoint/2010/main" val="1636445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775400-D7A0-9B01-B676-3CCF670EA3FB}"/>
              </a:ext>
            </a:extLst>
          </p:cNvPr>
          <p:cNvSpPr txBox="1"/>
          <p:nvPr/>
        </p:nvSpPr>
        <p:spPr>
          <a:xfrm>
            <a:off x="683202" y="677039"/>
            <a:ext cx="10687050" cy="5293757"/>
          </a:xfrm>
          <a:prstGeom prst="rect">
            <a:avLst/>
          </a:prstGeom>
          <a:noFill/>
        </p:spPr>
        <p:txBody>
          <a:bodyPr wrap="square">
            <a:spAutoFit/>
          </a:bodyPr>
          <a:lstStyle/>
          <a:p>
            <a:pPr algn="just"/>
            <a:r>
              <a:rPr lang="es-ES" sz="2600" b="0" i="0" dirty="0">
                <a:solidFill>
                  <a:srgbClr val="202122"/>
                </a:solidFill>
                <a:effectLst/>
                <a:latin typeface="Arial" panose="020B0604020202020204" pitchFamily="34" charset="0"/>
              </a:rPr>
              <a:t>Hay dos tipos principales de pruebas de personalidad, proyectivas y objetivas.</a:t>
            </a:r>
          </a:p>
          <a:p>
            <a:pPr algn="just"/>
            <a:endParaRPr lang="es-ES" sz="2600" b="0" i="0" dirty="0">
              <a:solidFill>
                <a:srgbClr val="202122"/>
              </a:solidFill>
              <a:effectLst/>
              <a:latin typeface="Arial" panose="020B0604020202020204" pitchFamily="34" charset="0"/>
            </a:endParaRPr>
          </a:p>
          <a:p>
            <a:pPr algn="just"/>
            <a:r>
              <a:rPr lang="es-ES" sz="2600" b="0" i="0" dirty="0">
                <a:solidFill>
                  <a:srgbClr val="202122"/>
                </a:solidFill>
                <a:effectLst/>
                <a:latin typeface="Arial" panose="020B0604020202020204" pitchFamily="34" charset="0"/>
              </a:rPr>
              <a:t>Las pruebas proyectivas suponen que la personalidad es principalmente inconsciente y evalúa a los individuos por la forma en que responden a un estímulo ambiguo, como una mancha de tinta. Las pruebas proyectivas han estado en uso durante aproximadamente 60 años y continúan utilizándose en la actualidad.</a:t>
            </a:r>
          </a:p>
          <a:p>
            <a:pPr algn="just"/>
            <a:r>
              <a:rPr lang="es-ES" sz="2600" b="0" i="0" dirty="0">
                <a:solidFill>
                  <a:srgbClr val="202122"/>
                </a:solidFill>
                <a:effectLst/>
                <a:latin typeface="Arial" panose="020B0604020202020204" pitchFamily="34" charset="0"/>
              </a:rPr>
              <a:t> Ejemplos de tales pruebas incluyen el </a:t>
            </a:r>
          </a:p>
          <a:p>
            <a:pPr algn="just"/>
            <a:endParaRPr lang="es-ES" sz="2600" b="0" i="0" u="none" strike="noStrike" dirty="0">
              <a:solidFill>
                <a:srgbClr val="3366CC"/>
              </a:solidFill>
              <a:effectLst/>
              <a:latin typeface="Arial" panose="020B0604020202020204" pitchFamily="34" charset="0"/>
              <a:hlinkClick r:id="rId2" tooltip="Test de Rorschach"/>
            </a:endParaRPr>
          </a:p>
          <a:p>
            <a:pPr algn="just"/>
            <a:r>
              <a:rPr lang="es-ES" sz="2600" b="0" i="0" u="none" strike="noStrike" dirty="0">
                <a:solidFill>
                  <a:srgbClr val="3366CC"/>
                </a:solidFill>
                <a:effectLst/>
                <a:latin typeface="Arial" panose="020B0604020202020204" pitchFamily="34" charset="0"/>
                <a:hlinkClick r:id="rId2" tooltip="Test de Rorschach"/>
              </a:rPr>
              <a:t>Test de Rorschach</a:t>
            </a:r>
            <a:r>
              <a:rPr lang="es-ES" sz="2600" b="0" i="0" dirty="0">
                <a:solidFill>
                  <a:srgbClr val="202122"/>
                </a:solidFill>
                <a:effectLst/>
                <a:latin typeface="Arial" panose="020B0604020202020204" pitchFamily="34" charset="0"/>
              </a:rPr>
              <a:t> y el </a:t>
            </a:r>
          </a:p>
          <a:p>
            <a:pPr algn="just"/>
            <a:endParaRPr lang="es-ES" sz="2600" u="none" strike="noStrike" dirty="0">
              <a:solidFill>
                <a:srgbClr val="202122"/>
              </a:solidFill>
              <a:latin typeface="Arial" panose="020B0604020202020204" pitchFamily="34" charset="0"/>
              <a:hlinkClick r:id="rId3" tooltip="Test de Apercepción Temática (T.A.T)"/>
            </a:endParaRPr>
          </a:p>
          <a:p>
            <a:pPr algn="just"/>
            <a:r>
              <a:rPr lang="es-ES" sz="2600" b="0" i="0" u="none" strike="noStrike" dirty="0">
                <a:solidFill>
                  <a:srgbClr val="3366CC"/>
                </a:solidFill>
                <a:effectLst/>
                <a:latin typeface="Arial" panose="020B0604020202020204" pitchFamily="34" charset="0"/>
                <a:hlinkClick r:id="rId3" tooltip="Test de Apercepción Temática (T.A.T)"/>
              </a:rPr>
              <a:t>Test de apercepción temática</a:t>
            </a:r>
            <a:r>
              <a:rPr lang="es-ES" sz="2600"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7458193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108DFC-7E8B-C7A7-2DF3-2E6E99F71356}"/>
              </a:ext>
            </a:extLst>
          </p:cNvPr>
          <p:cNvSpPr txBox="1"/>
          <p:nvPr/>
        </p:nvSpPr>
        <p:spPr>
          <a:xfrm>
            <a:off x="382279" y="396240"/>
            <a:ext cx="6743845" cy="5775960"/>
          </a:xfrm>
          <a:prstGeom prst="rect">
            <a:avLst/>
          </a:prstGeom>
        </p:spPr>
        <p:txBody>
          <a:bodyPr vert="horz" lIns="91440" tIns="45720" rIns="91440" bIns="45720" rtlCol="0">
            <a:normAutofit fontScale="85000" lnSpcReduction="20000"/>
          </a:bodyPr>
          <a:lstStyle/>
          <a:p>
            <a:pPr indent="-182880" algn="just" defTabSz="914400">
              <a:lnSpc>
                <a:spcPct val="90000"/>
              </a:lnSpc>
              <a:spcAft>
                <a:spcPts val="600"/>
              </a:spcAft>
              <a:buClr>
                <a:schemeClr val="accent1">
                  <a:lumMod val="75000"/>
                </a:schemeClr>
              </a:buClr>
              <a:buSzPct val="85000"/>
              <a:buFont typeface="Wingdings" pitchFamily="2" charset="2"/>
              <a:buChar char="§"/>
            </a:pPr>
            <a:r>
              <a:rPr lang="en-US" sz="3300" b="0" i="0" u="sng" dirty="0">
                <a:effectLst>
                  <a:outerShdw blurRad="38100" dist="38100" dir="2700000" algn="tl">
                    <a:srgbClr val="000000">
                      <a:alpha val="43137"/>
                    </a:srgbClr>
                  </a:outerShdw>
                </a:effectLst>
                <a:latin typeface="Arial "/>
              </a:rPr>
              <a:t>El Test de Rorschach</a:t>
            </a:r>
            <a:r>
              <a:rPr lang="en-US" sz="2000" b="0" i="0" dirty="0">
                <a:effectLst/>
                <a:latin typeface="Arial "/>
              </a:rPr>
              <a:t>:</a:t>
            </a:r>
          </a:p>
          <a:p>
            <a:pPr indent="-182880" algn="just" defTabSz="914400">
              <a:lnSpc>
                <a:spcPct val="90000"/>
              </a:lnSpc>
              <a:spcAft>
                <a:spcPts val="600"/>
              </a:spcAft>
              <a:buClr>
                <a:schemeClr val="accent1">
                  <a:lumMod val="75000"/>
                </a:schemeClr>
              </a:buClr>
              <a:buSzPct val="85000"/>
              <a:buFont typeface="Wingdings" pitchFamily="2" charset="2"/>
              <a:buChar char="§"/>
            </a:pPr>
            <a:endParaRPr lang="en-US" sz="2000" dirty="0">
              <a:latin typeface="Arial "/>
            </a:endParaRPr>
          </a:p>
          <a:p>
            <a:pPr indent="-182880" algn="just" defTabSz="914400">
              <a:lnSpc>
                <a:spcPct val="90000"/>
              </a:lnSpc>
              <a:spcAft>
                <a:spcPts val="600"/>
              </a:spcAft>
              <a:buClr>
                <a:schemeClr val="accent1">
                  <a:lumMod val="75000"/>
                </a:schemeClr>
              </a:buClr>
              <a:buSzPct val="85000"/>
              <a:buFont typeface="Wingdings" pitchFamily="2" charset="2"/>
              <a:buChar char="§"/>
            </a:pPr>
            <a:r>
              <a:rPr lang="en-US" sz="2400" dirty="0" err="1">
                <a:latin typeface="Arial "/>
              </a:rPr>
              <a:t>I</a:t>
            </a:r>
            <a:r>
              <a:rPr lang="en-US" sz="2400" b="0" i="0" dirty="0" err="1">
                <a:effectLst/>
                <a:latin typeface="Arial "/>
              </a:rPr>
              <a:t>mplica</a:t>
            </a:r>
            <a:r>
              <a:rPr lang="en-US" sz="2400" b="0" i="0" dirty="0">
                <a:effectLst/>
                <a:latin typeface="Arial "/>
              </a:rPr>
              <a:t> </a:t>
            </a:r>
            <a:r>
              <a:rPr lang="en-US" sz="2400" b="0" i="0" dirty="0" err="1">
                <a:effectLst/>
                <a:latin typeface="Arial "/>
              </a:rPr>
              <a:t>mostrar</a:t>
            </a:r>
            <a:r>
              <a:rPr lang="en-US" sz="2400" b="0" i="0" dirty="0">
                <a:effectLst/>
                <a:latin typeface="Arial "/>
              </a:rPr>
              <a:t> a un </a:t>
            </a:r>
            <a:r>
              <a:rPr lang="en-US" sz="2400" b="0" i="0" dirty="0" err="1">
                <a:effectLst/>
                <a:latin typeface="Arial "/>
              </a:rPr>
              <a:t>individuo</a:t>
            </a:r>
            <a:r>
              <a:rPr lang="en-US" sz="2400" b="0" i="0" dirty="0">
                <a:effectLst/>
                <a:latin typeface="Arial "/>
              </a:rPr>
              <a:t> </a:t>
            </a:r>
            <a:r>
              <a:rPr lang="en-US" sz="2400" b="0" i="0" dirty="0" err="1">
                <a:effectLst/>
                <a:latin typeface="Arial "/>
              </a:rPr>
              <a:t>una</a:t>
            </a:r>
            <a:r>
              <a:rPr lang="en-US" sz="2400" b="0" i="0" dirty="0">
                <a:effectLst/>
                <a:latin typeface="Arial "/>
              </a:rPr>
              <a:t> </a:t>
            </a:r>
            <a:r>
              <a:rPr lang="en-US" sz="2400" b="0" i="0" dirty="0" err="1">
                <a:effectLst/>
                <a:latin typeface="Arial "/>
              </a:rPr>
              <a:t>serie</a:t>
            </a:r>
            <a:r>
              <a:rPr lang="en-US" sz="2400" b="0" i="0" dirty="0">
                <a:effectLst/>
                <a:latin typeface="Arial "/>
              </a:rPr>
              <a:t> de </a:t>
            </a:r>
            <a:r>
              <a:rPr lang="en-US" sz="2400" b="0" i="0" dirty="0" err="1">
                <a:effectLst/>
                <a:latin typeface="Arial "/>
              </a:rPr>
              <a:t>tarjetas</a:t>
            </a:r>
            <a:r>
              <a:rPr lang="en-US" sz="2400" b="0" i="0" dirty="0">
                <a:effectLst/>
                <a:latin typeface="Arial "/>
              </a:rPr>
              <a:t> con </a:t>
            </a:r>
            <a:r>
              <a:rPr lang="en-US" sz="2400" b="0" i="0" dirty="0" err="1">
                <a:effectLst/>
                <a:latin typeface="Arial "/>
              </a:rPr>
              <a:t>manchas</a:t>
            </a:r>
            <a:r>
              <a:rPr lang="en-US" sz="2400" b="0" i="0" dirty="0">
                <a:effectLst/>
                <a:latin typeface="Arial "/>
              </a:rPr>
              <a:t> de </a:t>
            </a:r>
            <a:r>
              <a:rPr lang="en-US" sz="2400" b="0" i="0" dirty="0" err="1">
                <a:effectLst/>
                <a:latin typeface="Arial "/>
              </a:rPr>
              <a:t>tinta</a:t>
            </a:r>
            <a:r>
              <a:rPr lang="en-US" sz="2400" b="0" i="0" dirty="0">
                <a:effectLst/>
                <a:latin typeface="Arial "/>
              </a:rPr>
              <a:t> </a:t>
            </a:r>
            <a:r>
              <a:rPr lang="en-US" sz="2400" b="0" i="0" dirty="0" err="1">
                <a:effectLst/>
                <a:latin typeface="Arial "/>
              </a:rPr>
              <a:t>ambiguas</a:t>
            </a:r>
            <a:r>
              <a:rPr lang="en-US" sz="2400" b="0" i="0" dirty="0">
                <a:effectLst/>
                <a:latin typeface="Arial "/>
              </a:rPr>
              <a:t>. Se le </a:t>
            </a:r>
            <a:r>
              <a:rPr lang="en-US" sz="2400" b="0" i="0" dirty="0" err="1">
                <a:effectLst/>
                <a:latin typeface="Arial "/>
              </a:rPr>
              <a:t>pide</a:t>
            </a:r>
            <a:r>
              <a:rPr lang="en-US" sz="2400" b="0" i="0" dirty="0">
                <a:effectLst/>
                <a:latin typeface="Arial "/>
              </a:rPr>
              <a:t> al </a:t>
            </a:r>
            <a:r>
              <a:rPr lang="en-US" sz="2400" b="0" i="0" dirty="0" err="1">
                <a:effectLst/>
                <a:latin typeface="Arial "/>
              </a:rPr>
              <a:t>individuo</a:t>
            </a:r>
            <a:r>
              <a:rPr lang="en-US" sz="2400" b="0" i="0" dirty="0">
                <a:effectLst/>
                <a:latin typeface="Arial "/>
              </a:rPr>
              <a:t> que se </a:t>
            </a:r>
            <a:r>
              <a:rPr lang="en-US" sz="2400" b="0" i="0" dirty="0" err="1">
                <a:effectLst/>
                <a:latin typeface="Arial "/>
              </a:rPr>
              <a:t>está</a:t>
            </a:r>
            <a:r>
              <a:rPr lang="en-US" sz="2400" b="0" i="0" dirty="0">
                <a:effectLst/>
                <a:latin typeface="Arial "/>
              </a:rPr>
              <a:t> probando que </a:t>
            </a:r>
            <a:r>
              <a:rPr lang="en-US" sz="2400" b="0" i="0" dirty="0" err="1">
                <a:effectLst/>
                <a:latin typeface="Arial "/>
              </a:rPr>
              <a:t>proporcione</a:t>
            </a:r>
            <a:r>
              <a:rPr lang="en-US" sz="2400" b="0" i="0" dirty="0">
                <a:effectLst/>
                <a:latin typeface="Arial "/>
              </a:rPr>
              <a:t> </a:t>
            </a:r>
            <a:r>
              <a:rPr lang="en-US" sz="2400" b="0" i="0" dirty="0" err="1">
                <a:effectLst/>
                <a:latin typeface="Arial "/>
              </a:rPr>
              <a:t>interpretaciones</a:t>
            </a:r>
            <a:r>
              <a:rPr lang="en-US" sz="2400" b="0" i="0" dirty="0">
                <a:effectLst/>
                <a:latin typeface="Arial "/>
              </a:rPr>
              <a:t> de las </a:t>
            </a:r>
            <a:r>
              <a:rPr lang="en-US" sz="2400" b="0" i="0" dirty="0" err="1">
                <a:effectLst/>
                <a:latin typeface="Arial "/>
              </a:rPr>
              <a:t>manchas</a:t>
            </a:r>
            <a:r>
              <a:rPr lang="en-US" sz="2400" b="0" i="0" dirty="0">
                <a:effectLst/>
                <a:latin typeface="Arial "/>
              </a:rPr>
              <a:t> </a:t>
            </a:r>
            <a:r>
              <a:rPr lang="en-US" sz="2400" b="0" i="0" dirty="0" err="1">
                <a:effectLst/>
                <a:latin typeface="Arial "/>
              </a:rPr>
              <a:t>en</a:t>
            </a:r>
            <a:r>
              <a:rPr lang="en-US" sz="2400" b="0" i="0" dirty="0">
                <a:effectLst/>
                <a:latin typeface="Arial "/>
              </a:rPr>
              <a:t> las </a:t>
            </a:r>
            <a:r>
              <a:rPr lang="en-US" sz="2400" b="0" i="0" dirty="0" err="1">
                <a:effectLst/>
                <a:latin typeface="Arial "/>
              </a:rPr>
              <a:t>tarjetas</a:t>
            </a:r>
            <a:r>
              <a:rPr lang="en-US" sz="2400" b="0" i="0" dirty="0">
                <a:effectLst/>
                <a:latin typeface="Arial "/>
              </a:rPr>
              <a:t> al </a:t>
            </a:r>
            <a:r>
              <a:rPr lang="en-US" sz="2400" b="0" i="0" dirty="0" err="1">
                <a:effectLst/>
                <a:latin typeface="Arial "/>
              </a:rPr>
              <a:t>indicar</a:t>
            </a:r>
            <a:r>
              <a:rPr lang="en-US" sz="2400" b="0" i="0" dirty="0">
                <a:effectLst/>
                <a:latin typeface="Arial "/>
              </a:rPr>
              <a:t> </a:t>
            </a:r>
            <a:r>
              <a:rPr lang="en-US" sz="2400" b="0" i="0" dirty="0" err="1">
                <a:effectLst/>
                <a:latin typeface="Arial "/>
              </a:rPr>
              <a:t>todo</a:t>
            </a:r>
            <a:r>
              <a:rPr lang="en-US" sz="2400" b="0" i="0" dirty="0">
                <a:effectLst/>
                <a:latin typeface="Arial "/>
              </a:rPr>
              <a:t> lo que la </a:t>
            </a:r>
            <a:r>
              <a:rPr lang="en-US" sz="2400" b="0" i="0" dirty="0" err="1">
                <a:effectLst/>
                <a:latin typeface="Arial "/>
              </a:rPr>
              <a:t>mancha</a:t>
            </a:r>
            <a:r>
              <a:rPr lang="en-US" sz="2400" b="0" i="0" dirty="0">
                <a:effectLst/>
                <a:latin typeface="Arial "/>
              </a:rPr>
              <a:t> de </a:t>
            </a:r>
            <a:r>
              <a:rPr lang="en-US" sz="2400" b="0" i="0" dirty="0" err="1">
                <a:effectLst/>
                <a:latin typeface="Arial "/>
              </a:rPr>
              <a:t>tinta</a:t>
            </a:r>
            <a:r>
              <a:rPr lang="en-US" sz="2400" b="0" i="0" dirty="0">
                <a:effectLst/>
                <a:latin typeface="Arial "/>
              </a:rPr>
              <a:t> </a:t>
            </a:r>
            <a:r>
              <a:rPr lang="en-US" sz="2400" b="0" i="0" dirty="0" err="1">
                <a:effectLst/>
                <a:latin typeface="Arial "/>
              </a:rPr>
              <a:t>puede</a:t>
            </a:r>
            <a:r>
              <a:rPr lang="en-US" sz="2400" b="0" i="0" dirty="0">
                <a:effectLst/>
                <a:latin typeface="Arial "/>
              </a:rPr>
              <a:t> </a:t>
            </a:r>
            <a:r>
              <a:rPr lang="en-US" sz="2400" b="0" i="0" dirty="0" err="1">
                <a:effectLst/>
                <a:latin typeface="Arial "/>
              </a:rPr>
              <a:t>parecer</a:t>
            </a:r>
            <a:r>
              <a:rPr lang="en-US" sz="2400" b="0" i="0" dirty="0">
                <a:effectLst/>
                <a:latin typeface="Arial "/>
              </a:rPr>
              <a:t> </a:t>
            </a:r>
            <a:r>
              <a:rPr lang="en-US" sz="2400" b="0" i="0" dirty="0" err="1">
                <a:effectLst/>
                <a:latin typeface="Arial "/>
              </a:rPr>
              <a:t>en</a:t>
            </a:r>
            <a:r>
              <a:rPr lang="en-US" sz="2400" b="0" i="0" dirty="0">
                <a:effectLst/>
                <a:latin typeface="Arial "/>
              </a:rPr>
              <a:t> </a:t>
            </a:r>
            <a:r>
              <a:rPr lang="en-US" sz="2400" b="0" i="0" dirty="0" err="1">
                <a:effectLst/>
                <a:latin typeface="Arial "/>
              </a:rPr>
              <a:t>función</a:t>
            </a:r>
            <a:r>
              <a:rPr lang="en-US" sz="2400" b="0" i="0" dirty="0">
                <a:effectLst/>
                <a:latin typeface="Arial "/>
              </a:rPr>
              <a:t> de </a:t>
            </a:r>
            <a:r>
              <a:rPr lang="en-US" sz="2400" b="0" i="0" dirty="0" err="1">
                <a:effectLst/>
                <a:latin typeface="Arial "/>
              </a:rPr>
              <a:t>su</a:t>
            </a:r>
            <a:r>
              <a:rPr lang="en-US" sz="2400" b="0" i="0" dirty="0">
                <a:effectLst/>
                <a:latin typeface="Arial "/>
              </a:rPr>
              <a:t> </a:t>
            </a:r>
            <a:r>
              <a:rPr lang="en-US" sz="2400" b="0" i="0" dirty="0" err="1">
                <a:effectLst/>
                <a:latin typeface="Arial "/>
              </a:rPr>
              <a:t>interpretación</a:t>
            </a:r>
            <a:r>
              <a:rPr lang="en-US" sz="2400" b="0" i="0" dirty="0">
                <a:effectLst/>
                <a:latin typeface="Arial "/>
              </a:rPr>
              <a:t> personal. </a:t>
            </a:r>
          </a:p>
          <a:p>
            <a:pPr indent="-182880" algn="just" defTabSz="914400">
              <a:lnSpc>
                <a:spcPct val="90000"/>
              </a:lnSpc>
              <a:spcAft>
                <a:spcPts val="600"/>
              </a:spcAft>
              <a:buClr>
                <a:schemeClr val="accent1">
                  <a:lumMod val="75000"/>
                </a:schemeClr>
              </a:buClr>
              <a:buSzPct val="85000"/>
              <a:buFont typeface="Wingdings" pitchFamily="2" charset="2"/>
              <a:buChar char="§"/>
            </a:pPr>
            <a:r>
              <a:rPr lang="en-US" sz="2400" b="0" i="0" dirty="0">
                <a:effectLst/>
                <a:latin typeface="Arial "/>
              </a:rPr>
              <a:t>El </a:t>
            </a:r>
            <a:r>
              <a:rPr lang="en-US" sz="2400" b="0" i="0" dirty="0" err="1">
                <a:effectLst/>
                <a:latin typeface="Arial "/>
              </a:rPr>
              <a:t>terapeuta</a:t>
            </a:r>
            <a:r>
              <a:rPr lang="en-US" sz="2400" b="0" i="0" dirty="0">
                <a:effectLst/>
                <a:latin typeface="Arial "/>
              </a:rPr>
              <a:t> </a:t>
            </a:r>
            <a:r>
              <a:rPr lang="en-US" sz="2400" b="0" i="0" dirty="0" err="1">
                <a:effectLst/>
                <a:latin typeface="Arial "/>
              </a:rPr>
              <a:t>luego</a:t>
            </a:r>
            <a:r>
              <a:rPr lang="en-US" sz="2400" b="0" i="0" dirty="0">
                <a:effectLst/>
                <a:latin typeface="Arial "/>
              </a:rPr>
              <a:t> </a:t>
            </a:r>
            <a:r>
              <a:rPr lang="en-US" sz="2400" b="0" i="0" dirty="0" err="1">
                <a:effectLst/>
                <a:latin typeface="Arial "/>
              </a:rPr>
              <a:t>analiza</a:t>
            </a:r>
            <a:r>
              <a:rPr lang="en-US" sz="2400" b="0" i="0" dirty="0">
                <a:effectLst/>
                <a:latin typeface="Arial "/>
              </a:rPr>
              <a:t> sus </a:t>
            </a:r>
            <a:r>
              <a:rPr lang="en-US" sz="2400" b="0" i="0" dirty="0" err="1">
                <a:effectLst/>
                <a:latin typeface="Arial "/>
              </a:rPr>
              <a:t>respuestas</a:t>
            </a:r>
            <a:r>
              <a:rPr lang="en-US" sz="2400" b="0" i="0" dirty="0">
                <a:effectLst/>
                <a:latin typeface="Arial "/>
              </a:rPr>
              <a:t>. Las </a:t>
            </a:r>
            <a:r>
              <a:rPr lang="en-US" sz="2400" b="0" i="0" dirty="0" err="1">
                <a:effectLst/>
                <a:latin typeface="Arial "/>
              </a:rPr>
              <a:t>reglas</a:t>
            </a:r>
            <a:r>
              <a:rPr lang="en-US" sz="2400" b="0" i="0" dirty="0">
                <a:effectLst/>
                <a:latin typeface="Arial "/>
              </a:rPr>
              <a:t> para </a:t>
            </a:r>
            <a:r>
              <a:rPr lang="en-US" sz="2400" b="0" i="0" dirty="0" err="1">
                <a:effectLst/>
                <a:latin typeface="Arial "/>
              </a:rPr>
              <a:t>calificar</a:t>
            </a:r>
            <a:r>
              <a:rPr lang="en-US" sz="2400" b="0" i="0" dirty="0">
                <a:effectLst/>
                <a:latin typeface="Arial "/>
              </a:rPr>
              <a:t> </a:t>
            </a:r>
            <a:r>
              <a:rPr lang="en-US" sz="2400" b="0" i="0" dirty="0" err="1">
                <a:effectLst/>
                <a:latin typeface="Arial "/>
              </a:rPr>
              <a:t>el</a:t>
            </a:r>
            <a:r>
              <a:rPr lang="en-US" sz="2400" b="0" i="0" dirty="0">
                <a:effectLst/>
                <a:latin typeface="Arial "/>
              </a:rPr>
              <a:t> examen se </a:t>
            </a:r>
            <a:r>
              <a:rPr lang="en-US" sz="2400" b="0" i="0" dirty="0" err="1">
                <a:effectLst/>
                <a:latin typeface="Arial "/>
              </a:rPr>
              <a:t>han</a:t>
            </a:r>
            <a:r>
              <a:rPr lang="en-US" sz="2400" b="0" i="0" dirty="0">
                <a:effectLst/>
                <a:latin typeface="Arial "/>
              </a:rPr>
              <a:t> </a:t>
            </a:r>
            <a:r>
              <a:rPr lang="en-US" sz="2400" b="0" i="0" dirty="0" err="1">
                <a:effectLst/>
                <a:latin typeface="Arial "/>
              </a:rPr>
              <a:t>cubierto</a:t>
            </a:r>
            <a:r>
              <a:rPr lang="en-US" sz="2400" b="0" i="0" dirty="0">
                <a:effectLst/>
                <a:latin typeface="Arial "/>
              </a:rPr>
              <a:t> </a:t>
            </a:r>
            <a:r>
              <a:rPr lang="en-US" sz="2400" b="0" i="0" dirty="0" err="1">
                <a:effectLst/>
                <a:latin typeface="Arial "/>
              </a:rPr>
              <a:t>en</a:t>
            </a:r>
            <a:r>
              <a:rPr lang="en-US" sz="2400" b="0" i="0" dirty="0">
                <a:effectLst/>
                <a:latin typeface="Arial "/>
              </a:rPr>
              <a:t> </a:t>
            </a:r>
            <a:r>
              <a:rPr lang="en-US" sz="2400" b="0" i="0" dirty="0" err="1">
                <a:effectLst/>
                <a:latin typeface="Arial "/>
              </a:rPr>
              <a:t>manuales</a:t>
            </a:r>
            <a:r>
              <a:rPr lang="en-US" sz="2400" b="0" i="0" dirty="0">
                <a:effectLst/>
                <a:latin typeface="Arial "/>
              </a:rPr>
              <a:t> que </a:t>
            </a:r>
            <a:r>
              <a:rPr lang="en-US" sz="2400" b="0" i="0" dirty="0" err="1">
                <a:effectLst/>
                <a:latin typeface="Arial "/>
              </a:rPr>
              <a:t>cubren</a:t>
            </a:r>
            <a:r>
              <a:rPr lang="en-US" sz="2400" b="0" i="0" dirty="0">
                <a:effectLst/>
                <a:latin typeface="Arial "/>
              </a:rPr>
              <a:t> </a:t>
            </a:r>
            <a:r>
              <a:rPr lang="en-US" sz="2400" b="0" i="0" dirty="0" err="1">
                <a:effectLst/>
                <a:latin typeface="Arial "/>
              </a:rPr>
              <a:t>una</a:t>
            </a:r>
            <a:r>
              <a:rPr lang="en-US" sz="2400" b="0" i="0" dirty="0">
                <a:effectLst/>
                <a:latin typeface="Arial "/>
              </a:rPr>
              <a:t> </a:t>
            </a:r>
            <a:r>
              <a:rPr lang="en-US" sz="2400" b="0" i="0" dirty="0" err="1">
                <a:effectLst/>
                <a:latin typeface="Arial "/>
              </a:rPr>
              <a:t>amplia</a:t>
            </a:r>
            <a:r>
              <a:rPr lang="en-US" sz="2400" b="0" i="0" dirty="0">
                <a:effectLst/>
                <a:latin typeface="Arial "/>
              </a:rPr>
              <a:t> </a:t>
            </a:r>
            <a:r>
              <a:rPr lang="en-US" sz="2400" b="0" i="0" dirty="0" err="1">
                <a:effectLst/>
                <a:latin typeface="Arial "/>
              </a:rPr>
              <a:t>variedad</a:t>
            </a:r>
            <a:r>
              <a:rPr lang="en-US" sz="2400" b="0" i="0" dirty="0">
                <a:effectLst/>
                <a:latin typeface="Arial "/>
              </a:rPr>
              <a:t> de </a:t>
            </a:r>
            <a:r>
              <a:rPr lang="en-US" sz="2400" b="0" i="0" dirty="0" err="1">
                <a:effectLst/>
                <a:latin typeface="Arial "/>
              </a:rPr>
              <a:t>características</a:t>
            </a:r>
            <a:r>
              <a:rPr lang="en-US" sz="2400" b="0" i="0" dirty="0">
                <a:effectLst/>
                <a:latin typeface="Arial "/>
              </a:rPr>
              <a:t> tales </a:t>
            </a:r>
            <a:r>
              <a:rPr lang="en-US" sz="2400" b="0" i="0" dirty="0" err="1">
                <a:effectLst/>
                <a:latin typeface="Arial "/>
              </a:rPr>
              <a:t>como</a:t>
            </a:r>
            <a:r>
              <a:rPr lang="en-US" sz="2400" b="0" i="0" dirty="0">
                <a:effectLst/>
                <a:latin typeface="Arial "/>
              </a:rPr>
              <a:t> </a:t>
            </a:r>
            <a:r>
              <a:rPr lang="en-US" sz="2400" b="0" i="0" dirty="0" err="1">
                <a:effectLst/>
                <a:latin typeface="Arial "/>
              </a:rPr>
              <a:t>contenido</a:t>
            </a:r>
            <a:r>
              <a:rPr lang="en-US" sz="2400" b="0" i="0" dirty="0">
                <a:effectLst/>
                <a:latin typeface="Arial "/>
              </a:rPr>
              <a:t>, </a:t>
            </a:r>
            <a:r>
              <a:rPr lang="en-US" sz="2400" b="0" i="0" dirty="0" err="1">
                <a:effectLst/>
                <a:latin typeface="Arial "/>
              </a:rPr>
              <a:t>originalidad</a:t>
            </a:r>
            <a:r>
              <a:rPr lang="en-US" sz="2400" b="0" i="0" dirty="0">
                <a:effectLst/>
                <a:latin typeface="Arial "/>
              </a:rPr>
              <a:t> de la </a:t>
            </a:r>
            <a:r>
              <a:rPr lang="en-US" sz="2400" b="0" i="0" dirty="0" err="1">
                <a:effectLst/>
                <a:latin typeface="Arial "/>
              </a:rPr>
              <a:t>respuesta</a:t>
            </a:r>
            <a:r>
              <a:rPr lang="en-US" sz="2400" b="0" i="0" dirty="0">
                <a:effectLst/>
                <a:latin typeface="Arial "/>
              </a:rPr>
              <a:t>, </a:t>
            </a:r>
            <a:r>
              <a:rPr lang="en-US" sz="2400" b="0" i="0" dirty="0" err="1">
                <a:effectLst/>
                <a:latin typeface="Arial "/>
              </a:rPr>
              <a:t>ubicación</a:t>
            </a:r>
            <a:r>
              <a:rPr lang="en-US" sz="2400" b="0" i="0" dirty="0">
                <a:effectLst/>
                <a:latin typeface="Arial "/>
              </a:rPr>
              <a:t> de «</a:t>
            </a:r>
            <a:r>
              <a:rPr lang="en-US" sz="2400" b="0" i="0" dirty="0" err="1">
                <a:effectLst/>
                <a:latin typeface="Arial "/>
              </a:rPr>
              <a:t>imágenes</a:t>
            </a:r>
            <a:r>
              <a:rPr lang="en-US" sz="2400" b="0" i="0" dirty="0">
                <a:effectLst/>
                <a:latin typeface="Arial "/>
              </a:rPr>
              <a:t> </a:t>
            </a:r>
            <a:r>
              <a:rPr lang="en-US" sz="2400" b="0" i="0" dirty="0" err="1">
                <a:effectLst/>
                <a:latin typeface="Arial "/>
              </a:rPr>
              <a:t>percibidas</a:t>
            </a:r>
            <a:r>
              <a:rPr lang="en-US" sz="2400" b="0" i="0" dirty="0">
                <a:effectLst/>
                <a:latin typeface="Arial "/>
              </a:rPr>
              <a:t>» y </a:t>
            </a:r>
            <a:r>
              <a:rPr lang="en-US" sz="2400" b="0" i="0" dirty="0" err="1">
                <a:effectLst/>
                <a:latin typeface="Arial "/>
              </a:rPr>
              <a:t>varios</a:t>
            </a:r>
            <a:r>
              <a:rPr lang="en-US" sz="2400" b="0" i="0" dirty="0">
                <a:effectLst/>
                <a:latin typeface="Arial "/>
              </a:rPr>
              <a:t> </a:t>
            </a:r>
            <a:r>
              <a:rPr lang="en-US" sz="2400" b="0" i="0" dirty="0" err="1">
                <a:effectLst/>
                <a:latin typeface="Arial "/>
              </a:rPr>
              <a:t>otros</a:t>
            </a:r>
            <a:r>
              <a:rPr lang="en-US" sz="2400" b="0" i="0" dirty="0">
                <a:effectLst/>
                <a:latin typeface="Arial "/>
              </a:rPr>
              <a:t> </a:t>
            </a:r>
            <a:r>
              <a:rPr lang="en-US" sz="2400" b="0" i="0" dirty="0" err="1">
                <a:effectLst/>
                <a:latin typeface="Arial "/>
              </a:rPr>
              <a:t>factores</a:t>
            </a:r>
            <a:r>
              <a:rPr lang="en-US" sz="2400" b="0" i="0" dirty="0">
                <a:effectLst/>
                <a:latin typeface="Arial "/>
              </a:rPr>
              <a:t>. </a:t>
            </a:r>
          </a:p>
          <a:p>
            <a:pPr indent="-182880" algn="just" defTabSz="914400">
              <a:lnSpc>
                <a:spcPct val="90000"/>
              </a:lnSpc>
              <a:spcAft>
                <a:spcPts val="600"/>
              </a:spcAft>
              <a:buClr>
                <a:schemeClr val="accent1">
                  <a:lumMod val="75000"/>
                </a:schemeClr>
              </a:buClr>
              <a:buSzPct val="85000"/>
              <a:buFont typeface="Wingdings" pitchFamily="2" charset="2"/>
              <a:buChar char="§"/>
            </a:pPr>
            <a:r>
              <a:rPr lang="en-US" sz="2400" b="0" i="0" dirty="0" err="1">
                <a:effectLst/>
                <a:latin typeface="Arial "/>
              </a:rPr>
              <a:t>Usando</a:t>
            </a:r>
            <a:r>
              <a:rPr lang="en-US" sz="2400" b="0" i="0" dirty="0">
                <a:effectLst/>
                <a:latin typeface="Arial "/>
              </a:rPr>
              <a:t> </a:t>
            </a:r>
            <a:r>
              <a:rPr lang="en-US" sz="2400" b="0" i="0" dirty="0" err="1">
                <a:effectLst/>
                <a:latin typeface="Arial "/>
              </a:rPr>
              <a:t>estos</a:t>
            </a:r>
            <a:r>
              <a:rPr lang="en-US" sz="2400" b="0" i="0" dirty="0">
                <a:effectLst/>
                <a:latin typeface="Arial "/>
              </a:rPr>
              <a:t> </a:t>
            </a:r>
            <a:r>
              <a:rPr lang="en-US" sz="2400" b="0" i="0" dirty="0" err="1">
                <a:effectLst/>
                <a:latin typeface="Arial "/>
              </a:rPr>
              <a:t>métodos</a:t>
            </a:r>
            <a:r>
              <a:rPr lang="en-US" sz="2400" b="0" i="0" dirty="0">
                <a:effectLst/>
                <a:latin typeface="Arial "/>
              </a:rPr>
              <a:t> de </a:t>
            </a:r>
            <a:r>
              <a:rPr lang="en-US" sz="2400" b="0" i="0" dirty="0" err="1">
                <a:effectLst/>
                <a:latin typeface="Arial "/>
              </a:rPr>
              <a:t>calificación</a:t>
            </a:r>
            <a:r>
              <a:rPr lang="en-US" sz="2400" b="0" i="0" dirty="0">
                <a:effectLst/>
                <a:latin typeface="Arial "/>
              </a:rPr>
              <a:t> </a:t>
            </a:r>
            <a:r>
              <a:rPr lang="en-US" sz="2400" b="0" i="0" dirty="0" err="1">
                <a:effectLst/>
                <a:latin typeface="Arial "/>
              </a:rPr>
              <a:t>específicos</a:t>
            </a:r>
            <a:r>
              <a:rPr lang="en-US" sz="2400" b="0" i="0" dirty="0">
                <a:effectLst/>
                <a:latin typeface="Arial "/>
              </a:rPr>
              <a:t>, </a:t>
            </a:r>
            <a:r>
              <a:rPr lang="en-US" sz="2400" b="0" i="0" dirty="0" err="1">
                <a:effectLst/>
                <a:latin typeface="Arial "/>
              </a:rPr>
              <a:t>el</a:t>
            </a:r>
            <a:r>
              <a:rPr lang="en-US" sz="2400" b="0" i="0" dirty="0">
                <a:effectLst/>
                <a:latin typeface="Arial "/>
              </a:rPr>
              <a:t> </a:t>
            </a:r>
            <a:r>
              <a:rPr lang="en-US" sz="2400" b="0" i="0" dirty="0" err="1">
                <a:effectLst/>
                <a:latin typeface="Arial "/>
              </a:rPr>
              <a:t>terapeuta</a:t>
            </a:r>
            <a:r>
              <a:rPr lang="en-US" sz="2400" b="0" i="0" dirty="0">
                <a:effectLst/>
                <a:latin typeface="Arial "/>
              </a:rPr>
              <a:t> </a:t>
            </a:r>
            <a:r>
              <a:rPr lang="en-US" sz="2400" b="0" i="0" dirty="0" err="1">
                <a:effectLst/>
                <a:latin typeface="Arial "/>
              </a:rPr>
              <a:t>intentará</a:t>
            </a:r>
            <a:r>
              <a:rPr lang="en-US" sz="2400" b="0" i="0" dirty="0">
                <a:effectLst/>
                <a:latin typeface="Arial "/>
              </a:rPr>
              <a:t> </a:t>
            </a:r>
            <a:r>
              <a:rPr lang="en-US" sz="2400" b="0" i="0" dirty="0" err="1">
                <a:effectLst/>
                <a:latin typeface="Arial "/>
              </a:rPr>
              <a:t>relacionar</a:t>
            </a:r>
            <a:r>
              <a:rPr lang="en-US" sz="2400" b="0" i="0" dirty="0">
                <a:effectLst/>
                <a:latin typeface="Arial "/>
              </a:rPr>
              <a:t> las </a:t>
            </a:r>
            <a:r>
              <a:rPr lang="en-US" sz="2400" b="0" i="0" dirty="0" err="1">
                <a:effectLst/>
                <a:latin typeface="Arial "/>
              </a:rPr>
              <a:t>respuestas</a:t>
            </a:r>
            <a:r>
              <a:rPr lang="en-US" sz="2400" b="0" i="0" dirty="0">
                <a:effectLst/>
                <a:latin typeface="Arial "/>
              </a:rPr>
              <a:t> de </a:t>
            </a:r>
            <a:r>
              <a:rPr lang="en-US" sz="2400" b="0" i="0" dirty="0" err="1">
                <a:effectLst/>
                <a:latin typeface="Arial "/>
              </a:rPr>
              <a:t>prueba</a:t>
            </a:r>
            <a:r>
              <a:rPr lang="en-US" sz="2400" b="0" i="0" dirty="0">
                <a:effectLst/>
                <a:latin typeface="Arial "/>
              </a:rPr>
              <a:t> con </a:t>
            </a:r>
            <a:r>
              <a:rPr lang="en-US" sz="2400" b="0" i="0" dirty="0" err="1">
                <a:effectLst/>
                <a:latin typeface="Arial "/>
              </a:rPr>
              <a:t>los</a:t>
            </a:r>
            <a:r>
              <a:rPr lang="en-US" sz="2400" b="0" i="0" dirty="0">
                <a:effectLst/>
                <a:latin typeface="Arial "/>
              </a:rPr>
              <a:t> </a:t>
            </a:r>
            <a:r>
              <a:rPr lang="en-US" sz="2400" b="0" i="0" dirty="0" err="1">
                <a:effectLst/>
                <a:latin typeface="Arial "/>
              </a:rPr>
              <a:t>atributos</a:t>
            </a:r>
            <a:r>
              <a:rPr lang="en-US" sz="2400" b="0" i="0" dirty="0">
                <a:effectLst/>
                <a:latin typeface="Arial "/>
              </a:rPr>
              <a:t> de la </a:t>
            </a:r>
            <a:r>
              <a:rPr lang="en-US" sz="2400" b="0" i="0" dirty="0" err="1">
                <a:effectLst/>
                <a:latin typeface="Arial "/>
              </a:rPr>
              <a:t>personalidad</a:t>
            </a:r>
            <a:r>
              <a:rPr lang="en-US" sz="2400" b="0" i="0" dirty="0">
                <a:effectLst/>
                <a:latin typeface="Arial "/>
              </a:rPr>
              <a:t> del </a:t>
            </a:r>
            <a:r>
              <a:rPr lang="en-US" sz="2400" b="0" i="0" dirty="0" err="1">
                <a:effectLst/>
                <a:latin typeface="Arial "/>
              </a:rPr>
              <a:t>individuo</a:t>
            </a:r>
            <a:r>
              <a:rPr lang="en-US" sz="2400" b="0" i="0" dirty="0">
                <a:effectLst/>
                <a:latin typeface="Arial "/>
              </a:rPr>
              <a:t> y sus </a:t>
            </a:r>
            <a:r>
              <a:rPr lang="en-US" sz="2400" b="0" i="0" dirty="0" err="1">
                <a:effectLst/>
                <a:latin typeface="Arial "/>
              </a:rPr>
              <a:t>características</a:t>
            </a:r>
            <a:r>
              <a:rPr lang="en-US" sz="2400" b="0" i="0" dirty="0">
                <a:effectLst/>
                <a:latin typeface="Arial "/>
              </a:rPr>
              <a:t> </a:t>
            </a:r>
            <a:r>
              <a:rPr lang="en-US" sz="2400" b="0" i="0" dirty="0" err="1">
                <a:effectLst/>
                <a:latin typeface="Arial "/>
              </a:rPr>
              <a:t>únicas</a:t>
            </a:r>
            <a:r>
              <a:rPr lang="en-US" sz="2400" b="0" i="0" dirty="0">
                <a:effectLst/>
                <a:latin typeface="Arial "/>
              </a:rPr>
              <a:t>.​ La idea es que las </a:t>
            </a:r>
            <a:r>
              <a:rPr lang="en-US" sz="2400" b="0" i="0" dirty="0" err="1">
                <a:effectLst/>
                <a:latin typeface="Arial "/>
              </a:rPr>
              <a:t>necesidades</a:t>
            </a:r>
            <a:r>
              <a:rPr lang="en-US" sz="2400" b="0" i="0" dirty="0">
                <a:effectLst/>
                <a:latin typeface="Arial "/>
              </a:rPr>
              <a:t> </a:t>
            </a:r>
            <a:r>
              <a:rPr lang="en-US" sz="2400" b="0" i="0" dirty="0" err="1">
                <a:effectLst/>
                <a:latin typeface="Arial "/>
              </a:rPr>
              <a:t>inconscientes</a:t>
            </a:r>
            <a:r>
              <a:rPr lang="en-US" sz="2400" b="0" i="0" dirty="0">
                <a:effectLst/>
                <a:latin typeface="Arial "/>
              </a:rPr>
              <a:t> </a:t>
            </a:r>
            <a:r>
              <a:rPr lang="en-US" sz="2400" b="0" i="0" dirty="0" err="1">
                <a:effectLst/>
                <a:latin typeface="Arial "/>
              </a:rPr>
              <a:t>saldrán</a:t>
            </a:r>
            <a:r>
              <a:rPr lang="en-US" sz="2400" b="0" i="0" dirty="0">
                <a:effectLst/>
                <a:latin typeface="Arial "/>
              </a:rPr>
              <a:t> </a:t>
            </a:r>
            <a:r>
              <a:rPr lang="en-US" sz="2400" b="0" i="0" dirty="0" err="1">
                <a:effectLst/>
                <a:latin typeface="Arial "/>
              </a:rPr>
              <a:t>en</a:t>
            </a:r>
            <a:r>
              <a:rPr lang="en-US" sz="2400" b="0" i="0" dirty="0">
                <a:effectLst/>
                <a:latin typeface="Arial "/>
              </a:rPr>
              <a:t> la </a:t>
            </a:r>
            <a:r>
              <a:rPr lang="en-US" sz="2400" b="0" i="0" dirty="0" err="1">
                <a:effectLst/>
                <a:latin typeface="Arial "/>
              </a:rPr>
              <a:t>respuesta</a:t>
            </a:r>
            <a:r>
              <a:rPr lang="en-US" sz="2400" b="0" i="0" dirty="0">
                <a:effectLst/>
                <a:latin typeface="Arial "/>
              </a:rPr>
              <a:t> de la persona, </a:t>
            </a:r>
            <a:r>
              <a:rPr lang="en-US" sz="2400" b="0" i="0" dirty="0" err="1">
                <a:effectLst/>
                <a:latin typeface="Arial "/>
              </a:rPr>
              <a:t>por</a:t>
            </a:r>
            <a:r>
              <a:rPr lang="en-US" sz="2400" b="0" i="0" dirty="0">
                <a:effectLst/>
                <a:latin typeface="Arial "/>
              </a:rPr>
              <a:t> </a:t>
            </a:r>
            <a:r>
              <a:rPr lang="en-US" sz="2400" b="0" i="0" dirty="0" err="1">
                <a:effectLst/>
                <a:latin typeface="Arial "/>
              </a:rPr>
              <a:t>ejemplo</a:t>
            </a:r>
            <a:r>
              <a:rPr lang="en-US" sz="2400" b="0" i="0" dirty="0">
                <a:effectLst/>
                <a:latin typeface="Arial "/>
              </a:rPr>
              <a:t>, </a:t>
            </a:r>
            <a:r>
              <a:rPr lang="en-US" sz="2400" b="0" i="0" dirty="0" err="1">
                <a:effectLst/>
                <a:latin typeface="Arial "/>
              </a:rPr>
              <a:t>una</a:t>
            </a:r>
            <a:r>
              <a:rPr lang="en-US" sz="2400" b="0" i="0" dirty="0">
                <a:effectLst/>
                <a:latin typeface="Arial "/>
              </a:rPr>
              <a:t> persona </a:t>
            </a:r>
            <a:r>
              <a:rPr lang="en-US" sz="2400" b="0" i="0" dirty="0" err="1">
                <a:effectLst/>
                <a:latin typeface="Arial "/>
              </a:rPr>
              <a:t>agresiva</a:t>
            </a:r>
            <a:r>
              <a:rPr lang="en-US" sz="2400" b="0" i="0" dirty="0">
                <a:effectLst/>
                <a:latin typeface="Arial "/>
              </a:rPr>
              <a:t> </a:t>
            </a:r>
            <a:r>
              <a:rPr lang="en-US" sz="2400" b="0" i="0" dirty="0" err="1">
                <a:effectLst/>
                <a:latin typeface="Arial "/>
              </a:rPr>
              <a:t>puede</a:t>
            </a:r>
            <a:r>
              <a:rPr lang="en-US" sz="2400" b="0" i="0" dirty="0">
                <a:effectLst/>
                <a:latin typeface="Arial "/>
              </a:rPr>
              <a:t> </a:t>
            </a:r>
            <a:r>
              <a:rPr lang="en-US" sz="2400" b="0" i="0" dirty="0" err="1">
                <a:effectLst/>
                <a:latin typeface="Arial "/>
              </a:rPr>
              <a:t>ver</a:t>
            </a:r>
            <a:r>
              <a:rPr lang="en-US" sz="2400" b="0" i="0" dirty="0">
                <a:effectLst/>
                <a:latin typeface="Arial "/>
              </a:rPr>
              <a:t> </a:t>
            </a:r>
            <a:r>
              <a:rPr lang="en-US" sz="2400" b="0" i="0" dirty="0" err="1">
                <a:effectLst/>
                <a:latin typeface="Arial "/>
              </a:rPr>
              <a:t>imágenes</a:t>
            </a:r>
            <a:r>
              <a:rPr lang="en-US" sz="2400" b="0" i="0" dirty="0">
                <a:effectLst/>
                <a:latin typeface="Arial "/>
              </a:rPr>
              <a:t> de </a:t>
            </a:r>
            <a:r>
              <a:rPr lang="en-US" sz="2400" b="0" i="0" dirty="0" err="1">
                <a:effectLst/>
                <a:latin typeface="Arial "/>
              </a:rPr>
              <a:t>destrucción</a:t>
            </a:r>
            <a:r>
              <a:rPr lang="en-US" sz="2400" b="0" i="0" dirty="0">
                <a:effectLst/>
                <a:latin typeface="Arial "/>
              </a:rPr>
              <a:t>.</a:t>
            </a:r>
          </a:p>
          <a:p>
            <a:pPr indent="-182880" algn="just" defTabSz="914400">
              <a:lnSpc>
                <a:spcPct val="90000"/>
              </a:lnSpc>
              <a:spcAft>
                <a:spcPts val="600"/>
              </a:spcAft>
              <a:buClr>
                <a:schemeClr val="accent1">
                  <a:lumMod val="75000"/>
                </a:schemeClr>
              </a:buClr>
              <a:buSzPct val="85000"/>
              <a:buFont typeface="Wingdings" pitchFamily="2" charset="2"/>
              <a:buChar char="§"/>
            </a:pPr>
            <a:endParaRPr lang="en-US" sz="2400" dirty="0">
              <a:latin typeface="Arial "/>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1500" b="0" i="0" dirty="0">
                <a:effectLst/>
              </a:rPr>
              <a:t> </a:t>
            </a:r>
            <a:endParaRPr lang="en-US" sz="1500" dirty="0"/>
          </a:p>
        </p:txBody>
      </p:sp>
      <p:pic>
        <p:nvPicPr>
          <p:cNvPr id="2050" name="Picture 2">
            <a:extLst>
              <a:ext uri="{FF2B5EF4-FFF2-40B4-BE49-F238E27FC236}">
                <a16:creationId xmlns:a16="http://schemas.microsoft.com/office/drawing/2014/main" id="{67D6D3A7-69EA-7B5F-DDCE-693E16A39E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35" r="25958" b="2"/>
          <a:stretch/>
        </p:blipFill>
        <p:spPr bwMode="auto">
          <a:xfrm>
            <a:off x="8203460" y="640080"/>
            <a:ext cx="3369177" cy="528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849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3245F4-C2C6-E85D-4461-2C098A7A6E3E}"/>
              </a:ext>
            </a:extLst>
          </p:cNvPr>
          <p:cNvSpPr txBox="1"/>
          <p:nvPr/>
        </p:nvSpPr>
        <p:spPr>
          <a:xfrm>
            <a:off x="930101" y="557104"/>
            <a:ext cx="9926320" cy="6063198"/>
          </a:xfrm>
          <a:prstGeom prst="rect">
            <a:avLst/>
          </a:prstGeom>
          <a:noFill/>
        </p:spPr>
        <p:txBody>
          <a:bodyPr wrap="square">
            <a:spAutoFit/>
          </a:bodyPr>
          <a:lstStyle/>
          <a:p>
            <a:pPr algn="just"/>
            <a:r>
              <a:rPr lang="es-ES" sz="3000" b="1" i="0" u="sng" dirty="0" smtClean="0">
                <a:solidFill>
                  <a:srgbClr val="202122"/>
                </a:solidFill>
                <a:effectLst>
                  <a:outerShdw blurRad="38100" dist="38100" dir="2700000" algn="tl">
                    <a:srgbClr val="000000">
                      <a:alpha val="43137"/>
                    </a:srgbClr>
                  </a:outerShdw>
                </a:effectLst>
                <a:latin typeface="Arial" panose="020B0604020202020204" pitchFamily="34" charset="0"/>
              </a:rPr>
              <a:t>TAT:</a:t>
            </a:r>
          </a:p>
          <a:p>
            <a:pPr algn="just"/>
            <a:endParaRPr lang="es-ES" sz="3000" b="1" i="0" u="sng" dirty="0" smtClean="0">
              <a:solidFill>
                <a:srgbClr val="202122"/>
              </a:solidFill>
              <a:effectLst/>
              <a:latin typeface="Arial" panose="020B0604020202020204" pitchFamily="34" charset="0"/>
            </a:endParaRPr>
          </a:p>
          <a:p>
            <a:pPr algn="just"/>
            <a:r>
              <a:rPr lang="es-ES" sz="2400" b="0" i="0" dirty="0" smtClean="0">
                <a:solidFill>
                  <a:srgbClr val="202122"/>
                </a:solidFill>
                <a:effectLst/>
                <a:latin typeface="Arial" panose="020B0604020202020204" pitchFamily="34" charset="0"/>
              </a:rPr>
              <a:t>El </a:t>
            </a:r>
            <a:r>
              <a:rPr lang="es-ES" sz="2400" b="0" i="0" dirty="0">
                <a:solidFill>
                  <a:srgbClr val="202122"/>
                </a:solidFill>
                <a:effectLst/>
                <a:latin typeface="Arial" panose="020B0604020202020204" pitchFamily="34" charset="0"/>
              </a:rPr>
              <a:t>test de apercepción temática (también conocida como </a:t>
            </a:r>
            <a:r>
              <a:rPr lang="es-ES" sz="2400" b="0" i="1" dirty="0">
                <a:solidFill>
                  <a:srgbClr val="202122"/>
                </a:solidFill>
                <a:effectLst/>
                <a:latin typeface="Arial" panose="020B0604020202020204" pitchFamily="34" charset="0"/>
              </a:rPr>
              <a:t>TAT</a:t>
            </a:r>
            <a:r>
              <a:rPr lang="es-ES" sz="2400" b="0" i="0" dirty="0">
                <a:solidFill>
                  <a:srgbClr val="202122"/>
                </a:solidFill>
                <a:effectLst/>
                <a:latin typeface="Arial" panose="020B0604020202020204" pitchFamily="34" charset="0"/>
              </a:rPr>
              <a:t>, por sus siglas en inglés) </a:t>
            </a:r>
          </a:p>
          <a:p>
            <a:pPr algn="just"/>
            <a:endParaRPr lang="es-ES" sz="2400" dirty="0">
              <a:solidFill>
                <a:srgbClr val="202122"/>
              </a:solidFill>
              <a:latin typeface="Arial" panose="020B0604020202020204" pitchFamily="34" charset="0"/>
            </a:endParaRPr>
          </a:p>
          <a:p>
            <a:pPr algn="just"/>
            <a:r>
              <a:rPr lang="es-ES" sz="2400" b="0" i="0" dirty="0">
                <a:solidFill>
                  <a:srgbClr val="202122"/>
                </a:solidFill>
                <a:effectLst/>
                <a:latin typeface="Arial" panose="020B0604020202020204" pitchFamily="34" charset="0"/>
              </a:rPr>
              <a:t>Implica presentar a los individuos imágenes / escenas vagas y pedirles que cuenten una historia basada en lo que ven. Ejemplos comunes de estas «escenas» incluyen imágenes que pueden sugerir relaciones familiares o situaciones específicas, como un padre, un hijo, un hombre y una mujer en un dormitorio.</a:t>
            </a:r>
            <a:endParaRPr lang="es-ES" sz="2400" b="0" i="0" baseline="30000" dirty="0">
              <a:solidFill>
                <a:srgbClr val="3366CC"/>
              </a:solidFill>
              <a:effectLst/>
              <a:latin typeface="Arial" panose="020B0604020202020204" pitchFamily="34" charset="0"/>
            </a:endParaRPr>
          </a:p>
          <a:p>
            <a:pPr algn="just"/>
            <a:endParaRPr lang="es-ES" sz="2400" baseline="30000" dirty="0">
              <a:solidFill>
                <a:srgbClr val="3366CC"/>
              </a:solidFill>
              <a:latin typeface="Arial" panose="020B0604020202020204" pitchFamily="34" charset="0"/>
            </a:endParaRPr>
          </a:p>
          <a:p>
            <a:pPr algn="just"/>
            <a:r>
              <a:rPr lang="es-ES" sz="2400" b="0" i="0" dirty="0">
                <a:solidFill>
                  <a:srgbClr val="202122"/>
                </a:solidFill>
                <a:effectLst/>
                <a:latin typeface="Arial" panose="020B0604020202020204" pitchFamily="34" charset="0"/>
              </a:rPr>
              <a:t> Las respuestas se analizan para temas comunes. Las respuestas únicas para un individuo están teóricamente destinadas a indicar pensamientos subyacentes, procesos y posibles conflictos presentes en el individuo. Se cree que las respuestas están directamente relacionadas con motivos inconscientes.</a:t>
            </a:r>
            <a:endParaRPr lang="es-AR" sz="2400" dirty="0"/>
          </a:p>
        </p:txBody>
      </p:sp>
    </p:spTree>
    <p:extLst>
      <p:ext uri="{BB962C8B-B14F-4D97-AF65-F5344CB8AC3E}">
        <p14:creationId xmlns:p14="http://schemas.microsoft.com/office/powerpoint/2010/main" val="3149052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6C322-F82E-FE5F-E5CA-19A1D63D8F66}"/>
              </a:ext>
            </a:extLst>
          </p:cNvPr>
          <p:cNvSpPr txBox="1"/>
          <p:nvPr/>
        </p:nvSpPr>
        <p:spPr>
          <a:xfrm>
            <a:off x="638175" y="302359"/>
            <a:ext cx="10534650" cy="5816977"/>
          </a:xfrm>
          <a:prstGeom prst="rect">
            <a:avLst/>
          </a:prstGeom>
          <a:noFill/>
        </p:spPr>
        <p:txBody>
          <a:bodyPr wrap="square">
            <a:spAutoFit/>
          </a:bodyPr>
          <a:lstStyle/>
          <a:p>
            <a:pPr algn="just"/>
            <a:r>
              <a:rPr lang="es-ES" sz="3200" b="1" i="0" u="sng" dirty="0">
                <a:solidFill>
                  <a:srgbClr val="202122"/>
                </a:solidFill>
                <a:effectLst>
                  <a:outerShdw blurRad="38100" dist="38100" dir="2700000" algn="tl">
                    <a:srgbClr val="000000">
                      <a:alpha val="43137"/>
                    </a:srgbClr>
                  </a:outerShdw>
                </a:effectLst>
                <a:latin typeface="Arial" panose="020B0604020202020204" pitchFamily="34" charset="0"/>
              </a:rPr>
              <a:t>Las pruebas objetivas:</a:t>
            </a:r>
          </a:p>
          <a:p>
            <a:pPr algn="just"/>
            <a:endParaRPr lang="es-ES" sz="2000" b="0" i="0" dirty="0">
              <a:solidFill>
                <a:srgbClr val="202122"/>
              </a:solidFill>
              <a:effectLst/>
              <a:latin typeface="Arial" panose="020B0604020202020204" pitchFamily="34" charset="0"/>
            </a:endParaRPr>
          </a:p>
          <a:p>
            <a:pPr algn="just"/>
            <a:r>
              <a:rPr lang="es-ES" sz="2000" dirty="0">
                <a:solidFill>
                  <a:srgbClr val="202122"/>
                </a:solidFill>
                <a:latin typeface="Arial" panose="020B0604020202020204" pitchFamily="34" charset="0"/>
              </a:rPr>
              <a:t>S</a:t>
            </a:r>
            <a:r>
              <a:rPr lang="es-ES" sz="2000" b="0" i="0" dirty="0">
                <a:solidFill>
                  <a:srgbClr val="202122"/>
                </a:solidFill>
                <a:effectLst/>
                <a:latin typeface="Arial" panose="020B0604020202020204" pitchFamily="34" charset="0"/>
              </a:rPr>
              <a:t>uponen que la personalidad es conscientemente accesible y que se puede medir mediante cuestionarios de autoinforme.</a:t>
            </a:r>
          </a:p>
          <a:p>
            <a:pPr algn="just"/>
            <a:r>
              <a:rPr lang="es-ES" sz="2000" b="0" i="0" dirty="0">
                <a:solidFill>
                  <a:srgbClr val="202122"/>
                </a:solidFill>
                <a:effectLst/>
                <a:latin typeface="Arial" panose="020B0604020202020204" pitchFamily="34" charset="0"/>
              </a:rPr>
              <a:t> La investigación sobre evaluación psicológica generalmente ha encontrado que las pruebas objetivas son más válidas y confiables que las pruebas proyectivas. </a:t>
            </a:r>
            <a:endParaRPr lang="es-ES" sz="2000" b="0" i="0" dirty="0" smtClean="0">
              <a:solidFill>
                <a:srgbClr val="202122"/>
              </a:solidFill>
              <a:effectLst/>
              <a:latin typeface="Arial" panose="020B0604020202020204" pitchFamily="34" charset="0"/>
            </a:endParaRPr>
          </a:p>
          <a:p>
            <a:pPr algn="just"/>
            <a:endParaRPr lang="es-ES" sz="2000" dirty="0">
              <a:solidFill>
                <a:srgbClr val="202122"/>
              </a:solidFill>
              <a:latin typeface="Arial" panose="020B0604020202020204" pitchFamily="34" charset="0"/>
            </a:endParaRPr>
          </a:p>
          <a:p>
            <a:pPr algn="just"/>
            <a:r>
              <a:rPr lang="es-ES" sz="2000" dirty="0">
                <a:solidFill>
                  <a:srgbClr val="202122"/>
                </a:solidFill>
                <a:latin typeface="Arial" panose="020B0604020202020204" pitchFamily="34" charset="0"/>
              </a:rPr>
              <a:t>VENTAJAS: </a:t>
            </a:r>
          </a:p>
          <a:p>
            <a:pPr algn="l" fontAlgn="base">
              <a:buFont typeface="Arial" panose="020B0604020202020204" pitchFamily="34" charset="0"/>
              <a:buChar char="•"/>
            </a:pPr>
            <a:r>
              <a:rPr lang="es-ES" sz="2000" b="0" i="0" dirty="0">
                <a:solidFill>
                  <a:srgbClr val="0A0A0B"/>
                </a:solidFill>
                <a:effectLst/>
                <a:latin typeface="Space Grotesk"/>
              </a:rPr>
              <a:t>Autoinforme de los participantes. Esto reduce las posibilidades de que otra persona afecte su respuesta.</a:t>
            </a:r>
          </a:p>
          <a:p>
            <a:pPr algn="l" fontAlgn="base">
              <a:buFont typeface="Arial" panose="020B0604020202020204" pitchFamily="34" charset="0"/>
              <a:buChar char="•"/>
            </a:pPr>
            <a:r>
              <a:rPr lang="es-ES" sz="2000" b="0" i="0" dirty="0">
                <a:solidFill>
                  <a:srgbClr val="0A0A0B"/>
                </a:solidFill>
                <a:effectLst/>
                <a:latin typeface="Space Grotesk"/>
              </a:rPr>
              <a:t>Estas pruebas son buenos indicadores de sus sentimientos o preferencias en ese momento específico.</a:t>
            </a:r>
          </a:p>
          <a:p>
            <a:pPr algn="l" fontAlgn="base">
              <a:buFont typeface="Arial" panose="020B0604020202020204" pitchFamily="34" charset="0"/>
              <a:buChar char="•"/>
            </a:pPr>
            <a:r>
              <a:rPr lang="es-ES" sz="2000" b="0" i="0" dirty="0">
                <a:solidFill>
                  <a:srgbClr val="0A0A0B"/>
                </a:solidFill>
                <a:effectLst/>
                <a:latin typeface="Space Grotesk"/>
              </a:rPr>
              <a:t>Son fáciles de administrar. Pueden ser una versión en papel y lápiz o entregados en la computadora.</a:t>
            </a:r>
          </a:p>
          <a:p>
            <a:pPr algn="l" fontAlgn="base">
              <a:buFont typeface="Arial" panose="020B0604020202020204" pitchFamily="34" charset="0"/>
              <a:buChar char="•"/>
            </a:pPr>
            <a:r>
              <a:rPr lang="es-ES" sz="2000" b="0" i="0" dirty="0">
                <a:solidFill>
                  <a:srgbClr val="0A0A0B"/>
                </a:solidFill>
                <a:effectLst/>
                <a:latin typeface="Space Grotesk"/>
              </a:rPr>
              <a:t>La puntuación es simple y directa. La persona que analiza la prueba tiene que comparar dónde cae su puntuación en la escala.</a:t>
            </a:r>
          </a:p>
          <a:p>
            <a:pPr algn="just"/>
            <a:endParaRPr lang="es-ES" sz="2000" dirty="0">
              <a:solidFill>
                <a:srgbClr val="202122"/>
              </a:solidFill>
              <a:latin typeface="Arial" panose="020B0604020202020204" pitchFamily="34" charset="0"/>
            </a:endParaRPr>
          </a:p>
          <a:p>
            <a:pPr algn="just"/>
            <a:r>
              <a:rPr lang="es-ES" sz="2000" b="0" i="0" dirty="0">
                <a:effectLst/>
                <a:latin typeface="system-ui"/>
              </a:rPr>
              <a:t> </a:t>
            </a:r>
            <a:endParaRPr lang="es-AR" sz="2000" dirty="0"/>
          </a:p>
        </p:txBody>
      </p:sp>
    </p:spTree>
    <p:extLst>
      <p:ext uri="{BB962C8B-B14F-4D97-AF65-F5344CB8AC3E}">
        <p14:creationId xmlns:p14="http://schemas.microsoft.com/office/powerpoint/2010/main" val="3125975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9D4AF5-89E0-CC4F-8398-1EBEF3A39AA2}"/>
              </a:ext>
            </a:extLst>
          </p:cNvPr>
          <p:cNvSpPr txBox="1"/>
          <p:nvPr/>
        </p:nvSpPr>
        <p:spPr>
          <a:xfrm>
            <a:off x="400916" y="769357"/>
            <a:ext cx="11534775" cy="5940088"/>
          </a:xfrm>
          <a:prstGeom prst="rect">
            <a:avLst/>
          </a:prstGeom>
          <a:noFill/>
        </p:spPr>
        <p:txBody>
          <a:bodyPr wrap="square">
            <a:spAutoFit/>
          </a:bodyPr>
          <a:lstStyle/>
          <a:p>
            <a:pPr algn="l" fontAlgn="base"/>
            <a:r>
              <a:rPr lang="es-ES" sz="3200" b="1" u="sng" dirty="0">
                <a:solidFill>
                  <a:srgbClr val="0A0A0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INVENTARIOS:</a:t>
            </a:r>
          </a:p>
          <a:p>
            <a:pPr algn="l" fontAlgn="base">
              <a:buFont typeface="Arial" panose="020B0604020202020204" pitchFamily="34" charset="0"/>
              <a:buChar char="•"/>
            </a:pPr>
            <a:endParaRPr lang="es-ES" sz="2000" b="0" i="0" dirty="0">
              <a:solidFill>
                <a:srgbClr val="0A0A0B"/>
              </a:solidFill>
              <a:effectLst/>
              <a:latin typeface="Arial" panose="020B0604020202020204" pitchFamily="34" charset="0"/>
              <a:cs typeface="Arial" panose="020B0604020202020204" pitchFamily="34" charset="0"/>
            </a:endParaRPr>
          </a:p>
          <a:p>
            <a:pPr algn="just"/>
            <a:r>
              <a:rPr lang="es-ES" sz="2800" b="0" i="0" dirty="0">
                <a:effectLst/>
                <a:latin typeface="Arial" panose="020B0604020202020204" pitchFamily="34" charset="0"/>
                <a:cs typeface="Arial" panose="020B0604020202020204" pitchFamily="34" charset="0"/>
              </a:rPr>
              <a:t>Inventario de personalidad multifásico de Minnesota (MMPI-2) </a:t>
            </a:r>
          </a:p>
          <a:p>
            <a:pPr algn="just"/>
            <a:r>
              <a:rPr lang="es-ES" sz="2800" dirty="0">
                <a:latin typeface="Arial" panose="020B0604020202020204" pitchFamily="34" charset="0"/>
                <a:cs typeface="Arial" panose="020B0604020202020204" pitchFamily="34" charset="0"/>
              </a:rPr>
              <a:t>E</a:t>
            </a:r>
            <a:r>
              <a:rPr lang="es-ES" sz="2800" b="0" i="0" dirty="0">
                <a:effectLst/>
                <a:latin typeface="Arial" panose="020B0604020202020204" pitchFamily="34" charset="0"/>
                <a:cs typeface="Arial" panose="020B0604020202020204" pitchFamily="34" charset="0"/>
              </a:rPr>
              <a:t>l Indicador de tipo Myers-Briggs (MBTI) son dos ejemplos más comunes. </a:t>
            </a:r>
          </a:p>
          <a:p>
            <a:pPr algn="just"/>
            <a:r>
              <a:rPr lang="es-ES" sz="2800" b="0" i="0" dirty="0">
                <a:effectLst/>
                <a:latin typeface="Arial" panose="020B0604020202020204" pitchFamily="34" charset="0"/>
                <a:cs typeface="Arial" panose="020B0604020202020204" pitchFamily="34" charset="0"/>
              </a:rPr>
              <a:t>Se componen de varias secciones que contienen varias preguntas. </a:t>
            </a:r>
          </a:p>
          <a:p>
            <a:pPr algn="just"/>
            <a:r>
              <a:rPr lang="es-ES" sz="2800" b="0" i="0" dirty="0">
                <a:effectLst/>
                <a:latin typeface="Arial" panose="020B0604020202020204" pitchFamily="34" charset="0"/>
                <a:cs typeface="Arial" panose="020B0604020202020204" pitchFamily="34" charset="0"/>
              </a:rPr>
              <a:t>Cada sección examina un rasgo de personalidad independiente. </a:t>
            </a:r>
          </a:p>
          <a:p>
            <a:pPr algn="just"/>
            <a:r>
              <a:rPr lang="es-ES" sz="2800" b="0" i="0" dirty="0">
                <a:effectLst/>
                <a:latin typeface="Arial" panose="020B0604020202020204" pitchFamily="34" charset="0"/>
                <a:cs typeface="Arial" panose="020B0604020202020204" pitchFamily="34" charset="0"/>
              </a:rPr>
              <a:t>MBTI examina áreas específicas de personalidad y, a menudo, se utiliza como parte del proceso de contratación para proteger el equilibrio de la base de empleados de una organización. </a:t>
            </a:r>
          </a:p>
          <a:p>
            <a:pPr algn="just"/>
            <a:r>
              <a:rPr lang="es-ES" sz="2800" b="0" i="0" dirty="0">
                <a:effectLst/>
                <a:latin typeface="Arial" panose="020B0604020202020204" pitchFamily="34" charset="0"/>
                <a:cs typeface="Arial" panose="020B0604020202020204" pitchFamily="34" charset="0"/>
              </a:rPr>
              <a:t>El MMPI-2 a menudo se considera la prueba mejor y más considerada porque tiene una alta validez , lo que significa que mide con precisión lo que se supone que debe medir de manera consistente</a:t>
            </a:r>
            <a:r>
              <a:rPr lang="es-ES" sz="2800" b="0" i="0" dirty="0">
                <a:solidFill>
                  <a:srgbClr val="62676E"/>
                </a:solidFill>
                <a:effectLst/>
                <a:latin typeface="Arial" panose="020B0604020202020204" pitchFamily="34" charset="0"/>
                <a:cs typeface="Arial" panose="020B0604020202020204" pitchFamily="34" charset="0"/>
              </a:rPr>
              <a:t>.</a:t>
            </a:r>
            <a:endParaRPr lang="es-AR" sz="28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endParaRPr lang="es-ES" sz="2000" b="0" i="0" dirty="0">
              <a:solidFill>
                <a:srgbClr val="0A0A0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27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FAE3BF-D7B4-ABC2-4864-25C7AD74A9CA}"/>
              </a:ext>
            </a:extLst>
          </p:cNvPr>
          <p:cNvSpPr txBox="1"/>
          <p:nvPr/>
        </p:nvSpPr>
        <p:spPr>
          <a:xfrm>
            <a:off x="795337" y="1880711"/>
            <a:ext cx="10601325" cy="2677656"/>
          </a:xfrm>
          <a:prstGeom prst="rect">
            <a:avLst/>
          </a:prstGeom>
          <a:noFill/>
        </p:spPr>
        <p:txBody>
          <a:bodyPr wrap="square">
            <a:spAutoFit/>
          </a:bodyPr>
          <a:lstStyle/>
          <a:p>
            <a:pPr algn="just"/>
            <a:r>
              <a:rPr lang="es-ES" sz="2800" b="0" i="0" dirty="0">
                <a:solidFill>
                  <a:srgbClr val="202122"/>
                </a:solidFill>
                <a:effectLst/>
                <a:latin typeface="Arial" panose="020B0604020202020204" pitchFamily="34" charset="0"/>
              </a:rPr>
              <a:t>La </a:t>
            </a:r>
            <a:r>
              <a:rPr lang="es-ES" sz="2800" b="1" i="0" dirty="0">
                <a:solidFill>
                  <a:srgbClr val="202122"/>
                </a:solidFill>
                <a:effectLst/>
                <a:latin typeface="Arial" panose="020B0604020202020204" pitchFamily="34" charset="0"/>
              </a:rPr>
              <a:t>psicología de la personalidad</a:t>
            </a:r>
            <a:r>
              <a:rPr lang="es-ES" sz="2800" b="0" i="0" dirty="0">
                <a:solidFill>
                  <a:srgbClr val="202122"/>
                </a:solidFill>
                <a:effectLst/>
                <a:latin typeface="Arial" panose="020B0604020202020204" pitchFamily="34" charset="0"/>
              </a:rPr>
              <a:t> es una rama de la </a:t>
            </a:r>
            <a:r>
              <a:rPr lang="es-ES" sz="2800" b="0" i="0" u="none" strike="noStrike" dirty="0">
                <a:solidFill>
                  <a:srgbClr val="3366CC"/>
                </a:solidFill>
                <a:effectLst/>
                <a:latin typeface="Arial" panose="020B0604020202020204" pitchFamily="34" charset="0"/>
                <a:hlinkClick r:id="rId2" tooltip="Psicología"/>
              </a:rPr>
              <a:t>psicología</a:t>
            </a:r>
            <a:r>
              <a:rPr lang="es-ES" sz="2800" b="0" i="0" dirty="0">
                <a:solidFill>
                  <a:srgbClr val="202122"/>
                </a:solidFill>
                <a:effectLst/>
                <a:latin typeface="Arial" panose="020B0604020202020204" pitchFamily="34" charset="0"/>
              </a:rPr>
              <a:t> que estudia la </a:t>
            </a:r>
            <a:r>
              <a:rPr lang="es-ES" sz="2800" b="0" i="0" u="none" strike="noStrike" dirty="0">
                <a:solidFill>
                  <a:srgbClr val="3366CC"/>
                </a:solidFill>
                <a:effectLst/>
                <a:latin typeface="Arial" panose="020B0604020202020204" pitchFamily="34" charset="0"/>
                <a:hlinkClick r:id="rId3" tooltip="Personalidad"/>
              </a:rPr>
              <a:t>personalidad</a:t>
            </a:r>
            <a:r>
              <a:rPr lang="es-ES" sz="2800" b="0" i="0" dirty="0">
                <a:solidFill>
                  <a:srgbClr val="202122"/>
                </a:solidFill>
                <a:effectLst/>
                <a:latin typeface="Arial" panose="020B0604020202020204" pitchFamily="34" charset="0"/>
              </a:rPr>
              <a:t> y su variación entre los individuos.</a:t>
            </a:r>
          </a:p>
          <a:p>
            <a:pPr algn="just"/>
            <a:r>
              <a:rPr lang="es-ES" sz="2800" b="0" i="0" dirty="0">
                <a:solidFill>
                  <a:srgbClr val="202122"/>
                </a:solidFill>
                <a:effectLst/>
                <a:latin typeface="Arial" panose="020B0604020202020204" pitchFamily="34" charset="0"/>
              </a:rPr>
              <a:t> El autor más clásico de la disciplina es el psicólogo estadounidense </a:t>
            </a:r>
            <a:r>
              <a:rPr lang="es-ES" sz="2800" b="0" i="0" u="none" strike="noStrike" dirty="0">
                <a:solidFill>
                  <a:srgbClr val="3366CC"/>
                </a:solidFill>
                <a:effectLst/>
                <a:latin typeface="Arial" panose="020B0604020202020204" pitchFamily="34" charset="0"/>
                <a:hlinkClick r:id="rId4" tooltip="Gordon Allport"/>
              </a:rPr>
              <a:t>Gordon Allport</a:t>
            </a:r>
            <a:r>
              <a:rPr lang="es-ES" sz="2800" b="0" i="0" dirty="0">
                <a:solidFill>
                  <a:srgbClr val="202122"/>
                </a:solidFill>
                <a:effectLst/>
                <a:latin typeface="Arial" panose="020B0604020202020204" pitchFamily="34" charset="0"/>
              </a:rPr>
              <a:t>, que en el año 1936 publicó el libro «</a:t>
            </a:r>
            <a:r>
              <a:rPr lang="es-ES" sz="2800" b="0" i="1" dirty="0">
                <a:solidFill>
                  <a:srgbClr val="202122"/>
                </a:solidFill>
                <a:effectLst/>
                <a:latin typeface="Arial" panose="020B0604020202020204" pitchFamily="34" charset="0"/>
              </a:rPr>
              <a:t>La personalidad</a:t>
            </a:r>
            <a:r>
              <a:rPr lang="es-ES" sz="2800" b="0" i="0" dirty="0">
                <a:solidFill>
                  <a:srgbClr val="202122"/>
                </a:solidFill>
                <a:effectLst/>
                <a:latin typeface="Arial" panose="020B0604020202020204" pitchFamily="34" charset="0"/>
              </a:rPr>
              <a:t>».</a:t>
            </a:r>
            <a:endParaRPr lang="es-AR" sz="2800" dirty="0"/>
          </a:p>
        </p:txBody>
      </p:sp>
    </p:spTree>
    <p:extLst>
      <p:ext uri="{BB962C8B-B14F-4D97-AF65-F5344CB8AC3E}">
        <p14:creationId xmlns:p14="http://schemas.microsoft.com/office/powerpoint/2010/main" val="2693481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2424C-6674-3FB3-BA66-AF3A3008F842}"/>
              </a:ext>
            </a:extLst>
          </p:cNvPr>
          <p:cNvSpPr txBox="1"/>
          <p:nvPr/>
        </p:nvSpPr>
        <p:spPr>
          <a:xfrm>
            <a:off x="295275" y="2136339"/>
            <a:ext cx="10487025" cy="1754326"/>
          </a:xfrm>
          <a:prstGeom prst="rect">
            <a:avLst/>
          </a:prstGeom>
          <a:noFill/>
        </p:spPr>
        <p:txBody>
          <a:bodyPr wrap="square">
            <a:spAutoFit/>
          </a:bodyPr>
          <a:lstStyle/>
          <a:p>
            <a:pPr algn="l">
              <a:buFont typeface="Arial" panose="020B0604020202020204" pitchFamily="34" charset="0"/>
              <a:buChar char="•"/>
            </a:pPr>
            <a:r>
              <a:rPr lang="en-US" b="0" i="0" dirty="0">
                <a:solidFill>
                  <a:srgbClr val="524D66"/>
                </a:solidFill>
                <a:effectLst/>
                <a:latin typeface="Source Sans 3"/>
              </a:rPr>
              <a:t>Church, A.T. (2000). Culture and personality: Toward an integrated cultural trait psychology. Journal of Personality, 68(4), 651–703.</a:t>
            </a:r>
          </a:p>
          <a:p>
            <a:pPr algn="l">
              <a:buFont typeface="Arial" panose="020B0604020202020204" pitchFamily="34" charset="0"/>
              <a:buChar char="•"/>
            </a:pPr>
            <a:r>
              <a:rPr lang="en-US" b="0" i="0" dirty="0" err="1">
                <a:solidFill>
                  <a:srgbClr val="524D66"/>
                </a:solidFill>
                <a:effectLst/>
                <a:latin typeface="Source Sans 3"/>
              </a:rPr>
              <a:t>Corr</a:t>
            </a:r>
            <a:r>
              <a:rPr lang="en-US" b="0" i="0" dirty="0">
                <a:solidFill>
                  <a:srgbClr val="524D66"/>
                </a:solidFill>
                <a:effectLst/>
                <a:latin typeface="Source Sans 3"/>
              </a:rPr>
              <a:t>, Philip J.; Matthews, Gerald. (2009). The Cambridge handbook of personality psychology (1. publ. ed.). Cambridge: Cambridge University Press.</a:t>
            </a:r>
          </a:p>
          <a:p>
            <a:pPr algn="l">
              <a:buFont typeface="Arial" panose="020B0604020202020204" pitchFamily="34" charset="0"/>
              <a:buChar char="•"/>
            </a:pPr>
            <a:r>
              <a:rPr lang="en-US" b="0" i="0" dirty="0">
                <a:solidFill>
                  <a:srgbClr val="524D66"/>
                </a:solidFill>
                <a:effectLst/>
                <a:latin typeface="Source Sans 3"/>
              </a:rPr>
              <a:t>Harris, Judith Rich (1995). Where is the child's environment? A group socialization theory of development. Psychological Review. 102 (3).</a:t>
            </a:r>
          </a:p>
        </p:txBody>
      </p:sp>
    </p:spTree>
    <p:extLst>
      <p:ext uri="{BB962C8B-B14F-4D97-AF65-F5344CB8AC3E}">
        <p14:creationId xmlns:p14="http://schemas.microsoft.com/office/powerpoint/2010/main" val="106350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691D78-E8E5-D703-70FB-4529A9D24353}"/>
              </a:ext>
            </a:extLst>
          </p:cNvPr>
          <p:cNvSpPr txBox="1"/>
          <p:nvPr/>
        </p:nvSpPr>
        <p:spPr>
          <a:xfrm>
            <a:off x="962602" y="1074386"/>
            <a:ext cx="10489565" cy="5663089"/>
          </a:xfrm>
          <a:prstGeom prst="rect">
            <a:avLst/>
          </a:prstGeom>
          <a:noFill/>
        </p:spPr>
        <p:txBody>
          <a:bodyPr wrap="square">
            <a:spAutoFit/>
          </a:bodyPr>
          <a:lstStyle/>
          <a:p>
            <a:pPr algn="just"/>
            <a:r>
              <a:rPr lang="es-ES" sz="2600" b="0" i="0" dirty="0">
                <a:solidFill>
                  <a:srgbClr val="202122"/>
                </a:solidFill>
                <a:effectLst/>
                <a:latin typeface="Arial" panose="020B0604020202020204" pitchFamily="34" charset="0"/>
              </a:rPr>
              <a:t>Las áreas de enfoque de la psicología de la personalidad incluyen:</a:t>
            </a:r>
          </a:p>
          <a:p>
            <a:pPr algn="just">
              <a:buFont typeface="Arial" panose="020B0604020202020204" pitchFamily="34" charset="0"/>
              <a:buChar char="•"/>
            </a:pPr>
            <a:r>
              <a:rPr lang="es-ES" sz="2600" b="0" i="0" dirty="0">
                <a:solidFill>
                  <a:srgbClr val="202122"/>
                </a:solidFill>
                <a:effectLst/>
                <a:latin typeface="Arial" panose="020B0604020202020204" pitchFamily="34" charset="0"/>
              </a:rPr>
              <a:t>La construcción de una imagen coherente del individuo y de los principales procesos psicológicos.</a:t>
            </a:r>
          </a:p>
          <a:p>
            <a:pPr algn="just">
              <a:buFont typeface="Arial" panose="020B0604020202020204" pitchFamily="34" charset="0"/>
              <a:buChar char="•"/>
            </a:pPr>
            <a:r>
              <a:rPr lang="es-ES" sz="2600" b="0" i="0" dirty="0">
                <a:solidFill>
                  <a:srgbClr val="202122"/>
                </a:solidFill>
                <a:effectLst/>
                <a:latin typeface="Arial" panose="020B0604020202020204" pitchFamily="34" charset="0"/>
              </a:rPr>
              <a:t>La investigación de las diferencias psicológicas.</a:t>
            </a:r>
          </a:p>
          <a:p>
            <a:pPr algn="just">
              <a:buFont typeface="Arial" panose="020B0604020202020204" pitchFamily="34" charset="0"/>
              <a:buChar char="•"/>
            </a:pPr>
            <a:r>
              <a:rPr lang="es-ES" sz="2600" b="0" i="0" dirty="0">
                <a:solidFill>
                  <a:srgbClr val="202122"/>
                </a:solidFill>
                <a:effectLst/>
                <a:latin typeface="Arial" panose="020B0604020202020204" pitchFamily="34" charset="0"/>
              </a:rPr>
              <a:t>La investigación de </a:t>
            </a:r>
            <a:r>
              <a:rPr lang="es-ES" sz="2600" b="0" i="0" u="none" strike="noStrike" dirty="0">
                <a:solidFill>
                  <a:srgbClr val="3366CC"/>
                </a:solidFill>
                <a:effectLst/>
                <a:latin typeface="Arial" panose="020B0604020202020204" pitchFamily="34" charset="0"/>
                <a:hlinkClick r:id="rId2" tooltip="Naturaleza humana"/>
              </a:rPr>
              <a:t>la naturaleza humana</a:t>
            </a:r>
            <a:r>
              <a:rPr lang="es-ES" sz="2600" b="0" i="0" dirty="0">
                <a:solidFill>
                  <a:srgbClr val="202122"/>
                </a:solidFill>
                <a:effectLst/>
                <a:latin typeface="Arial" panose="020B0604020202020204" pitchFamily="34" charset="0"/>
              </a:rPr>
              <a:t> y psicológica de las similitudes entre los individuos.</a:t>
            </a:r>
          </a:p>
          <a:p>
            <a:pPr algn="just">
              <a:buFont typeface="Arial" panose="020B0604020202020204" pitchFamily="34" charset="0"/>
              <a:buChar char="•"/>
            </a:pPr>
            <a:endParaRPr lang="es-ES" sz="2600" dirty="0">
              <a:solidFill>
                <a:srgbClr val="202122"/>
              </a:solidFill>
              <a:latin typeface="Arial" panose="020B0604020202020204" pitchFamily="34" charset="0"/>
            </a:endParaRPr>
          </a:p>
          <a:p>
            <a:pPr algn="just"/>
            <a:endParaRPr lang="es-ES" sz="2600" b="0" i="0" dirty="0">
              <a:solidFill>
                <a:srgbClr val="202122"/>
              </a:solidFill>
              <a:effectLst/>
              <a:latin typeface="Arial" panose="020B0604020202020204" pitchFamily="34" charset="0"/>
            </a:endParaRPr>
          </a:p>
          <a:p>
            <a:pPr algn="ctr"/>
            <a:r>
              <a:rPr lang="es-ES" sz="2600" b="0" i="0" dirty="0">
                <a:solidFill>
                  <a:srgbClr val="202122"/>
                </a:solidFill>
                <a:effectLst/>
                <a:latin typeface="Arial" panose="020B0604020202020204" pitchFamily="34" charset="0"/>
              </a:rPr>
              <a:t>«Personalidad» es un conjunto dinámico y organizado de características que posee una persona que influye de forma única en su </a:t>
            </a:r>
            <a:r>
              <a:rPr lang="es-ES" sz="2600" b="0" i="0" dirty="0" smtClean="0">
                <a:solidFill>
                  <a:srgbClr val="202122"/>
                </a:solidFill>
                <a:effectLst/>
                <a:latin typeface="Arial" panose="020B0604020202020204" pitchFamily="34" charset="0"/>
              </a:rPr>
              <a:t>entorno</a:t>
            </a:r>
            <a:r>
              <a:rPr lang="es-ES" sz="2600" b="0" i="0" dirty="0">
                <a:solidFill>
                  <a:srgbClr val="202122"/>
                </a:solidFill>
                <a:effectLst/>
                <a:latin typeface="Arial" panose="020B0604020202020204" pitchFamily="34" charset="0"/>
              </a:rPr>
              <a:t>, </a:t>
            </a:r>
            <a:r>
              <a:rPr lang="es-ES" sz="2600" b="0" i="0" u="none" strike="noStrike" dirty="0">
                <a:solidFill>
                  <a:srgbClr val="3366CC"/>
                </a:solidFill>
                <a:effectLst/>
                <a:latin typeface="Arial" panose="020B0604020202020204" pitchFamily="34" charset="0"/>
                <a:hlinkClick r:id="rId3" tooltip="Cognición"/>
              </a:rPr>
              <a:t>cogniciones</a:t>
            </a:r>
            <a:r>
              <a:rPr lang="es-ES" sz="2600" b="0" i="0" dirty="0">
                <a:solidFill>
                  <a:srgbClr val="202122"/>
                </a:solidFill>
                <a:effectLst/>
                <a:latin typeface="Arial" panose="020B0604020202020204" pitchFamily="34" charset="0"/>
              </a:rPr>
              <a:t>, </a:t>
            </a:r>
            <a:r>
              <a:rPr lang="es-ES" sz="2600" b="0" i="0" u="none" strike="noStrike" dirty="0">
                <a:solidFill>
                  <a:srgbClr val="3366CC"/>
                </a:solidFill>
                <a:effectLst/>
                <a:latin typeface="Arial" panose="020B0604020202020204" pitchFamily="34" charset="0"/>
                <a:hlinkClick r:id="rId4" tooltip="Emociones"/>
              </a:rPr>
              <a:t>emociones</a:t>
            </a:r>
            <a:r>
              <a:rPr lang="es-ES" sz="2600" b="0" i="0" dirty="0">
                <a:solidFill>
                  <a:srgbClr val="202122"/>
                </a:solidFill>
                <a:effectLst/>
                <a:latin typeface="Arial" panose="020B0604020202020204" pitchFamily="34" charset="0"/>
              </a:rPr>
              <a:t>, </a:t>
            </a:r>
            <a:r>
              <a:rPr lang="es-ES" sz="2600" b="0" i="0" u="none" strike="noStrike" dirty="0">
                <a:solidFill>
                  <a:srgbClr val="3366CC"/>
                </a:solidFill>
                <a:effectLst/>
                <a:latin typeface="Arial" panose="020B0604020202020204" pitchFamily="34" charset="0"/>
                <a:hlinkClick r:id="rId5" tooltip="Motivaciones"/>
              </a:rPr>
              <a:t>motivaciones</a:t>
            </a:r>
            <a:r>
              <a:rPr lang="es-ES" sz="2600" b="0" i="0" dirty="0">
                <a:solidFill>
                  <a:srgbClr val="202122"/>
                </a:solidFill>
                <a:effectLst/>
                <a:latin typeface="Arial" panose="020B0604020202020204" pitchFamily="34" charset="0"/>
              </a:rPr>
              <a:t> y </a:t>
            </a:r>
            <a:r>
              <a:rPr lang="es-ES" sz="2600" b="0" i="0" u="none" strike="noStrike" dirty="0">
                <a:solidFill>
                  <a:srgbClr val="3366CC"/>
                </a:solidFill>
                <a:effectLst/>
                <a:latin typeface="Arial" panose="020B0604020202020204" pitchFamily="34" charset="0"/>
                <a:hlinkClick r:id="rId6" tooltip="Comportamientos"/>
              </a:rPr>
              <a:t>comportamientos</a:t>
            </a:r>
            <a:r>
              <a:rPr lang="es-ES" sz="2600" b="0" i="0" dirty="0">
                <a:solidFill>
                  <a:srgbClr val="202122"/>
                </a:solidFill>
                <a:effectLst/>
                <a:latin typeface="Arial" panose="020B0604020202020204" pitchFamily="34" charset="0"/>
              </a:rPr>
              <a:t> en diversas situaciones. </a:t>
            </a:r>
          </a:p>
          <a:p>
            <a:pPr algn="ctr"/>
            <a:endParaRPr lang="es-ES" sz="24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66520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E618027-6A0E-3F2C-EA7A-4A09B1197B73}"/>
              </a:ext>
            </a:extLst>
          </p:cNvPr>
          <p:cNvSpPr txBox="1"/>
          <p:nvPr/>
        </p:nvSpPr>
        <p:spPr>
          <a:xfrm>
            <a:off x="283028" y="797510"/>
            <a:ext cx="11625943" cy="5262979"/>
          </a:xfrm>
          <a:prstGeom prst="rect">
            <a:avLst/>
          </a:prstGeom>
          <a:noFill/>
        </p:spPr>
        <p:txBody>
          <a:bodyPr wrap="square">
            <a:spAutoFit/>
          </a:bodyPr>
          <a:lstStyle/>
          <a:p>
            <a:pPr algn="l"/>
            <a:r>
              <a:rPr lang="es-ES" sz="2400" b="1" i="0" u="none" strike="noStrike" baseline="0" dirty="0">
                <a:latin typeface="Arial" panose="020B0604020202020204" pitchFamily="34" charset="0"/>
                <a:cs typeface="Arial" panose="020B0604020202020204" pitchFamily="34" charset="0"/>
              </a:rPr>
              <a:t>OBJETIVO GENERAL</a:t>
            </a:r>
            <a:r>
              <a:rPr lang="es-ES" sz="2400" b="0" i="0" u="none" strike="noStrike" baseline="0" dirty="0">
                <a:latin typeface="Arial" panose="020B0604020202020204" pitchFamily="34" charset="0"/>
                <a:cs typeface="Arial" panose="020B0604020202020204" pitchFamily="34" charset="0"/>
              </a:rPr>
              <a:t>: </a:t>
            </a:r>
          </a:p>
          <a:p>
            <a:pPr algn="l"/>
            <a:r>
              <a:rPr lang="es-ES" sz="2400" dirty="0">
                <a:latin typeface="Arial" panose="020B0604020202020204" pitchFamily="34" charset="0"/>
                <a:cs typeface="Arial" panose="020B0604020202020204" pitchFamily="34" charset="0"/>
              </a:rPr>
              <a:t>- </a:t>
            </a:r>
            <a:r>
              <a:rPr lang="es-ES" sz="2400" b="0" i="0" u="none" strike="noStrike" baseline="0" dirty="0">
                <a:latin typeface="Arial" panose="020B0604020202020204" pitchFamily="34" charset="0"/>
                <a:cs typeface="Arial" panose="020B0604020202020204" pitchFamily="34" charset="0"/>
              </a:rPr>
              <a:t>Estudiar a los individuos en general, en cuanto todos poseen una serie de procesos generales comunes, así como aquellas características que hacen al individuo único en su conducta global.</a:t>
            </a:r>
          </a:p>
          <a:p>
            <a:pPr algn="l"/>
            <a:endParaRPr lang="es-ES" sz="2400" b="0" i="0" u="none" strike="noStrike" baseline="0" dirty="0">
              <a:latin typeface="Arial" panose="020B0604020202020204" pitchFamily="34" charset="0"/>
              <a:cs typeface="Arial" panose="020B0604020202020204" pitchFamily="34" charset="0"/>
            </a:endParaRPr>
          </a:p>
          <a:p>
            <a:pPr algn="l"/>
            <a:endParaRPr lang="es-ES" sz="2400" b="0" i="0" u="none" strike="noStrike" baseline="0" dirty="0">
              <a:latin typeface="Arial" panose="020B0604020202020204" pitchFamily="34" charset="0"/>
              <a:cs typeface="Arial" panose="020B0604020202020204" pitchFamily="34" charset="0"/>
            </a:endParaRPr>
          </a:p>
          <a:p>
            <a:pPr algn="l"/>
            <a:r>
              <a:rPr lang="es-ES" sz="2400" b="1" i="0" u="none" strike="noStrike" baseline="0" dirty="0">
                <a:latin typeface="Arial" panose="020B0604020202020204" pitchFamily="34" charset="0"/>
                <a:cs typeface="Arial" panose="020B0604020202020204" pitchFamily="34" charset="0"/>
              </a:rPr>
              <a:t>OBJETIVOS PARCIALES</a:t>
            </a:r>
            <a:r>
              <a:rPr lang="es-ES" sz="2400" b="0" i="0" u="none" strike="noStrike" baseline="0" dirty="0">
                <a:latin typeface="Arial" panose="020B0604020202020204" pitchFamily="34" charset="0"/>
                <a:cs typeface="Arial" panose="020B0604020202020204" pitchFamily="34" charset="0"/>
              </a:rPr>
              <a:t>:</a:t>
            </a:r>
            <a:endParaRPr lang="es-AR" sz="2400" b="0" i="0" u="none" strike="noStrike" baseline="0" dirty="0">
              <a:latin typeface="Arial" panose="020B0604020202020204" pitchFamily="34" charset="0"/>
              <a:cs typeface="Arial" panose="020B0604020202020204" pitchFamily="34" charset="0"/>
            </a:endParaRPr>
          </a:p>
          <a:p>
            <a:pPr algn="l"/>
            <a:r>
              <a:rPr lang="es-ES" sz="2400" b="1" i="0" u="none" strike="noStrike" baseline="0" dirty="0">
                <a:latin typeface="Arial" panose="020B0604020202020204" pitchFamily="34" charset="0"/>
                <a:cs typeface="Arial" panose="020B0604020202020204" pitchFamily="34" charset="0"/>
              </a:rPr>
              <a:t>1. </a:t>
            </a:r>
            <a:r>
              <a:rPr lang="es-ES" sz="2400" b="0" i="0" u="none" strike="noStrike" baseline="0" dirty="0">
                <a:latin typeface="Arial" panose="020B0604020202020204" pitchFamily="34" charset="0"/>
                <a:cs typeface="Arial" panose="020B0604020202020204" pitchFamily="34" charset="0"/>
              </a:rPr>
              <a:t>Describir a las personas de manera fiable y útil.</a:t>
            </a:r>
          </a:p>
          <a:p>
            <a:pPr algn="l"/>
            <a:r>
              <a:rPr lang="es-ES" sz="2400" b="1" i="0" u="none" strike="noStrike" baseline="0" dirty="0">
                <a:latin typeface="Arial" panose="020B0604020202020204" pitchFamily="34" charset="0"/>
                <a:cs typeface="Arial" panose="020B0604020202020204" pitchFamily="34" charset="0"/>
              </a:rPr>
              <a:t>2. </a:t>
            </a:r>
            <a:r>
              <a:rPr lang="es-ES" sz="2400" b="0" i="0" u="none" strike="noStrike" baseline="0" dirty="0">
                <a:latin typeface="Arial" panose="020B0604020202020204" pitchFamily="34" charset="0"/>
                <a:cs typeface="Arial" panose="020B0604020202020204" pitchFamily="34" charset="0"/>
              </a:rPr>
              <a:t>Entender las DIFERENTES formas de </a:t>
            </a:r>
            <a:r>
              <a:rPr lang="es-ES" sz="2400" b="1" i="0" u="none" strike="noStrike" baseline="0" dirty="0">
                <a:latin typeface="Arial" panose="020B0604020202020204" pitchFamily="34" charset="0"/>
                <a:cs typeface="Arial" panose="020B0604020202020204" pitchFamily="34" charset="0"/>
              </a:rPr>
              <a:t>comportamiento</a:t>
            </a:r>
            <a:r>
              <a:rPr lang="es-ES" sz="2400" b="0" i="0" u="none" strike="noStrike" baseline="0" dirty="0">
                <a:latin typeface="Arial" panose="020B0604020202020204" pitchFamily="34" charset="0"/>
                <a:cs typeface="Arial" panose="020B0604020202020204" pitchFamily="34" charset="0"/>
              </a:rPr>
              <a:t> de las personas (diferencias individuales) en </a:t>
            </a:r>
            <a:r>
              <a:rPr lang="es-ES" sz="2400" b="1" i="0" u="none" strike="noStrike" baseline="0" dirty="0">
                <a:latin typeface="Arial" panose="020B0604020202020204" pitchFamily="34" charset="0"/>
                <a:cs typeface="Arial" panose="020B0604020202020204" pitchFamily="34" charset="0"/>
              </a:rPr>
              <a:t>situaciones </a:t>
            </a:r>
            <a:r>
              <a:rPr lang="es-ES" sz="2400" b="0" i="0" u="none" strike="noStrike" baseline="0" dirty="0">
                <a:latin typeface="Arial" panose="020B0604020202020204" pitchFamily="34" charset="0"/>
                <a:cs typeface="Arial" panose="020B0604020202020204" pitchFamily="34" charset="0"/>
              </a:rPr>
              <a:t>SIMILARES.</a:t>
            </a:r>
          </a:p>
          <a:p>
            <a:pPr algn="l"/>
            <a:r>
              <a:rPr lang="es-ES" sz="2400" b="1" i="0" u="none" strike="noStrike" baseline="0" dirty="0">
                <a:latin typeface="Arial" panose="020B0604020202020204" pitchFamily="34" charset="0"/>
                <a:cs typeface="Arial" panose="020B0604020202020204" pitchFamily="34" charset="0"/>
              </a:rPr>
              <a:t>3. </a:t>
            </a:r>
            <a:r>
              <a:rPr lang="es-ES" sz="2400" b="0" i="0" u="none" strike="noStrike" baseline="0" dirty="0">
                <a:latin typeface="Arial" panose="020B0604020202020204" pitchFamily="34" charset="0"/>
                <a:cs typeface="Arial" panose="020B0604020202020204" pitchFamily="34" charset="0"/>
              </a:rPr>
              <a:t>Predecir bajo qué condiciones se ADQUIERE y MANTIENE un patrón de conductas.</a:t>
            </a:r>
          </a:p>
          <a:p>
            <a:pPr algn="l"/>
            <a:r>
              <a:rPr lang="es-ES" sz="2400" b="1" i="0" u="none" strike="noStrike" baseline="0" dirty="0">
                <a:latin typeface="Arial" panose="020B0604020202020204" pitchFamily="34" charset="0"/>
                <a:cs typeface="Arial" panose="020B0604020202020204" pitchFamily="34" charset="0"/>
              </a:rPr>
              <a:t>4. </a:t>
            </a:r>
            <a:r>
              <a:rPr lang="es-ES" sz="2400" b="0" i="0" u="none" strike="noStrike" baseline="0" dirty="0">
                <a:latin typeface="Arial" panose="020B0604020202020204" pitchFamily="34" charset="0"/>
                <a:cs typeface="Arial" panose="020B0604020202020204" pitchFamily="34" charset="0"/>
              </a:rPr>
              <a:t>Explicar cómo y por qué puede MODIFICARSE el comportamiento de las personas.</a:t>
            </a:r>
            <a:endParaRPr 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81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FF5B5-469D-1FFB-9054-F0EF9C00DDE0}"/>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3800" cap="all">
                <a:solidFill>
                  <a:srgbClr val="FFFFFF"/>
                </a:solidFill>
              </a:rPr>
              <a:t>Historicidad</a:t>
            </a:r>
          </a:p>
        </p:txBody>
      </p:sp>
      <p:sp>
        <p:nvSpPr>
          <p:cNvPr id="3" name="Marcador de texto 2">
            <a:extLst>
              <a:ext uri="{FF2B5EF4-FFF2-40B4-BE49-F238E27FC236}">
                <a16:creationId xmlns:a16="http://schemas.microsoft.com/office/drawing/2014/main" id="{4D3E096D-A585-0895-4EEE-187AB2E77728}"/>
              </a:ext>
            </a:extLst>
          </p:cNvPr>
          <p:cNvSpPr>
            <a:spLocks noGrp="1"/>
          </p:cNvSpPr>
          <p:nvPr>
            <p:ph type="body" idx="1"/>
          </p:nvPr>
        </p:nvSpPr>
        <p:spPr>
          <a:xfrm>
            <a:off x="7937524" y="2064730"/>
            <a:ext cx="2942706" cy="2728536"/>
          </a:xfrm>
        </p:spPr>
        <p:txBody>
          <a:bodyPr vert="horz" lIns="91440" tIns="45720" rIns="91440" bIns="45720" rtlCol="0" anchor="ctr">
            <a:normAutofit/>
          </a:bodyPr>
          <a:lstStyle/>
          <a:p>
            <a:endParaRPr lang="en-US" sz="2800">
              <a:solidFill>
                <a:schemeClr val="tx2"/>
              </a:solidFill>
            </a:endParaRPr>
          </a:p>
        </p:txBody>
      </p:sp>
    </p:spTree>
    <p:extLst>
      <p:ext uri="{BB962C8B-B14F-4D97-AF65-F5344CB8AC3E}">
        <p14:creationId xmlns:p14="http://schemas.microsoft.com/office/powerpoint/2010/main" val="337646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6FE7AB-6038-E6F9-112E-12A6C615B11B}"/>
              </a:ext>
            </a:extLst>
          </p:cNvPr>
          <p:cNvSpPr txBox="1"/>
          <p:nvPr/>
        </p:nvSpPr>
        <p:spPr>
          <a:xfrm>
            <a:off x="489284" y="1025197"/>
            <a:ext cx="11213432" cy="4585871"/>
          </a:xfrm>
          <a:prstGeom prst="rect">
            <a:avLst/>
          </a:prstGeom>
          <a:noFill/>
        </p:spPr>
        <p:txBody>
          <a:bodyPr wrap="square">
            <a:spAutoFit/>
          </a:bodyPr>
          <a:lstStyle/>
          <a:p>
            <a:pPr algn="just"/>
            <a:r>
              <a:rPr lang="es-ES" sz="2400" b="1" i="0" u="none" strike="noStrike" baseline="0" dirty="0">
                <a:latin typeface="Lucida Bright" panose="02040602050505020304" pitchFamily="18" charset="0"/>
              </a:rPr>
              <a:t>1940-1950</a:t>
            </a:r>
            <a:r>
              <a:rPr lang="es-ES" sz="2400" b="0" i="0" u="none" strike="noStrike" baseline="0" dirty="0">
                <a:latin typeface="Lucida Bright" panose="02040602050505020304" pitchFamily="18" charset="0"/>
              </a:rPr>
              <a:t>: formulación de gran parte de los grandes sistemas y teorías de la personalidad.</a:t>
            </a:r>
          </a:p>
          <a:p>
            <a:pPr algn="just"/>
            <a:r>
              <a:rPr lang="es-ES" sz="2400" b="0" i="0" u="none" strike="noStrike" baseline="0" dirty="0">
                <a:latin typeface="Lucida Bright" panose="02040602050505020304" pitchFamily="18" charset="0"/>
              </a:rPr>
              <a:t>Aparecen los 2 principales modelos </a:t>
            </a:r>
            <a:r>
              <a:rPr lang="es-ES" sz="2400" b="1" i="0" u="none" strike="noStrike" baseline="0" dirty="0">
                <a:latin typeface="Lucida Bright" panose="02040602050505020304" pitchFamily="18" charset="0"/>
              </a:rPr>
              <a:t>factoriales</a:t>
            </a:r>
            <a:r>
              <a:rPr lang="es-ES" sz="2400" b="0" i="0" u="none" strike="noStrike" baseline="0" dirty="0">
                <a:latin typeface="Lucida Bright" panose="02040602050505020304" pitchFamily="18" charset="0"/>
              </a:rPr>
              <a:t> de la personalidad basados en el uso de calificaciones y cuestionarios y en el concepto de rasgo como unidad fundamental de la personalidad.</a:t>
            </a:r>
          </a:p>
          <a:p>
            <a:pPr algn="just"/>
            <a:endParaRPr lang="es-ES" sz="2400" b="0" i="0" u="none" strike="noStrike" baseline="0" dirty="0">
              <a:latin typeface="Lucida Bright" panose="02040602050505020304" pitchFamily="18" charset="0"/>
            </a:endParaRPr>
          </a:p>
          <a:p>
            <a:pPr marL="342900" indent="-342900" algn="just">
              <a:buFontTx/>
              <a:buChar char="-"/>
            </a:pPr>
            <a:r>
              <a:rPr lang="es-ES" sz="2800" b="1" i="0" u="none" strike="noStrike" baseline="0" dirty="0">
                <a:latin typeface="Lucida Bright" panose="02040602050505020304" pitchFamily="18" charset="0"/>
              </a:rPr>
              <a:t>Cattell</a:t>
            </a:r>
            <a:r>
              <a:rPr lang="es-ES" sz="2400" b="0" i="0" u="none" strike="noStrike" baseline="0" dirty="0">
                <a:latin typeface="Lucida Bright" panose="02040602050505020304" pitchFamily="18" charset="0"/>
              </a:rPr>
              <a:t>: A partir de trabajos anteriores </a:t>
            </a:r>
            <a:r>
              <a:rPr lang="es-ES" b="0" i="0" u="none" strike="noStrike" baseline="0" dirty="0">
                <a:latin typeface="Lucida Bright" panose="02040602050505020304" pitchFamily="18" charset="0"/>
              </a:rPr>
              <a:t>(Allport y </a:t>
            </a:r>
            <a:r>
              <a:rPr lang="es-ES" b="0" i="0" u="none" strike="noStrike" baseline="0" dirty="0" err="1">
                <a:latin typeface="Lucida Bright" panose="02040602050505020304" pitchFamily="18" charset="0"/>
              </a:rPr>
              <a:t>Odbert</a:t>
            </a:r>
            <a:r>
              <a:rPr lang="es-ES" b="0" i="0" u="none" strike="noStrike" baseline="0" dirty="0">
                <a:latin typeface="Lucida Bright" panose="02040602050505020304" pitchFamily="18" charset="0"/>
              </a:rPr>
              <a:t>, 1936)</a:t>
            </a:r>
            <a:r>
              <a:rPr lang="es-ES" sz="2400" b="0" i="0" u="none" strike="noStrike" baseline="0" dirty="0">
                <a:latin typeface="Lucida Bright" panose="02040602050505020304" pitchFamily="18" charset="0"/>
              </a:rPr>
              <a:t>, encaminados a aislar los rasgos de personalidad a partir de los descriptores de personalidad encontrados en la lengua inglesa, y a partir del análisis factorial de las respuestas de grandes cantidades de sujetos a miles de ítems de cuestionarios, encontró </a:t>
            </a:r>
            <a:r>
              <a:rPr lang="es-ES" sz="2400" b="1" i="0" u="none" strike="noStrike" baseline="0" dirty="0">
                <a:latin typeface="Lucida Bright" panose="02040602050505020304" pitchFamily="18" charset="0"/>
              </a:rPr>
              <a:t>16 factores de personalidad, </a:t>
            </a:r>
            <a:r>
              <a:rPr lang="es-ES" sz="2400" b="0" i="0" u="none" strike="noStrike" baseline="0" dirty="0">
                <a:latin typeface="Lucida Bright" panose="02040602050505020304" pitchFamily="18" charset="0"/>
              </a:rPr>
              <a:t>una de las contribuciones más vigentes en la actualidad.</a:t>
            </a:r>
          </a:p>
        </p:txBody>
      </p:sp>
    </p:spTree>
    <p:extLst>
      <p:ext uri="{BB962C8B-B14F-4D97-AF65-F5344CB8AC3E}">
        <p14:creationId xmlns:p14="http://schemas.microsoft.com/office/powerpoint/2010/main" val="23854856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3901</TotalTime>
  <Words>2480</Words>
  <Application>Microsoft Office PowerPoint</Application>
  <PresentationFormat>Panorámica</PresentationFormat>
  <Paragraphs>222</Paragraphs>
  <Slides>50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50</vt:i4>
      </vt:variant>
    </vt:vector>
  </HeadingPairs>
  <TitlesOfParts>
    <vt:vector size="60" baseType="lpstr">
      <vt:lpstr>Arial</vt:lpstr>
      <vt:lpstr>Arial </vt:lpstr>
      <vt:lpstr>Lucida Bright</vt:lpstr>
      <vt:lpstr>Rockwell</vt:lpstr>
      <vt:lpstr>Rockwell Condensed</vt:lpstr>
      <vt:lpstr>Source Sans 3</vt:lpstr>
      <vt:lpstr>Space Grotesk</vt:lpstr>
      <vt:lpstr>system-ui</vt:lpstr>
      <vt:lpstr>Wingdings</vt:lpstr>
      <vt:lpstr>Tipo de madera</vt:lpstr>
      <vt:lpstr>Introducción a la Psicología</vt:lpstr>
      <vt:lpstr>Unidad 12 Psicología de la personalidad  Definición de Psicología de la Personalidad. Precisiones conceptuales: individuo, persona, conducta, temperamento, carácter, personalidad.</vt:lpstr>
      <vt:lpstr>Presentación de PowerPoint</vt:lpstr>
      <vt:lpstr>Psicología de la Personalidad</vt:lpstr>
      <vt:lpstr>Presentación de PowerPoint</vt:lpstr>
      <vt:lpstr>Presentación de PowerPoint</vt:lpstr>
      <vt:lpstr>Presentación de PowerPoint</vt:lpstr>
      <vt:lpstr>Historicidad</vt:lpstr>
      <vt:lpstr>Presentación de PowerPoint</vt:lpstr>
      <vt:lpstr>Presentación de PowerPoint</vt:lpstr>
      <vt:lpstr>Personalidad y genética</vt:lpstr>
      <vt:lpstr>Presentación de PowerPoint</vt:lpstr>
      <vt:lpstr>Presentación de PowerPoint</vt:lpstr>
      <vt:lpstr>Presentación de PowerPoint</vt:lpstr>
      <vt:lpstr>Presentación de PowerPoint</vt:lpstr>
      <vt:lpstr>Presentación de PowerPoint</vt:lpstr>
      <vt:lpstr>Presentación de PowerPoint</vt:lpstr>
      <vt:lpstr>Bases Biológicas de la Conducta </vt:lpstr>
      <vt:lpstr>Presentación de PowerPoint</vt:lpstr>
      <vt:lpstr>Suposiciones Filosóficas</vt:lpstr>
      <vt:lpstr>Presentación de PowerPoint</vt:lpstr>
      <vt:lpstr>Presentación de PowerPoint</vt:lpstr>
      <vt:lpstr>Personalidad</vt:lpstr>
      <vt:lpstr>Presentación de PowerPoint</vt:lpstr>
      <vt:lpstr>Presentación de PowerPoint</vt:lpstr>
      <vt:lpstr>En el siglo III, los teólogos cambian el sentido del vocablo y entienden por persona algo interior, de matiz sustancial o esencial.   Y en el siglo VI, se añade a esta concepción el atributo de la racionalidad.</vt:lpstr>
      <vt:lpstr>La organización dinámica, en el interior del individuo, de los SISTEMAS PSICOFÍSICOS que determinan su CONDUCTA y su PENSAMIENTO característicos.</vt:lpstr>
      <vt:lpstr>- Pensamientos, sentimientos, actitudes, hábitos y la conducta de cada individuo, que persiste a lo largo del tiempo frente a distintas situaciones, distinguiendo a un individuo de cualquier otro.  - Modo característico y habitual en que cada persona siente y se comporta.  </vt:lpstr>
      <vt:lpstr>Puntos que deben tener las definiciones de personalidad: </vt:lpstr>
      <vt:lpstr>Presentación de PowerPoint</vt:lpstr>
      <vt:lpstr>Presentación de PowerPoint</vt:lpstr>
      <vt:lpstr>Componentes de la Personalidad</vt:lpstr>
      <vt:lpstr>Presentación de PowerPoint</vt:lpstr>
      <vt:lpstr>Presentación de PowerPoint</vt:lpstr>
      <vt:lpstr>TEMPERAMENTO CARÁCTER PERSONALIDAD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DE PERSONALIDAD</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Psicología</dc:title>
  <dc:creator>Catalina Musuruana</dc:creator>
  <cp:lastModifiedBy>Merlina Luciani</cp:lastModifiedBy>
  <cp:revision>128</cp:revision>
  <dcterms:created xsi:type="dcterms:W3CDTF">2022-08-15T15:49:28Z</dcterms:created>
  <dcterms:modified xsi:type="dcterms:W3CDTF">2024-09-26T12:02:13Z</dcterms:modified>
</cp:coreProperties>
</file>