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40"/>
  </p:notesMasterIdLst>
  <p:sldIdLst>
    <p:sldId id="256" r:id="rId2"/>
    <p:sldId id="285" r:id="rId3"/>
    <p:sldId id="269" r:id="rId4"/>
    <p:sldId id="270" r:id="rId5"/>
    <p:sldId id="271" r:id="rId6"/>
    <p:sldId id="273" r:id="rId7"/>
    <p:sldId id="257" r:id="rId8"/>
    <p:sldId id="258" r:id="rId9"/>
    <p:sldId id="259" r:id="rId10"/>
    <p:sldId id="260" r:id="rId11"/>
    <p:sldId id="261" r:id="rId12"/>
    <p:sldId id="262" r:id="rId13"/>
    <p:sldId id="265" r:id="rId14"/>
    <p:sldId id="272" r:id="rId15"/>
    <p:sldId id="274" r:id="rId16"/>
    <p:sldId id="275" r:id="rId17"/>
    <p:sldId id="276" r:id="rId18"/>
    <p:sldId id="277" r:id="rId19"/>
    <p:sldId id="278" r:id="rId20"/>
    <p:sldId id="279" r:id="rId21"/>
    <p:sldId id="282" r:id="rId22"/>
    <p:sldId id="286" r:id="rId23"/>
    <p:sldId id="284" r:id="rId24"/>
    <p:sldId id="283" r:id="rId25"/>
    <p:sldId id="287" r:id="rId26"/>
    <p:sldId id="289" r:id="rId27"/>
    <p:sldId id="290" r:id="rId28"/>
    <p:sldId id="291" r:id="rId29"/>
    <p:sldId id="292" r:id="rId30"/>
    <p:sldId id="293" r:id="rId31"/>
    <p:sldId id="294" r:id="rId32"/>
    <p:sldId id="295" r:id="rId33"/>
    <p:sldId id="296" r:id="rId34"/>
    <p:sldId id="266" r:id="rId35"/>
    <p:sldId id="267" r:id="rId36"/>
    <p:sldId id="297" r:id="rId37"/>
    <p:sldId id="298" r:id="rId38"/>
    <p:sldId id="280"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8BE8C8-D5A2-4B4A-B516-B19E986FE87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s-ES"/>
        </a:p>
      </dgm:t>
    </dgm:pt>
    <dgm:pt modelId="{0F590DB5-4439-46B7-9E3B-1D3068DAC4E4}">
      <dgm:prSet phldrT="[Texto]"/>
      <dgm:spPr/>
      <dgm:t>
        <a:bodyPr/>
        <a:lstStyle/>
        <a:p>
          <a:r>
            <a:rPr lang="es-ES" dirty="0"/>
            <a:t>Postulados</a:t>
          </a:r>
        </a:p>
      </dgm:t>
    </dgm:pt>
    <dgm:pt modelId="{17D18793-8119-4A0A-8DE9-94981830A3D9}" type="parTrans" cxnId="{07CEDF47-2E7A-4112-8CAD-478B4900AA41}">
      <dgm:prSet/>
      <dgm:spPr/>
      <dgm:t>
        <a:bodyPr/>
        <a:lstStyle/>
        <a:p>
          <a:endParaRPr lang="es-ES"/>
        </a:p>
      </dgm:t>
    </dgm:pt>
    <dgm:pt modelId="{A15B7AB0-3DE5-4ED8-8714-A41E09BDE0CB}" type="sibTrans" cxnId="{07CEDF47-2E7A-4112-8CAD-478B4900AA41}">
      <dgm:prSet/>
      <dgm:spPr/>
      <dgm:t>
        <a:bodyPr/>
        <a:lstStyle/>
        <a:p>
          <a:endParaRPr lang="es-ES"/>
        </a:p>
      </dgm:t>
    </dgm:pt>
    <dgm:pt modelId="{9EA54765-AB93-4B54-9B60-F753F76580D9}">
      <dgm:prSet phldrT="[Texto]"/>
      <dgm:spPr/>
      <dgm:t>
        <a:bodyPr/>
        <a:lstStyle/>
        <a:p>
          <a:r>
            <a:rPr lang="es-ES" dirty="0">
              <a:latin typeface="Arial" panose="020B0604020202020204" pitchFamily="34" charset="0"/>
              <a:cs typeface="Arial" panose="020B0604020202020204" pitchFamily="34" charset="0"/>
            </a:rPr>
            <a:t>El ser humano es un ser narrativo por naturaleza</a:t>
          </a:r>
          <a:endParaRPr lang="es-ES" dirty="0"/>
        </a:p>
      </dgm:t>
    </dgm:pt>
    <dgm:pt modelId="{5D0A9211-F0EB-4397-980A-E6AB5EE1A1A8}" type="parTrans" cxnId="{7F5B7224-A851-4038-8D8D-E20CA5C9DE42}">
      <dgm:prSet/>
      <dgm:spPr/>
      <dgm:t>
        <a:bodyPr/>
        <a:lstStyle/>
        <a:p>
          <a:endParaRPr lang="es-ES"/>
        </a:p>
      </dgm:t>
    </dgm:pt>
    <dgm:pt modelId="{73487AAA-8973-454F-937D-A2170D4B30C8}" type="sibTrans" cxnId="{7F5B7224-A851-4038-8D8D-E20CA5C9DE42}">
      <dgm:prSet/>
      <dgm:spPr/>
      <dgm:t>
        <a:bodyPr/>
        <a:lstStyle/>
        <a:p>
          <a:endParaRPr lang="es-ES"/>
        </a:p>
      </dgm:t>
    </dgm:pt>
    <dgm:pt modelId="{13FFED62-5050-42B6-B52C-4B24EEFF6BB1}">
      <dgm:prSet phldrT="[Texto]"/>
      <dgm:spPr/>
      <dgm:t>
        <a:bodyPr/>
        <a:lstStyle/>
        <a:p>
          <a:r>
            <a:rPr lang="es-ES" dirty="0">
              <a:latin typeface="Arial" panose="020B0604020202020204" pitchFamily="34" charset="0"/>
              <a:cs typeface="Arial" panose="020B0604020202020204" pitchFamily="34" charset="0"/>
            </a:rPr>
            <a:t>La narrativa es una forma fundamental de conocimiento</a:t>
          </a:r>
          <a:endParaRPr lang="es-ES" dirty="0"/>
        </a:p>
      </dgm:t>
    </dgm:pt>
    <dgm:pt modelId="{DFA09BB0-B720-496E-BE51-1543A9BF419F}" type="parTrans" cxnId="{176C16F2-8B33-4796-B56C-DE2A26AFE4CD}">
      <dgm:prSet/>
      <dgm:spPr/>
      <dgm:t>
        <a:bodyPr/>
        <a:lstStyle/>
        <a:p>
          <a:endParaRPr lang="es-ES"/>
        </a:p>
      </dgm:t>
    </dgm:pt>
    <dgm:pt modelId="{44A087A2-7EDB-42CC-A441-200CB1825D8A}" type="sibTrans" cxnId="{176C16F2-8B33-4796-B56C-DE2A26AFE4CD}">
      <dgm:prSet/>
      <dgm:spPr/>
      <dgm:t>
        <a:bodyPr/>
        <a:lstStyle/>
        <a:p>
          <a:endParaRPr lang="es-ES"/>
        </a:p>
      </dgm:t>
    </dgm:pt>
    <dgm:pt modelId="{BCD58AEF-DFD9-454F-8249-EF7AEF708E2F}">
      <dgm:prSet phldrT="[Texto]"/>
      <dgm:spPr/>
      <dgm:t>
        <a:bodyPr/>
        <a:lstStyle/>
        <a:p>
          <a:r>
            <a:rPr lang="es-ES" dirty="0">
              <a:latin typeface="Arial" panose="020B0604020202020204" pitchFamily="34" charset="0"/>
              <a:cs typeface="Arial" panose="020B0604020202020204" pitchFamily="34" charset="0"/>
            </a:rPr>
            <a:t>La narrativa nos permite comprender la realidad de manera más efectiva</a:t>
          </a:r>
        </a:p>
        <a:p>
          <a:r>
            <a:rPr lang="es-ES" dirty="0">
              <a:latin typeface="Arial" panose="020B0604020202020204" pitchFamily="34" charset="0"/>
              <a:cs typeface="Arial" panose="020B0604020202020204" pitchFamily="34" charset="0"/>
            </a:rPr>
            <a:t>La narrativa es una forma de construir identidades y relaciones sociales</a:t>
          </a:r>
          <a:endParaRPr lang="es-ES" dirty="0"/>
        </a:p>
      </dgm:t>
    </dgm:pt>
    <dgm:pt modelId="{996D8AFF-DF5C-46B1-AF94-A66B4F700529}" type="parTrans" cxnId="{23B3AF59-0B96-472F-99DB-E91C6BB94182}">
      <dgm:prSet/>
      <dgm:spPr/>
      <dgm:t>
        <a:bodyPr/>
        <a:lstStyle/>
        <a:p>
          <a:endParaRPr lang="es-ES"/>
        </a:p>
      </dgm:t>
    </dgm:pt>
    <dgm:pt modelId="{33F5ECF1-3073-44F0-8897-347151834911}" type="sibTrans" cxnId="{23B3AF59-0B96-472F-99DB-E91C6BB94182}">
      <dgm:prSet/>
      <dgm:spPr/>
      <dgm:t>
        <a:bodyPr/>
        <a:lstStyle/>
        <a:p>
          <a:endParaRPr lang="es-ES"/>
        </a:p>
      </dgm:t>
    </dgm:pt>
    <dgm:pt modelId="{B61C3027-58DE-4A41-AD5B-9A3300214ADB}" type="pres">
      <dgm:prSet presAssocID="{B38BE8C8-D5A2-4B4A-B516-B19E986FE872}" presName="Name0" presStyleCnt="0">
        <dgm:presLayoutVars>
          <dgm:chPref val="1"/>
          <dgm:dir/>
          <dgm:animOne val="branch"/>
          <dgm:animLvl val="lvl"/>
          <dgm:resizeHandles val="exact"/>
        </dgm:presLayoutVars>
      </dgm:prSet>
      <dgm:spPr/>
    </dgm:pt>
    <dgm:pt modelId="{2D573105-5DD0-41A8-B590-61E7A13E4E4A}" type="pres">
      <dgm:prSet presAssocID="{0F590DB5-4439-46B7-9E3B-1D3068DAC4E4}" presName="root1" presStyleCnt="0"/>
      <dgm:spPr/>
    </dgm:pt>
    <dgm:pt modelId="{88FDEB45-2D2D-44CE-8213-DA8358A93F01}" type="pres">
      <dgm:prSet presAssocID="{0F590DB5-4439-46B7-9E3B-1D3068DAC4E4}" presName="LevelOneTextNode" presStyleLbl="node0" presStyleIdx="0" presStyleCnt="1" custLinFactNeighborX="14082" custLinFactNeighborY="12798">
        <dgm:presLayoutVars>
          <dgm:chPref val="3"/>
        </dgm:presLayoutVars>
      </dgm:prSet>
      <dgm:spPr/>
    </dgm:pt>
    <dgm:pt modelId="{21715D39-126C-4DE5-B57D-AF21141FA357}" type="pres">
      <dgm:prSet presAssocID="{0F590DB5-4439-46B7-9E3B-1D3068DAC4E4}" presName="level2hierChild" presStyleCnt="0"/>
      <dgm:spPr/>
    </dgm:pt>
    <dgm:pt modelId="{2D173A55-DC4B-4211-AA3A-EAEF9107CC7C}" type="pres">
      <dgm:prSet presAssocID="{5D0A9211-F0EB-4397-980A-E6AB5EE1A1A8}" presName="conn2-1" presStyleLbl="parChTrans1D2" presStyleIdx="0" presStyleCnt="3"/>
      <dgm:spPr/>
    </dgm:pt>
    <dgm:pt modelId="{DFE36ED9-F58D-487D-A4AD-4743E4484E3F}" type="pres">
      <dgm:prSet presAssocID="{5D0A9211-F0EB-4397-980A-E6AB5EE1A1A8}" presName="connTx" presStyleLbl="parChTrans1D2" presStyleIdx="0" presStyleCnt="3"/>
      <dgm:spPr/>
    </dgm:pt>
    <dgm:pt modelId="{520927B1-B1EF-4101-B31A-FD4E5AC6DA0D}" type="pres">
      <dgm:prSet presAssocID="{9EA54765-AB93-4B54-9B60-F753F76580D9}" presName="root2" presStyleCnt="0"/>
      <dgm:spPr/>
    </dgm:pt>
    <dgm:pt modelId="{34DF19BF-7963-406B-B652-5C3BA61C6A86}" type="pres">
      <dgm:prSet presAssocID="{9EA54765-AB93-4B54-9B60-F753F76580D9}" presName="LevelTwoTextNode" presStyleLbl="node2" presStyleIdx="0" presStyleCnt="3">
        <dgm:presLayoutVars>
          <dgm:chPref val="3"/>
        </dgm:presLayoutVars>
      </dgm:prSet>
      <dgm:spPr/>
    </dgm:pt>
    <dgm:pt modelId="{D271441D-0F12-4F5D-A984-6F96014A4372}" type="pres">
      <dgm:prSet presAssocID="{9EA54765-AB93-4B54-9B60-F753F76580D9}" presName="level3hierChild" presStyleCnt="0"/>
      <dgm:spPr/>
    </dgm:pt>
    <dgm:pt modelId="{7D5DA132-0C44-4453-8A26-E26500C60F07}" type="pres">
      <dgm:prSet presAssocID="{DFA09BB0-B720-496E-BE51-1543A9BF419F}" presName="conn2-1" presStyleLbl="parChTrans1D2" presStyleIdx="1" presStyleCnt="3"/>
      <dgm:spPr/>
    </dgm:pt>
    <dgm:pt modelId="{0014996D-5E06-4B7E-9D02-30AEF1145048}" type="pres">
      <dgm:prSet presAssocID="{DFA09BB0-B720-496E-BE51-1543A9BF419F}" presName="connTx" presStyleLbl="parChTrans1D2" presStyleIdx="1" presStyleCnt="3"/>
      <dgm:spPr/>
    </dgm:pt>
    <dgm:pt modelId="{432A4CD8-CA4F-4BA6-9DC2-60BE2484324A}" type="pres">
      <dgm:prSet presAssocID="{13FFED62-5050-42B6-B52C-4B24EEFF6BB1}" presName="root2" presStyleCnt="0"/>
      <dgm:spPr/>
    </dgm:pt>
    <dgm:pt modelId="{811B618B-E6EA-4036-A414-7D95E41E991B}" type="pres">
      <dgm:prSet presAssocID="{13FFED62-5050-42B6-B52C-4B24EEFF6BB1}" presName="LevelTwoTextNode" presStyleLbl="node2" presStyleIdx="1" presStyleCnt="3">
        <dgm:presLayoutVars>
          <dgm:chPref val="3"/>
        </dgm:presLayoutVars>
      </dgm:prSet>
      <dgm:spPr/>
    </dgm:pt>
    <dgm:pt modelId="{6EAFBC48-0AEB-4BB7-B6C7-D4A3DB9009B7}" type="pres">
      <dgm:prSet presAssocID="{13FFED62-5050-42B6-B52C-4B24EEFF6BB1}" presName="level3hierChild" presStyleCnt="0"/>
      <dgm:spPr/>
    </dgm:pt>
    <dgm:pt modelId="{7BFBCBF9-ADD0-4E42-98E6-159FDD53A762}" type="pres">
      <dgm:prSet presAssocID="{996D8AFF-DF5C-46B1-AF94-A66B4F700529}" presName="conn2-1" presStyleLbl="parChTrans1D2" presStyleIdx="2" presStyleCnt="3"/>
      <dgm:spPr/>
    </dgm:pt>
    <dgm:pt modelId="{6CF83484-7913-4DD2-89AE-98DCC379B3F2}" type="pres">
      <dgm:prSet presAssocID="{996D8AFF-DF5C-46B1-AF94-A66B4F700529}" presName="connTx" presStyleLbl="parChTrans1D2" presStyleIdx="2" presStyleCnt="3"/>
      <dgm:spPr/>
    </dgm:pt>
    <dgm:pt modelId="{C24437BF-7BAA-4AE2-A797-18DAF1C33CBC}" type="pres">
      <dgm:prSet presAssocID="{BCD58AEF-DFD9-454F-8249-EF7AEF708E2F}" presName="root2" presStyleCnt="0"/>
      <dgm:spPr/>
    </dgm:pt>
    <dgm:pt modelId="{9A671E12-4F3E-414D-8DAD-22C057F1E662}" type="pres">
      <dgm:prSet presAssocID="{BCD58AEF-DFD9-454F-8249-EF7AEF708E2F}" presName="LevelTwoTextNode" presStyleLbl="node2" presStyleIdx="2" presStyleCnt="3" custScaleY="262710">
        <dgm:presLayoutVars>
          <dgm:chPref val="3"/>
        </dgm:presLayoutVars>
      </dgm:prSet>
      <dgm:spPr/>
    </dgm:pt>
    <dgm:pt modelId="{231842AB-E0D0-4C08-9F79-D1A3E5F33008}" type="pres">
      <dgm:prSet presAssocID="{BCD58AEF-DFD9-454F-8249-EF7AEF708E2F}" presName="level3hierChild" presStyleCnt="0"/>
      <dgm:spPr/>
    </dgm:pt>
  </dgm:ptLst>
  <dgm:cxnLst>
    <dgm:cxn modelId="{14AB731A-C4D5-4308-91F8-6808C5ACA4B3}" type="presOf" srcId="{996D8AFF-DF5C-46B1-AF94-A66B4F700529}" destId="{7BFBCBF9-ADD0-4E42-98E6-159FDD53A762}" srcOrd="0" destOrd="0" presId="urn:microsoft.com/office/officeart/2008/layout/HorizontalMultiLevelHierarchy"/>
    <dgm:cxn modelId="{7D569120-D733-46C9-841B-E3630FB938F6}" type="presOf" srcId="{DFA09BB0-B720-496E-BE51-1543A9BF419F}" destId="{0014996D-5E06-4B7E-9D02-30AEF1145048}" srcOrd="1" destOrd="0" presId="urn:microsoft.com/office/officeart/2008/layout/HorizontalMultiLevelHierarchy"/>
    <dgm:cxn modelId="{7F5B7224-A851-4038-8D8D-E20CA5C9DE42}" srcId="{0F590DB5-4439-46B7-9E3B-1D3068DAC4E4}" destId="{9EA54765-AB93-4B54-9B60-F753F76580D9}" srcOrd="0" destOrd="0" parTransId="{5D0A9211-F0EB-4397-980A-E6AB5EE1A1A8}" sibTransId="{73487AAA-8973-454F-937D-A2170D4B30C8}"/>
    <dgm:cxn modelId="{5BBB8425-A8FA-4AC2-8E83-7C49BC9AD9E0}" type="presOf" srcId="{DFA09BB0-B720-496E-BE51-1543A9BF419F}" destId="{7D5DA132-0C44-4453-8A26-E26500C60F07}" srcOrd="0" destOrd="0" presId="urn:microsoft.com/office/officeart/2008/layout/HorizontalMultiLevelHierarchy"/>
    <dgm:cxn modelId="{11623839-179E-402D-AC81-50508F6B33F4}" type="presOf" srcId="{9EA54765-AB93-4B54-9B60-F753F76580D9}" destId="{34DF19BF-7963-406B-B652-5C3BA61C6A86}" srcOrd="0" destOrd="0" presId="urn:microsoft.com/office/officeart/2008/layout/HorizontalMultiLevelHierarchy"/>
    <dgm:cxn modelId="{07CEDF47-2E7A-4112-8CAD-478B4900AA41}" srcId="{B38BE8C8-D5A2-4B4A-B516-B19E986FE872}" destId="{0F590DB5-4439-46B7-9E3B-1D3068DAC4E4}" srcOrd="0" destOrd="0" parTransId="{17D18793-8119-4A0A-8DE9-94981830A3D9}" sibTransId="{A15B7AB0-3DE5-4ED8-8714-A41E09BDE0CB}"/>
    <dgm:cxn modelId="{3C052D4E-851D-4BF5-B505-93CA738C75D3}" type="presOf" srcId="{0F590DB5-4439-46B7-9E3B-1D3068DAC4E4}" destId="{88FDEB45-2D2D-44CE-8213-DA8358A93F01}" srcOrd="0" destOrd="0" presId="urn:microsoft.com/office/officeart/2008/layout/HorizontalMultiLevelHierarchy"/>
    <dgm:cxn modelId="{2955EE56-8970-4930-AABC-895F580789CF}" type="presOf" srcId="{5D0A9211-F0EB-4397-980A-E6AB5EE1A1A8}" destId="{DFE36ED9-F58D-487D-A4AD-4743E4484E3F}" srcOrd="1" destOrd="0" presId="urn:microsoft.com/office/officeart/2008/layout/HorizontalMultiLevelHierarchy"/>
    <dgm:cxn modelId="{23B3AF59-0B96-472F-99DB-E91C6BB94182}" srcId="{0F590DB5-4439-46B7-9E3B-1D3068DAC4E4}" destId="{BCD58AEF-DFD9-454F-8249-EF7AEF708E2F}" srcOrd="2" destOrd="0" parTransId="{996D8AFF-DF5C-46B1-AF94-A66B4F700529}" sibTransId="{33F5ECF1-3073-44F0-8897-347151834911}"/>
    <dgm:cxn modelId="{FF3EBF59-546B-4B52-A64E-C4BC6579B7B8}" type="presOf" srcId="{13FFED62-5050-42B6-B52C-4B24EEFF6BB1}" destId="{811B618B-E6EA-4036-A414-7D95E41E991B}" srcOrd="0" destOrd="0" presId="urn:microsoft.com/office/officeart/2008/layout/HorizontalMultiLevelHierarchy"/>
    <dgm:cxn modelId="{74C8E296-FA90-4D79-B959-E27B42753944}" type="presOf" srcId="{996D8AFF-DF5C-46B1-AF94-A66B4F700529}" destId="{6CF83484-7913-4DD2-89AE-98DCC379B3F2}" srcOrd="1" destOrd="0" presId="urn:microsoft.com/office/officeart/2008/layout/HorizontalMultiLevelHierarchy"/>
    <dgm:cxn modelId="{5DD0A19B-3A2A-4EC5-B57E-FC2FF33831E2}" type="presOf" srcId="{BCD58AEF-DFD9-454F-8249-EF7AEF708E2F}" destId="{9A671E12-4F3E-414D-8DAD-22C057F1E662}" srcOrd="0" destOrd="0" presId="urn:microsoft.com/office/officeart/2008/layout/HorizontalMultiLevelHierarchy"/>
    <dgm:cxn modelId="{9A7206BF-79B0-4793-AC9A-451B1BF8908B}" type="presOf" srcId="{5D0A9211-F0EB-4397-980A-E6AB5EE1A1A8}" destId="{2D173A55-DC4B-4211-AA3A-EAEF9107CC7C}" srcOrd="0" destOrd="0" presId="urn:microsoft.com/office/officeart/2008/layout/HorizontalMultiLevelHierarchy"/>
    <dgm:cxn modelId="{764B7DED-0E9B-4060-B2A4-0449AE7B3360}" type="presOf" srcId="{B38BE8C8-D5A2-4B4A-B516-B19E986FE872}" destId="{B61C3027-58DE-4A41-AD5B-9A3300214ADB}" srcOrd="0" destOrd="0" presId="urn:microsoft.com/office/officeart/2008/layout/HorizontalMultiLevelHierarchy"/>
    <dgm:cxn modelId="{176C16F2-8B33-4796-B56C-DE2A26AFE4CD}" srcId="{0F590DB5-4439-46B7-9E3B-1D3068DAC4E4}" destId="{13FFED62-5050-42B6-B52C-4B24EEFF6BB1}" srcOrd="1" destOrd="0" parTransId="{DFA09BB0-B720-496E-BE51-1543A9BF419F}" sibTransId="{44A087A2-7EDB-42CC-A441-200CB1825D8A}"/>
    <dgm:cxn modelId="{A805F64C-41CB-4BAB-B7FD-5BD6DBF66E97}" type="presParOf" srcId="{B61C3027-58DE-4A41-AD5B-9A3300214ADB}" destId="{2D573105-5DD0-41A8-B590-61E7A13E4E4A}" srcOrd="0" destOrd="0" presId="urn:microsoft.com/office/officeart/2008/layout/HorizontalMultiLevelHierarchy"/>
    <dgm:cxn modelId="{9B2F2014-C660-407C-8677-D3D5A79AB872}" type="presParOf" srcId="{2D573105-5DD0-41A8-B590-61E7A13E4E4A}" destId="{88FDEB45-2D2D-44CE-8213-DA8358A93F01}" srcOrd="0" destOrd="0" presId="urn:microsoft.com/office/officeart/2008/layout/HorizontalMultiLevelHierarchy"/>
    <dgm:cxn modelId="{269F3A82-5434-4A12-8197-A55AE6258CCE}" type="presParOf" srcId="{2D573105-5DD0-41A8-B590-61E7A13E4E4A}" destId="{21715D39-126C-4DE5-B57D-AF21141FA357}" srcOrd="1" destOrd="0" presId="urn:microsoft.com/office/officeart/2008/layout/HorizontalMultiLevelHierarchy"/>
    <dgm:cxn modelId="{65361DC5-0BEB-4BC9-B8F9-BA6899FE74D8}" type="presParOf" srcId="{21715D39-126C-4DE5-B57D-AF21141FA357}" destId="{2D173A55-DC4B-4211-AA3A-EAEF9107CC7C}" srcOrd="0" destOrd="0" presId="urn:microsoft.com/office/officeart/2008/layout/HorizontalMultiLevelHierarchy"/>
    <dgm:cxn modelId="{AB3BD5EB-4513-4390-8DB7-0539F31F163A}" type="presParOf" srcId="{2D173A55-DC4B-4211-AA3A-EAEF9107CC7C}" destId="{DFE36ED9-F58D-487D-A4AD-4743E4484E3F}" srcOrd="0" destOrd="0" presId="urn:microsoft.com/office/officeart/2008/layout/HorizontalMultiLevelHierarchy"/>
    <dgm:cxn modelId="{35B3490F-2CA8-4D5E-927E-534D0391C8FE}" type="presParOf" srcId="{21715D39-126C-4DE5-B57D-AF21141FA357}" destId="{520927B1-B1EF-4101-B31A-FD4E5AC6DA0D}" srcOrd="1" destOrd="0" presId="urn:microsoft.com/office/officeart/2008/layout/HorizontalMultiLevelHierarchy"/>
    <dgm:cxn modelId="{4194091D-44E1-45CC-AC4E-D4D956BBA5DB}" type="presParOf" srcId="{520927B1-B1EF-4101-B31A-FD4E5AC6DA0D}" destId="{34DF19BF-7963-406B-B652-5C3BA61C6A86}" srcOrd="0" destOrd="0" presId="urn:microsoft.com/office/officeart/2008/layout/HorizontalMultiLevelHierarchy"/>
    <dgm:cxn modelId="{D2B5F73E-E96A-4894-8D54-30DA8D792EEF}" type="presParOf" srcId="{520927B1-B1EF-4101-B31A-FD4E5AC6DA0D}" destId="{D271441D-0F12-4F5D-A984-6F96014A4372}" srcOrd="1" destOrd="0" presId="urn:microsoft.com/office/officeart/2008/layout/HorizontalMultiLevelHierarchy"/>
    <dgm:cxn modelId="{942DE078-DE78-4BD0-A1D5-0B77A0BF0E07}" type="presParOf" srcId="{21715D39-126C-4DE5-B57D-AF21141FA357}" destId="{7D5DA132-0C44-4453-8A26-E26500C60F07}" srcOrd="2" destOrd="0" presId="urn:microsoft.com/office/officeart/2008/layout/HorizontalMultiLevelHierarchy"/>
    <dgm:cxn modelId="{7D729945-CD2C-4B4F-9393-B9ED38106787}" type="presParOf" srcId="{7D5DA132-0C44-4453-8A26-E26500C60F07}" destId="{0014996D-5E06-4B7E-9D02-30AEF1145048}" srcOrd="0" destOrd="0" presId="urn:microsoft.com/office/officeart/2008/layout/HorizontalMultiLevelHierarchy"/>
    <dgm:cxn modelId="{F38C48A8-7B5B-40C1-98FD-B39206DA4B2A}" type="presParOf" srcId="{21715D39-126C-4DE5-B57D-AF21141FA357}" destId="{432A4CD8-CA4F-4BA6-9DC2-60BE2484324A}" srcOrd="3" destOrd="0" presId="urn:microsoft.com/office/officeart/2008/layout/HorizontalMultiLevelHierarchy"/>
    <dgm:cxn modelId="{8624EEA5-4478-4DBF-A899-100CE3B530D9}" type="presParOf" srcId="{432A4CD8-CA4F-4BA6-9DC2-60BE2484324A}" destId="{811B618B-E6EA-4036-A414-7D95E41E991B}" srcOrd="0" destOrd="0" presId="urn:microsoft.com/office/officeart/2008/layout/HorizontalMultiLevelHierarchy"/>
    <dgm:cxn modelId="{6C1D5DBD-5FEC-4A76-B6D5-8C7CFB24ED1B}" type="presParOf" srcId="{432A4CD8-CA4F-4BA6-9DC2-60BE2484324A}" destId="{6EAFBC48-0AEB-4BB7-B6C7-D4A3DB9009B7}" srcOrd="1" destOrd="0" presId="urn:microsoft.com/office/officeart/2008/layout/HorizontalMultiLevelHierarchy"/>
    <dgm:cxn modelId="{4B938A68-C77B-4CF3-B627-735B11FDC034}" type="presParOf" srcId="{21715D39-126C-4DE5-B57D-AF21141FA357}" destId="{7BFBCBF9-ADD0-4E42-98E6-159FDD53A762}" srcOrd="4" destOrd="0" presId="urn:microsoft.com/office/officeart/2008/layout/HorizontalMultiLevelHierarchy"/>
    <dgm:cxn modelId="{1FCAF671-26A1-46ED-AC0C-E50B107C8F49}" type="presParOf" srcId="{7BFBCBF9-ADD0-4E42-98E6-159FDD53A762}" destId="{6CF83484-7913-4DD2-89AE-98DCC379B3F2}" srcOrd="0" destOrd="0" presId="urn:microsoft.com/office/officeart/2008/layout/HorizontalMultiLevelHierarchy"/>
    <dgm:cxn modelId="{E5167A63-2859-4FD4-97F7-54532250611E}" type="presParOf" srcId="{21715D39-126C-4DE5-B57D-AF21141FA357}" destId="{C24437BF-7BAA-4AE2-A797-18DAF1C33CBC}" srcOrd="5" destOrd="0" presId="urn:microsoft.com/office/officeart/2008/layout/HorizontalMultiLevelHierarchy"/>
    <dgm:cxn modelId="{BDF2FD70-8F16-4999-9EB1-72D67C6C4903}" type="presParOf" srcId="{C24437BF-7BAA-4AE2-A797-18DAF1C33CBC}" destId="{9A671E12-4F3E-414D-8DAD-22C057F1E662}" srcOrd="0" destOrd="0" presId="urn:microsoft.com/office/officeart/2008/layout/HorizontalMultiLevelHierarchy"/>
    <dgm:cxn modelId="{D79EC1BE-BBE8-4B8B-AB2F-59DC417ABF21}" type="presParOf" srcId="{C24437BF-7BAA-4AE2-A797-18DAF1C33CBC}" destId="{231842AB-E0D0-4C08-9F79-D1A3E5F3300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82AAC3-BD44-4CB8-A4D8-501EEE67255A}" type="doc">
      <dgm:prSet loTypeId="urn:microsoft.com/office/officeart/2008/layout/HorizontalMultiLevelHierarchy" loCatId="hierarchy" qsTypeId="urn:microsoft.com/office/officeart/2005/8/quickstyle/simple1" qsCatId="simple" csTypeId="urn:microsoft.com/office/officeart/2005/8/colors/colorful2" csCatId="colorful" phldr="1"/>
      <dgm:spPr/>
      <dgm:t>
        <a:bodyPr/>
        <a:lstStyle/>
        <a:p>
          <a:endParaRPr lang="es-ES"/>
        </a:p>
      </dgm:t>
    </dgm:pt>
    <dgm:pt modelId="{4B9E9091-5C34-45B0-A7ED-FAD881503271}">
      <dgm:prSet phldrT="[Texto]"/>
      <dgm:spPr/>
      <dgm:t>
        <a:bodyPr/>
        <a:lstStyle/>
        <a:p>
          <a:r>
            <a:rPr lang="es-ES" dirty="0"/>
            <a:t>realidad que categorizar</a:t>
          </a:r>
        </a:p>
      </dgm:t>
    </dgm:pt>
    <dgm:pt modelId="{983D4A41-F006-43E4-8CC1-C40BA9E667B4}" type="parTrans" cxnId="{8C4B63AE-32B7-4F87-858D-27BC306AB20D}">
      <dgm:prSet/>
      <dgm:spPr/>
      <dgm:t>
        <a:bodyPr/>
        <a:lstStyle/>
        <a:p>
          <a:endParaRPr lang="es-ES"/>
        </a:p>
      </dgm:t>
    </dgm:pt>
    <dgm:pt modelId="{476C2E64-EC4B-48AF-9A63-EAC294AACBD7}" type="sibTrans" cxnId="{8C4B63AE-32B7-4F87-858D-27BC306AB20D}">
      <dgm:prSet/>
      <dgm:spPr/>
      <dgm:t>
        <a:bodyPr/>
        <a:lstStyle/>
        <a:p>
          <a:endParaRPr lang="es-ES"/>
        </a:p>
      </dgm:t>
    </dgm:pt>
    <dgm:pt modelId="{9511B651-6E11-41DC-AD72-7E36A121D09B}">
      <dgm:prSet phldrT="[Texto]"/>
      <dgm:spPr/>
      <dgm:t>
        <a:bodyPr/>
        <a:lstStyle/>
        <a:p>
          <a:r>
            <a:rPr lang="es-ES" dirty="0"/>
            <a:t> </a:t>
          </a:r>
          <a:r>
            <a:rPr lang="es-ES" dirty="0">
              <a:solidFill>
                <a:schemeClr val="tx1"/>
              </a:solidFill>
            </a:rPr>
            <a:t>Concept </a:t>
          </a:r>
          <a:r>
            <a:rPr lang="es-ES" dirty="0" err="1">
              <a:solidFill>
                <a:schemeClr val="tx1"/>
              </a:solidFill>
            </a:rPr>
            <a:t>Formation</a:t>
          </a:r>
          <a:r>
            <a:rPr lang="es-ES" dirty="0">
              <a:solidFill>
                <a:schemeClr val="tx1"/>
              </a:solidFill>
            </a:rPr>
            <a:t> </a:t>
          </a:r>
        </a:p>
      </dgm:t>
    </dgm:pt>
    <dgm:pt modelId="{5DBCD0E7-6686-45B2-A383-FE92AB09B7D5}" type="parTrans" cxnId="{3ED0BFB9-A759-43EA-8F6B-025D7F235B93}">
      <dgm:prSet/>
      <dgm:spPr/>
      <dgm:t>
        <a:bodyPr/>
        <a:lstStyle/>
        <a:p>
          <a:endParaRPr lang="es-ES"/>
        </a:p>
      </dgm:t>
    </dgm:pt>
    <dgm:pt modelId="{8DEB772F-2F7F-427B-A259-37C13F3C186D}" type="sibTrans" cxnId="{3ED0BFB9-A759-43EA-8F6B-025D7F235B93}">
      <dgm:prSet/>
      <dgm:spPr/>
      <dgm:t>
        <a:bodyPr/>
        <a:lstStyle/>
        <a:p>
          <a:endParaRPr lang="es-ES"/>
        </a:p>
      </dgm:t>
    </dgm:pt>
    <dgm:pt modelId="{8EEE7211-453A-40A3-9806-B50E24B17E0C}">
      <dgm:prSet phldrT="[Texto]"/>
      <dgm:spPr/>
      <dgm:t>
        <a:bodyPr/>
        <a:lstStyle/>
        <a:p>
          <a:r>
            <a:rPr lang="es-ES" dirty="0">
              <a:solidFill>
                <a:schemeClr val="tx1"/>
              </a:solidFill>
            </a:rPr>
            <a:t>Concept </a:t>
          </a:r>
          <a:r>
            <a:rPr lang="es-ES" dirty="0" err="1">
              <a:solidFill>
                <a:schemeClr val="tx1"/>
              </a:solidFill>
            </a:rPr>
            <a:t>Attainment</a:t>
          </a:r>
          <a:r>
            <a:rPr lang="es-ES" dirty="0">
              <a:solidFill>
                <a:schemeClr val="tx1"/>
              </a:solidFill>
            </a:rPr>
            <a:t>.</a:t>
          </a:r>
        </a:p>
      </dgm:t>
    </dgm:pt>
    <dgm:pt modelId="{BC043550-D887-40C6-BEA9-52466061FCA2}" type="parTrans" cxnId="{F5FF5A06-7086-43D0-82C4-45523B242DC2}">
      <dgm:prSet/>
      <dgm:spPr/>
      <dgm:t>
        <a:bodyPr/>
        <a:lstStyle/>
        <a:p>
          <a:endParaRPr lang="es-ES"/>
        </a:p>
      </dgm:t>
    </dgm:pt>
    <dgm:pt modelId="{775B0611-4EF0-44A2-97D5-23AD7611984F}" type="sibTrans" cxnId="{F5FF5A06-7086-43D0-82C4-45523B242DC2}">
      <dgm:prSet/>
      <dgm:spPr/>
      <dgm:t>
        <a:bodyPr/>
        <a:lstStyle/>
        <a:p>
          <a:endParaRPr lang="es-ES"/>
        </a:p>
      </dgm:t>
    </dgm:pt>
    <dgm:pt modelId="{E64F5E62-0E70-4879-ACC4-E648099C77DC}" type="pres">
      <dgm:prSet presAssocID="{0282AAC3-BD44-4CB8-A4D8-501EEE67255A}" presName="Name0" presStyleCnt="0">
        <dgm:presLayoutVars>
          <dgm:chPref val="1"/>
          <dgm:dir/>
          <dgm:animOne val="branch"/>
          <dgm:animLvl val="lvl"/>
          <dgm:resizeHandles val="exact"/>
        </dgm:presLayoutVars>
      </dgm:prSet>
      <dgm:spPr/>
    </dgm:pt>
    <dgm:pt modelId="{7DBD25E6-6553-4560-A309-7B06EC9C005F}" type="pres">
      <dgm:prSet presAssocID="{4B9E9091-5C34-45B0-A7ED-FAD881503271}" presName="root1" presStyleCnt="0"/>
      <dgm:spPr/>
    </dgm:pt>
    <dgm:pt modelId="{407C7FEF-B84D-4264-986F-B0B3D066911F}" type="pres">
      <dgm:prSet presAssocID="{4B9E9091-5C34-45B0-A7ED-FAD881503271}" presName="LevelOneTextNode" presStyleLbl="node0" presStyleIdx="0" presStyleCnt="1">
        <dgm:presLayoutVars>
          <dgm:chPref val="3"/>
        </dgm:presLayoutVars>
      </dgm:prSet>
      <dgm:spPr/>
    </dgm:pt>
    <dgm:pt modelId="{525094C7-7D15-443A-B9D6-D6B6EA732DF5}" type="pres">
      <dgm:prSet presAssocID="{4B9E9091-5C34-45B0-A7ED-FAD881503271}" presName="level2hierChild" presStyleCnt="0"/>
      <dgm:spPr/>
    </dgm:pt>
    <dgm:pt modelId="{2432A509-96F5-4153-8362-DA8683770E28}" type="pres">
      <dgm:prSet presAssocID="{5DBCD0E7-6686-45B2-A383-FE92AB09B7D5}" presName="conn2-1" presStyleLbl="parChTrans1D2" presStyleIdx="0" presStyleCnt="2"/>
      <dgm:spPr/>
    </dgm:pt>
    <dgm:pt modelId="{72E8D2BC-DF56-4C8A-9789-3A2EDAB5677D}" type="pres">
      <dgm:prSet presAssocID="{5DBCD0E7-6686-45B2-A383-FE92AB09B7D5}" presName="connTx" presStyleLbl="parChTrans1D2" presStyleIdx="0" presStyleCnt="2"/>
      <dgm:spPr/>
    </dgm:pt>
    <dgm:pt modelId="{6A440C1C-8F98-4F24-84C7-D7F33EBE2E2F}" type="pres">
      <dgm:prSet presAssocID="{9511B651-6E11-41DC-AD72-7E36A121D09B}" presName="root2" presStyleCnt="0"/>
      <dgm:spPr/>
    </dgm:pt>
    <dgm:pt modelId="{1FE0A21C-8C0C-41B3-9FC8-9178256E1D52}" type="pres">
      <dgm:prSet presAssocID="{9511B651-6E11-41DC-AD72-7E36A121D09B}" presName="LevelTwoTextNode" presStyleLbl="node2" presStyleIdx="0" presStyleCnt="2">
        <dgm:presLayoutVars>
          <dgm:chPref val="3"/>
        </dgm:presLayoutVars>
      </dgm:prSet>
      <dgm:spPr/>
    </dgm:pt>
    <dgm:pt modelId="{A9F32B98-A191-4EB4-8E89-4782C3B2CF3D}" type="pres">
      <dgm:prSet presAssocID="{9511B651-6E11-41DC-AD72-7E36A121D09B}" presName="level3hierChild" presStyleCnt="0"/>
      <dgm:spPr/>
    </dgm:pt>
    <dgm:pt modelId="{2F7F4851-19EC-423B-8CA1-54899EEB467B}" type="pres">
      <dgm:prSet presAssocID="{BC043550-D887-40C6-BEA9-52466061FCA2}" presName="conn2-1" presStyleLbl="parChTrans1D2" presStyleIdx="1" presStyleCnt="2"/>
      <dgm:spPr/>
    </dgm:pt>
    <dgm:pt modelId="{4949BAA9-347E-46CA-B6D6-21253571D752}" type="pres">
      <dgm:prSet presAssocID="{BC043550-D887-40C6-BEA9-52466061FCA2}" presName="connTx" presStyleLbl="parChTrans1D2" presStyleIdx="1" presStyleCnt="2"/>
      <dgm:spPr/>
    </dgm:pt>
    <dgm:pt modelId="{DF48621D-FBB9-4068-BF6B-F6D77BA6218A}" type="pres">
      <dgm:prSet presAssocID="{8EEE7211-453A-40A3-9806-B50E24B17E0C}" presName="root2" presStyleCnt="0"/>
      <dgm:spPr/>
    </dgm:pt>
    <dgm:pt modelId="{028D4DB5-89DE-4CFB-A993-089CD25BFFBE}" type="pres">
      <dgm:prSet presAssocID="{8EEE7211-453A-40A3-9806-B50E24B17E0C}" presName="LevelTwoTextNode" presStyleLbl="node2" presStyleIdx="1" presStyleCnt="2">
        <dgm:presLayoutVars>
          <dgm:chPref val="3"/>
        </dgm:presLayoutVars>
      </dgm:prSet>
      <dgm:spPr/>
    </dgm:pt>
    <dgm:pt modelId="{5C0FAF23-3CAD-4887-91EF-A8C98A0C2B04}" type="pres">
      <dgm:prSet presAssocID="{8EEE7211-453A-40A3-9806-B50E24B17E0C}" presName="level3hierChild" presStyleCnt="0"/>
      <dgm:spPr/>
    </dgm:pt>
  </dgm:ptLst>
  <dgm:cxnLst>
    <dgm:cxn modelId="{F5FF5A06-7086-43D0-82C4-45523B242DC2}" srcId="{4B9E9091-5C34-45B0-A7ED-FAD881503271}" destId="{8EEE7211-453A-40A3-9806-B50E24B17E0C}" srcOrd="1" destOrd="0" parTransId="{BC043550-D887-40C6-BEA9-52466061FCA2}" sibTransId="{775B0611-4EF0-44A2-97D5-23AD7611984F}"/>
    <dgm:cxn modelId="{D24EF634-0023-4D44-BC50-FA8927817E50}" type="presOf" srcId="{5DBCD0E7-6686-45B2-A383-FE92AB09B7D5}" destId="{72E8D2BC-DF56-4C8A-9789-3A2EDAB5677D}" srcOrd="1" destOrd="0" presId="urn:microsoft.com/office/officeart/2008/layout/HorizontalMultiLevelHierarchy"/>
    <dgm:cxn modelId="{A0035842-8DB3-4564-AADD-4022EC175A27}" type="presOf" srcId="{BC043550-D887-40C6-BEA9-52466061FCA2}" destId="{4949BAA9-347E-46CA-B6D6-21253571D752}" srcOrd="1" destOrd="0" presId="urn:microsoft.com/office/officeart/2008/layout/HorizontalMultiLevelHierarchy"/>
    <dgm:cxn modelId="{CD345349-98ED-4185-BF78-4939520C33A6}" type="presOf" srcId="{4B9E9091-5C34-45B0-A7ED-FAD881503271}" destId="{407C7FEF-B84D-4264-986F-B0B3D066911F}" srcOrd="0" destOrd="0" presId="urn:microsoft.com/office/officeart/2008/layout/HorizontalMultiLevelHierarchy"/>
    <dgm:cxn modelId="{ABA9E284-1EFB-4763-ADD5-E363560CDDA3}" type="presOf" srcId="{5DBCD0E7-6686-45B2-A383-FE92AB09B7D5}" destId="{2432A509-96F5-4153-8362-DA8683770E28}" srcOrd="0" destOrd="0" presId="urn:microsoft.com/office/officeart/2008/layout/HorizontalMultiLevelHierarchy"/>
    <dgm:cxn modelId="{0A3554A4-8154-4270-B874-FFB1C3D1701F}" type="presOf" srcId="{9511B651-6E11-41DC-AD72-7E36A121D09B}" destId="{1FE0A21C-8C0C-41B3-9FC8-9178256E1D52}" srcOrd="0" destOrd="0" presId="urn:microsoft.com/office/officeart/2008/layout/HorizontalMultiLevelHierarchy"/>
    <dgm:cxn modelId="{8C4B63AE-32B7-4F87-858D-27BC306AB20D}" srcId="{0282AAC3-BD44-4CB8-A4D8-501EEE67255A}" destId="{4B9E9091-5C34-45B0-A7ED-FAD881503271}" srcOrd="0" destOrd="0" parTransId="{983D4A41-F006-43E4-8CC1-C40BA9E667B4}" sibTransId="{476C2E64-EC4B-48AF-9A63-EAC294AACBD7}"/>
    <dgm:cxn modelId="{3ED0BFB9-A759-43EA-8F6B-025D7F235B93}" srcId="{4B9E9091-5C34-45B0-A7ED-FAD881503271}" destId="{9511B651-6E11-41DC-AD72-7E36A121D09B}" srcOrd="0" destOrd="0" parTransId="{5DBCD0E7-6686-45B2-A383-FE92AB09B7D5}" sibTransId="{8DEB772F-2F7F-427B-A259-37C13F3C186D}"/>
    <dgm:cxn modelId="{A4E4FFF0-259E-4274-929E-B2C0F818C325}" type="presOf" srcId="{BC043550-D887-40C6-BEA9-52466061FCA2}" destId="{2F7F4851-19EC-423B-8CA1-54899EEB467B}" srcOrd="0" destOrd="0" presId="urn:microsoft.com/office/officeart/2008/layout/HorizontalMultiLevelHierarchy"/>
    <dgm:cxn modelId="{73C31FF1-6441-4FA8-8368-6C44BFC349EB}" type="presOf" srcId="{0282AAC3-BD44-4CB8-A4D8-501EEE67255A}" destId="{E64F5E62-0E70-4879-ACC4-E648099C77DC}" srcOrd="0" destOrd="0" presId="urn:microsoft.com/office/officeart/2008/layout/HorizontalMultiLevelHierarchy"/>
    <dgm:cxn modelId="{F7079EFC-4DB4-4EE7-B1E9-905910F02098}" type="presOf" srcId="{8EEE7211-453A-40A3-9806-B50E24B17E0C}" destId="{028D4DB5-89DE-4CFB-A993-089CD25BFFBE}" srcOrd="0" destOrd="0" presId="urn:microsoft.com/office/officeart/2008/layout/HorizontalMultiLevelHierarchy"/>
    <dgm:cxn modelId="{5568B69F-A73B-4A60-9594-331D3F294B6A}" type="presParOf" srcId="{E64F5E62-0E70-4879-ACC4-E648099C77DC}" destId="{7DBD25E6-6553-4560-A309-7B06EC9C005F}" srcOrd="0" destOrd="0" presId="urn:microsoft.com/office/officeart/2008/layout/HorizontalMultiLevelHierarchy"/>
    <dgm:cxn modelId="{85849361-A5B8-4270-B6DF-35E140D893B4}" type="presParOf" srcId="{7DBD25E6-6553-4560-A309-7B06EC9C005F}" destId="{407C7FEF-B84D-4264-986F-B0B3D066911F}" srcOrd="0" destOrd="0" presId="urn:microsoft.com/office/officeart/2008/layout/HorizontalMultiLevelHierarchy"/>
    <dgm:cxn modelId="{1D519F5C-9027-41D0-AC2E-CF3A4299FC32}" type="presParOf" srcId="{7DBD25E6-6553-4560-A309-7B06EC9C005F}" destId="{525094C7-7D15-443A-B9D6-D6B6EA732DF5}" srcOrd="1" destOrd="0" presId="urn:microsoft.com/office/officeart/2008/layout/HorizontalMultiLevelHierarchy"/>
    <dgm:cxn modelId="{F5557362-BA90-4D5E-846C-DB212C8DF110}" type="presParOf" srcId="{525094C7-7D15-443A-B9D6-D6B6EA732DF5}" destId="{2432A509-96F5-4153-8362-DA8683770E28}" srcOrd="0" destOrd="0" presId="urn:microsoft.com/office/officeart/2008/layout/HorizontalMultiLevelHierarchy"/>
    <dgm:cxn modelId="{1A8CA3DA-8800-4076-9855-1591D6F5E3C9}" type="presParOf" srcId="{2432A509-96F5-4153-8362-DA8683770E28}" destId="{72E8D2BC-DF56-4C8A-9789-3A2EDAB5677D}" srcOrd="0" destOrd="0" presId="urn:microsoft.com/office/officeart/2008/layout/HorizontalMultiLevelHierarchy"/>
    <dgm:cxn modelId="{002DC13D-EAAA-4ED4-BF39-1CABABB494CB}" type="presParOf" srcId="{525094C7-7D15-443A-B9D6-D6B6EA732DF5}" destId="{6A440C1C-8F98-4F24-84C7-D7F33EBE2E2F}" srcOrd="1" destOrd="0" presId="urn:microsoft.com/office/officeart/2008/layout/HorizontalMultiLevelHierarchy"/>
    <dgm:cxn modelId="{84F884DD-6E61-4D06-9D6D-340AFA8FEAB1}" type="presParOf" srcId="{6A440C1C-8F98-4F24-84C7-D7F33EBE2E2F}" destId="{1FE0A21C-8C0C-41B3-9FC8-9178256E1D52}" srcOrd="0" destOrd="0" presId="urn:microsoft.com/office/officeart/2008/layout/HorizontalMultiLevelHierarchy"/>
    <dgm:cxn modelId="{EC0E9CB2-4A73-4E67-BDE4-DB59451A0DC6}" type="presParOf" srcId="{6A440C1C-8F98-4F24-84C7-D7F33EBE2E2F}" destId="{A9F32B98-A191-4EB4-8E89-4782C3B2CF3D}" srcOrd="1" destOrd="0" presId="urn:microsoft.com/office/officeart/2008/layout/HorizontalMultiLevelHierarchy"/>
    <dgm:cxn modelId="{9FCA80AD-CB21-410E-A000-A9B8492508EE}" type="presParOf" srcId="{525094C7-7D15-443A-B9D6-D6B6EA732DF5}" destId="{2F7F4851-19EC-423B-8CA1-54899EEB467B}" srcOrd="2" destOrd="0" presId="urn:microsoft.com/office/officeart/2008/layout/HorizontalMultiLevelHierarchy"/>
    <dgm:cxn modelId="{8D6CD071-56FB-4934-8192-E1BC8ACD2E58}" type="presParOf" srcId="{2F7F4851-19EC-423B-8CA1-54899EEB467B}" destId="{4949BAA9-347E-46CA-B6D6-21253571D752}" srcOrd="0" destOrd="0" presId="urn:microsoft.com/office/officeart/2008/layout/HorizontalMultiLevelHierarchy"/>
    <dgm:cxn modelId="{5D9881F0-22E5-4154-978D-CC8714362DC5}" type="presParOf" srcId="{525094C7-7D15-443A-B9D6-D6B6EA732DF5}" destId="{DF48621D-FBB9-4068-BF6B-F6D77BA6218A}" srcOrd="3" destOrd="0" presId="urn:microsoft.com/office/officeart/2008/layout/HorizontalMultiLevelHierarchy"/>
    <dgm:cxn modelId="{122CD29C-469E-4021-AE60-2E679390F16A}" type="presParOf" srcId="{DF48621D-FBB9-4068-BF6B-F6D77BA6218A}" destId="{028D4DB5-89DE-4CFB-A993-089CD25BFFBE}" srcOrd="0" destOrd="0" presId="urn:microsoft.com/office/officeart/2008/layout/HorizontalMultiLevelHierarchy"/>
    <dgm:cxn modelId="{80A235E7-2C3B-4373-ABEC-BCCDCEDCA0CD}" type="presParOf" srcId="{DF48621D-FBB9-4068-BF6B-F6D77BA6218A}" destId="{5C0FAF23-3CAD-4887-91EF-A8C98A0C2B04}"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73B71F-4046-4613-B601-D828A30A7F38}"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s-ES"/>
        </a:p>
      </dgm:t>
    </dgm:pt>
    <dgm:pt modelId="{3D20B2E0-353B-4E72-881E-138734AE7CCF}">
      <dgm:prSet phldrT="[Texto]"/>
      <dgm:spPr/>
      <dgm:t>
        <a:bodyPr/>
        <a:lstStyle/>
        <a:p>
          <a:r>
            <a:rPr lang="en-US" b="1" i="0" dirty="0"/>
            <a:t>Concept Formation</a:t>
          </a:r>
          <a:endParaRPr lang="es-ES" dirty="0"/>
        </a:p>
      </dgm:t>
    </dgm:pt>
    <dgm:pt modelId="{B7914158-7711-4700-A5FA-D8E22151C377}" type="parTrans" cxnId="{0125F5E1-8CB7-451D-85D0-A85471B032EF}">
      <dgm:prSet/>
      <dgm:spPr/>
      <dgm:t>
        <a:bodyPr/>
        <a:lstStyle/>
        <a:p>
          <a:endParaRPr lang="es-ES"/>
        </a:p>
      </dgm:t>
    </dgm:pt>
    <dgm:pt modelId="{D3BF62FD-C6D1-495C-A2A0-F1A4FD3C7D62}" type="sibTrans" cxnId="{0125F5E1-8CB7-451D-85D0-A85471B032EF}">
      <dgm:prSet/>
      <dgm:spPr/>
      <dgm:t>
        <a:bodyPr/>
        <a:lstStyle/>
        <a:p>
          <a:endParaRPr lang="es-ES"/>
        </a:p>
      </dgm:t>
    </dgm:pt>
    <dgm:pt modelId="{DF972CFC-C54E-4EE2-AF28-09014FD448BC}">
      <dgm:prSet phldrT="[Texto]"/>
      <dgm:spPr/>
      <dgm:t>
        <a:bodyPr/>
        <a:lstStyle/>
        <a:p>
          <a:endParaRPr lang="es-ES" sz="1800" dirty="0"/>
        </a:p>
      </dgm:t>
    </dgm:pt>
    <dgm:pt modelId="{BF02B992-3297-483A-882F-B76291D048CC}" type="parTrans" cxnId="{DEB56208-6BEA-47BF-A05B-EB8484DD58A9}">
      <dgm:prSet/>
      <dgm:spPr/>
      <dgm:t>
        <a:bodyPr/>
        <a:lstStyle/>
        <a:p>
          <a:endParaRPr lang="es-ES"/>
        </a:p>
      </dgm:t>
    </dgm:pt>
    <dgm:pt modelId="{151DE927-4E2E-421F-93F5-1515D0F0DB5E}" type="sibTrans" cxnId="{DEB56208-6BEA-47BF-A05B-EB8484DD58A9}">
      <dgm:prSet/>
      <dgm:spPr/>
      <dgm:t>
        <a:bodyPr/>
        <a:lstStyle/>
        <a:p>
          <a:endParaRPr lang="es-ES"/>
        </a:p>
      </dgm:t>
    </dgm:pt>
    <dgm:pt modelId="{E7D9B4CF-A456-4E73-8C0D-F1815D8AC2AD}">
      <dgm:prSet phldrT="[Texto]"/>
      <dgm:spPr/>
      <dgm:t>
        <a:bodyPr/>
        <a:lstStyle/>
        <a:p>
          <a:r>
            <a:rPr lang="en-US" b="1" i="0" dirty="0"/>
            <a:t>Concept Attainment</a:t>
          </a:r>
          <a:endParaRPr lang="es-ES" dirty="0"/>
        </a:p>
      </dgm:t>
    </dgm:pt>
    <dgm:pt modelId="{1523CF60-C5B3-48A9-B6C3-9B0E0912E727}" type="parTrans" cxnId="{8BF617D4-3F3B-466D-8C7D-18C13343F827}">
      <dgm:prSet/>
      <dgm:spPr/>
      <dgm:t>
        <a:bodyPr/>
        <a:lstStyle/>
        <a:p>
          <a:endParaRPr lang="es-ES"/>
        </a:p>
      </dgm:t>
    </dgm:pt>
    <dgm:pt modelId="{704926D5-6F86-4AD3-A331-0B468A363236}" type="sibTrans" cxnId="{8BF617D4-3F3B-466D-8C7D-18C13343F827}">
      <dgm:prSet/>
      <dgm:spPr/>
      <dgm:t>
        <a:bodyPr/>
        <a:lstStyle/>
        <a:p>
          <a:endParaRPr lang="es-ES"/>
        </a:p>
      </dgm:t>
    </dgm:pt>
    <dgm:pt modelId="{87D686B4-0D65-47A1-8ADA-273DBCF951E4}">
      <dgm:prSet phldrT="[Texto]" custT="1"/>
      <dgm:spPr/>
      <dgm:t>
        <a:bodyPr/>
        <a:lstStyle/>
        <a:p>
          <a:r>
            <a:rPr lang="es-ES" sz="1900" b="0" i="0" dirty="0">
              <a:latin typeface="Arial" panose="020B0604020202020204" pitchFamily="34" charset="0"/>
              <a:cs typeface="Arial" panose="020B0604020202020204" pitchFamily="34" charset="0"/>
            </a:rPr>
            <a:t>El segundo tipo de proceso que se puede realizar es la identificación de propiedades que permiten registrar el estímulo en una categoría ya existente, creada por otros. </a:t>
          </a:r>
          <a:endParaRPr lang="es-ES" sz="1900" dirty="0">
            <a:latin typeface="Arial" panose="020B0604020202020204" pitchFamily="34" charset="0"/>
            <a:cs typeface="Arial" panose="020B0604020202020204" pitchFamily="34" charset="0"/>
          </a:endParaRPr>
        </a:p>
      </dgm:t>
    </dgm:pt>
    <dgm:pt modelId="{56518BF3-6FBD-4C2C-8C72-84B2B2C5C95B}" type="parTrans" cxnId="{5F2A24F4-004D-49C4-B5B9-346F01631C2F}">
      <dgm:prSet/>
      <dgm:spPr/>
      <dgm:t>
        <a:bodyPr/>
        <a:lstStyle/>
        <a:p>
          <a:endParaRPr lang="es-ES"/>
        </a:p>
      </dgm:t>
    </dgm:pt>
    <dgm:pt modelId="{469B3AE4-93BF-44E5-800E-919927B66BDC}" type="sibTrans" cxnId="{5F2A24F4-004D-49C4-B5B9-346F01631C2F}">
      <dgm:prSet/>
      <dgm:spPr/>
      <dgm:t>
        <a:bodyPr/>
        <a:lstStyle/>
        <a:p>
          <a:endParaRPr lang="es-ES"/>
        </a:p>
      </dgm:t>
    </dgm:pt>
    <dgm:pt modelId="{940B8F3F-ED5F-4A18-AA98-4D4F123B705B}">
      <dgm:prSet custT="1"/>
      <dgm:spPr/>
      <dgm:t>
        <a:bodyPr/>
        <a:lstStyle/>
        <a:p>
          <a:r>
            <a:rPr lang="es-ES" sz="2200" b="0" i="0" dirty="0">
              <a:latin typeface="Arial" panose="020B0604020202020204" pitchFamily="34" charset="0"/>
              <a:cs typeface="Arial" panose="020B0604020202020204" pitchFamily="34" charset="0"/>
            </a:rPr>
            <a:t>Este proceso es típico de estadios iniciales del desarrollo. El sujeto procede a </a:t>
          </a:r>
          <a:r>
            <a:rPr lang="es-ES" sz="2200" b="1" i="0" dirty="0">
              <a:latin typeface="Arial" panose="020B0604020202020204" pitchFamily="34" charset="0"/>
              <a:cs typeface="Arial" panose="020B0604020202020204" pitchFamily="34" charset="0"/>
            </a:rPr>
            <a:t>aprender un concepto o categoría, generando por sí mismo la información a clasificar </a:t>
          </a:r>
          <a:r>
            <a:rPr lang="es-ES" sz="2200" b="0" i="0" dirty="0">
              <a:latin typeface="Arial" panose="020B0604020202020204" pitchFamily="34" charset="0"/>
              <a:cs typeface="Arial" panose="020B0604020202020204" pitchFamily="34" charset="0"/>
            </a:rPr>
            <a:t>en la categoría por él/ella creada. </a:t>
          </a:r>
        </a:p>
      </dgm:t>
    </dgm:pt>
    <dgm:pt modelId="{A305B504-D59A-4DBB-8DFD-B12A71AE05AC}" type="parTrans" cxnId="{4EFD95B1-3572-41DC-830A-1307171AC885}">
      <dgm:prSet/>
      <dgm:spPr/>
      <dgm:t>
        <a:bodyPr/>
        <a:lstStyle/>
        <a:p>
          <a:endParaRPr lang="es-ES"/>
        </a:p>
      </dgm:t>
    </dgm:pt>
    <dgm:pt modelId="{4F40151C-E911-445F-884E-7A4991AD9B34}" type="sibTrans" cxnId="{4EFD95B1-3572-41DC-830A-1307171AC885}">
      <dgm:prSet/>
      <dgm:spPr/>
      <dgm:t>
        <a:bodyPr/>
        <a:lstStyle/>
        <a:p>
          <a:endParaRPr lang="es-ES"/>
        </a:p>
      </dgm:t>
    </dgm:pt>
    <dgm:pt modelId="{40CFBDA1-8961-4F59-910C-D9FF4F749868}">
      <dgm:prSet phldrT="[Texto]"/>
      <dgm:spPr/>
      <dgm:t>
        <a:bodyPr/>
        <a:lstStyle/>
        <a:p>
          <a:endParaRPr lang="es-ES" sz="1900" dirty="0"/>
        </a:p>
      </dgm:t>
    </dgm:pt>
    <dgm:pt modelId="{9FF86861-0340-4E40-BF72-DFAE40DB1C9E}" type="parTrans" cxnId="{8619CBFB-03C4-46A7-A94E-AB26A91786AE}">
      <dgm:prSet/>
      <dgm:spPr/>
      <dgm:t>
        <a:bodyPr/>
        <a:lstStyle/>
        <a:p>
          <a:endParaRPr lang="es-ES"/>
        </a:p>
      </dgm:t>
    </dgm:pt>
    <dgm:pt modelId="{9F197CA0-1D34-4552-835C-E642A8A384A4}" type="sibTrans" cxnId="{8619CBFB-03C4-46A7-A94E-AB26A91786AE}">
      <dgm:prSet/>
      <dgm:spPr/>
      <dgm:t>
        <a:bodyPr/>
        <a:lstStyle/>
        <a:p>
          <a:endParaRPr lang="es-ES"/>
        </a:p>
      </dgm:t>
    </dgm:pt>
    <dgm:pt modelId="{BB7C35A6-3FB1-4210-9D5E-654DA7690140}">
      <dgm:prSet phldrT="[Texto]" custT="1"/>
      <dgm:spPr/>
      <dgm:t>
        <a:bodyPr/>
        <a:lstStyle/>
        <a:p>
          <a:r>
            <a:rPr lang="es-ES" sz="1900" b="1" i="0" dirty="0">
              <a:latin typeface="Arial" panose="020B0604020202020204" pitchFamily="34" charset="0"/>
              <a:cs typeface="Arial" panose="020B0604020202020204" pitchFamily="34" charset="0"/>
            </a:rPr>
            <a:t>El sujeto infiere los atributos principales de la categoría que se ha formado</a:t>
          </a:r>
          <a:r>
            <a:rPr lang="es-ES" sz="1900" b="0" i="0" dirty="0">
              <a:latin typeface="Arial" panose="020B0604020202020204" pitchFamily="34" charset="0"/>
              <a:cs typeface="Arial" panose="020B0604020202020204" pitchFamily="34" charset="0"/>
            </a:rPr>
            <a:t>, comparando y contrastando ejemplos que contiene los atributos principales de la categoría con otros elementos que no los poseen. Dicho de otro modo, este proceso permite la creación de criterios de inclusión y exclusió</a:t>
          </a:r>
          <a:r>
            <a:rPr lang="es-ES" sz="1900" b="0" i="0" dirty="0"/>
            <a:t>n dentro de una categoría.</a:t>
          </a:r>
          <a:endParaRPr lang="es-ES" sz="1900" dirty="0"/>
        </a:p>
      </dgm:t>
    </dgm:pt>
    <dgm:pt modelId="{CE863156-1C21-4CC4-9708-100AE89DC57C}" type="parTrans" cxnId="{2BF36175-29D9-4377-B1F0-B62820A79DAF}">
      <dgm:prSet/>
      <dgm:spPr/>
      <dgm:t>
        <a:bodyPr/>
        <a:lstStyle/>
        <a:p>
          <a:endParaRPr lang="es-ES"/>
        </a:p>
      </dgm:t>
    </dgm:pt>
    <dgm:pt modelId="{546835D9-0021-46B9-9D32-BAFB297D6F92}" type="sibTrans" cxnId="{2BF36175-29D9-4377-B1F0-B62820A79DAF}">
      <dgm:prSet/>
      <dgm:spPr/>
      <dgm:t>
        <a:bodyPr/>
        <a:lstStyle/>
        <a:p>
          <a:endParaRPr lang="es-ES"/>
        </a:p>
      </dgm:t>
    </dgm:pt>
    <dgm:pt modelId="{9AA1BA82-3674-48C7-A75E-858BE83EE9A8}">
      <dgm:prSet custT="1"/>
      <dgm:spPr/>
      <dgm:t>
        <a:bodyPr/>
        <a:lstStyle/>
        <a:p>
          <a:r>
            <a:rPr lang="es-ES" sz="2200" b="0" i="0" dirty="0">
              <a:latin typeface="Arial" panose="020B0604020202020204" pitchFamily="34" charset="0"/>
              <a:cs typeface="Arial" panose="020B0604020202020204" pitchFamily="34" charset="0"/>
            </a:rPr>
            <a:t>Se reconocen patrones comunes en varias unidades de información y se unifican en ciertos conceptos.</a:t>
          </a:r>
        </a:p>
      </dgm:t>
    </dgm:pt>
    <dgm:pt modelId="{C5AA0EE4-934B-4343-A7BD-B22C88B9167F}" type="parTrans" cxnId="{28BBD60F-7FB2-4EE7-A87B-703BE30DEE4C}">
      <dgm:prSet/>
      <dgm:spPr/>
      <dgm:t>
        <a:bodyPr/>
        <a:lstStyle/>
        <a:p>
          <a:endParaRPr lang="es-ES"/>
        </a:p>
      </dgm:t>
    </dgm:pt>
    <dgm:pt modelId="{11A97535-87FC-4690-B17B-483CF740B85B}" type="sibTrans" cxnId="{28BBD60F-7FB2-4EE7-A87B-703BE30DEE4C}">
      <dgm:prSet/>
      <dgm:spPr/>
      <dgm:t>
        <a:bodyPr/>
        <a:lstStyle/>
        <a:p>
          <a:endParaRPr lang="es-ES"/>
        </a:p>
      </dgm:t>
    </dgm:pt>
    <dgm:pt modelId="{6DEAC13D-1F28-4FCB-8313-ED47D0ED6B37}">
      <dgm:prSet custT="1"/>
      <dgm:spPr/>
      <dgm:t>
        <a:bodyPr/>
        <a:lstStyle/>
        <a:p>
          <a:endParaRPr lang="es-ES" sz="2200" b="0" i="0" dirty="0">
            <a:latin typeface="Arial" panose="020B0604020202020204" pitchFamily="34" charset="0"/>
            <a:cs typeface="Arial" panose="020B0604020202020204" pitchFamily="34" charset="0"/>
          </a:endParaRPr>
        </a:p>
      </dgm:t>
    </dgm:pt>
    <dgm:pt modelId="{C8154F9C-BFDF-4AFB-BCCF-E23B1ED9DB82}" type="parTrans" cxnId="{A4663EC4-2250-4557-BE0F-08A4D2763442}">
      <dgm:prSet/>
      <dgm:spPr/>
      <dgm:t>
        <a:bodyPr/>
        <a:lstStyle/>
        <a:p>
          <a:endParaRPr lang="es-ES"/>
        </a:p>
      </dgm:t>
    </dgm:pt>
    <dgm:pt modelId="{ABC44A52-E396-46FE-94C3-9075B0BC24BA}" type="sibTrans" cxnId="{A4663EC4-2250-4557-BE0F-08A4D2763442}">
      <dgm:prSet/>
      <dgm:spPr/>
      <dgm:t>
        <a:bodyPr/>
        <a:lstStyle/>
        <a:p>
          <a:endParaRPr lang="es-ES"/>
        </a:p>
      </dgm:t>
    </dgm:pt>
    <dgm:pt modelId="{032CB960-031D-40AF-9941-BFE83C3A75AD}" type="pres">
      <dgm:prSet presAssocID="{DA73B71F-4046-4613-B601-D828A30A7F38}" presName="Name0" presStyleCnt="0">
        <dgm:presLayoutVars>
          <dgm:dir/>
          <dgm:animLvl val="lvl"/>
          <dgm:resizeHandles val="exact"/>
        </dgm:presLayoutVars>
      </dgm:prSet>
      <dgm:spPr/>
    </dgm:pt>
    <dgm:pt modelId="{C704E18B-51EE-426F-87F5-287787CEBA79}" type="pres">
      <dgm:prSet presAssocID="{3D20B2E0-353B-4E72-881E-138734AE7CCF}" presName="composite" presStyleCnt="0"/>
      <dgm:spPr/>
    </dgm:pt>
    <dgm:pt modelId="{F8C11B24-2853-4005-908F-043716CCF5CE}" type="pres">
      <dgm:prSet presAssocID="{3D20B2E0-353B-4E72-881E-138734AE7CCF}" presName="parTx" presStyleLbl="alignNode1" presStyleIdx="0" presStyleCnt="2">
        <dgm:presLayoutVars>
          <dgm:chMax val="0"/>
          <dgm:chPref val="0"/>
          <dgm:bulletEnabled val="1"/>
        </dgm:presLayoutVars>
      </dgm:prSet>
      <dgm:spPr/>
    </dgm:pt>
    <dgm:pt modelId="{B30081AF-86BF-45AF-9C8A-CAF85BA97208}" type="pres">
      <dgm:prSet presAssocID="{3D20B2E0-353B-4E72-881E-138734AE7CCF}" presName="desTx" presStyleLbl="alignAccFollowNode1" presStyleIdx="0" presStyleCnt="2">
        <dgm:presLayoutVars>
          <dgm:bulletEnabled val="1"/>
        </dgm:presLayoutVars>
      </dgm:prSet>
      <dgm:spPr/>
    </dgm:pt>
    <dgm:pt modelId="{6990C538-65E0-434B-A76A-D4C249727335}" type="pres">
      <dgm:prSet presAssocID="{D3BF62FD-C6D1-495C-A2A0-F1A4FD3C7D62}" presName="space" presStyleCnt="0"/>
      <dgm:spPr/>
    </dgm:pt>
    <dgm:pt modelId="{72281E4F-F220-42C8-8F4A-4B6E08788CA4}" type="pres">
      <dgm:prSet presAssocID="{E7D9B4CF-A456-4E73-8C0D-F1815D8AC2AD}" presName="composite" presStyleCnt="0"/>
      <dgm:spPr/>
    </dgm:pt>
    <dgm:pt modelId="{89783185-B6EC-4E34-99E1-A534135892F2}" type="pres">
      <dgm:prSet presAssocID="{E7D9B4CF-A456-4E73-8C0D-F1815D8AC2AD}" presName="parTx" presStyleLbl="alignNode1" presStyleIdx="1" presStyleCnt="2">
        <dgm:presLayoutVars>
          <dgm:chMax val="0"/>
          <dgm:chPref val="0"/>
          <dgm:bulletEnabled val="1"/>
        </dgm:presLayoutVars>
      </dgm:prSet>
      <dgm:spPr/>
    </dgm:pt>
    <dgm:pt modelId="{CB2801A4-B1BB-46B0-A2C1-9B1F3456B74D}" type="pres">
      <dgm:prSet presAssocID="{E7D9B4CF-A456-4E73-8C0D-F1815D8AC2AD}" presName="desTx" presStyleLbl="alignAccFollowNode1" presStyleIdx="1" presStyleCnt="2">
        <dgm:presLayoutVars>
          <dgm:bulletEnabled val="1"/>
        </dgm:presLayoutVars>
      </dgm:prSet>
      <dgm:spPr/>
    </dgm:pt>
  </dgm:ptLst>
  <dgm:cxnLst>
    <dgm:cxn modelId="{DEB56208-6BEA-47BF-A05B-EB8484DD58A9}" srcId="{3D20B2E0-353B-4E72-881E-138734AE7CCF}" destId="{DF972CFC-C54E-4EE2-AF28-09014FD448BC}" srcOrd="0" destOrd="0" parTransId="{BF02B992-3297-483A-882F-B76291D048CC}" sibTransId="{151DE927-4E2E-421F-93F5-1515D0F0DB5E}"/>
    <dgm:cxn modelId="{28BBD60F-7FB2-4EE7-A87B-703BE30DEE4C}" srcId="{3D20B2E0-353B-4E72-881E-138734AE7CCF}" destId="{9AA1BA82-3674-48C7-A75E-858BE83EE9A8}" srcOrd="3" destOrd="0" parTransId="{C5AA0EE4-934B-4343-A7BD-B22C88B9167F}" sibTransId="{11A97535-87FC-4690-B17B-483CF740B85B}"/>
    <dgm:cxn modelId="{DC707417-BAC0-49D8-93A0-F346987A5526}" type="presOf" srcId="{940B8F3F-ED5F-4A18-AA98-4D4F123B705B}" destId="{B30081AF-86BF-45AF-9C8A-CAF85BA97208}" srcOrd="0" destOrd="1" presId="urn:microsoft.com/office/officeart/2005/8/layout/hList1"/>
    <dgm:cxn modelId="{F3254D2B-5CEF-42AD-9463-93E38766ADA0}" type="presOf" srcId="{40CFBDA1-8961-4F59-910C-D9FF4F749868}" destId="{CB2801A4-B1BB-46B0-A2C1-9B1F3456B74D}" srcOrd="0" destOrd="0" presId="urn:microsoft.com/office/officeart/2005/8/layout/hList1"/>
    <dgm:cxn modelId="{3424AB71-AD3E-424B-8727-7E089C4F7AD3}" type="presOf" srcId="{BB7C35A6-3FB1-4210-9D5E-654DA7690140}" destId="{CB2801A4-B1BB-46B0-A2C1-9B1F3456B74D}" srcOrd="0" destOrd="2" presId="urn:microsoft.com/office/officeart/2005/8/layout/hList1"/>
    <dgm:cxn modelId="{2BF36175-29D9-4377-B1F0-B62820A79DAF}" srcId="{E7D9B4CF-A456-4E73-8C0D-F1815D8AC2AD}" destId="{BB7C35A6-3FB1-4210-9D5E-654DA7690140}" srcOrd="2" destOrd="0" parTransId="{CE863156-1C21-4CC4-9708-100AE89DC57C}" sibTransId="{546835D9-0021-46B9-9D32-BAFB297D6F92}"/>
    <dgm:cxn modelId="{17A70358-AE43-44E9-8F4B-FBE06807B0A3}" type="presOf" srcId="{E7D9B4CF-A456-4E73-8C0D-F1815D8AC2AD}" destId="{89783185-B6EC-4E34-99E1-A534135892F2}" srcOrd="0" destOrd="0" presId="urn:microsoft.com/office/officeart/2005/8/layout/hList1"/>
    <dgm:cxn modelId="{24CF5259-F122-4178-A8DA-650B2FF06E57}" type="presOf" srcId="{9AA1BA82-3674-48C7-A75E-858BE83EE9A8}" destId="{B30081AF-86BF-45AF-9C8A-CAF85BA97208}" srcOrd="0" destOrd="3" presId="urn:microsoft.com/office/officeart/2005/8/layout/hList1"/>
    <dgm:cxn modelId="{502B6CA6-86EB-416C-8A82-745049EAE2B8}" type="presOf" srcId="{6DEAC13D-1F28-4FCB-8313-ED47D0ED6B37}" destId="{B30081AF-86BF-45AF-9C8A-CAF85BA97208}" srcOrd="0" destOrd="2" presId="urn:microsoft.com/office/officeart/2005/8/layout/hList1"/>
    <dgm:cxn modelId="{4DE2B4A9-3B9A-4594-BD42-563B030F198A}" type="presOf" srcId="{3D20B2E0-353B-4E72-881E-138734AE7CCF}" destId="{F8C11B24-2853-4005-908F-043716CCF5CE}" srcOrd="0" destOrd="0" presId="urn:microsoft.com/office/officeart/2005/8/layout/hList1"/>
    <dgm:cxn modelId="{1B97F5AD-B6DF-4874-9C72-62CDF0449EA9}" type="presOf" srcId="{87D686B4-0D65-47A1-8ADA-273DBCF951E4}" destId="{CB2801A4-B1BB-46B0-A2C1-9B1F3456B74D}" srcOrd="0" destOrd="1" presId="urn:microsoft.com/office/officeart/2005/8/layout/hList1"/>
    <dgm:cxn modelId="{4EFD95B1-3572-41DC-830A-1307171AC885}" srcId="{3D20B2E0-353B-4E72-881E-138734AE7CCF}" destId="{940B8F3F-ED5F-4A18-AA98-4D4F123B705B}" srcOrd="1" destOrd="0" parTransId="{A305B504-D59A-4DBB-8DFD-B12A71AE05AC}" sibTransId="{4F40151C-E911-445F-884E-7A4991AD9B34}"/>
    <dgm:cxn modelId="{BB508BC3-D2C9-4EB8-825C-73A609F54133}" type="presOf" srcId="{DA73B71F-4046-4613-B601-D828A30A7F38}" destId="{032CB960-031D-40AF-9941-BFE83C3A75AD}" srcOrd="0" destOrd="0" presId="urn:microsoft.com/office/officeart/2005/8/layout/hList1"/>
    <dgm:cxn modelId="{A4663EC4-2250-4557-BE0F-08A4D2763442}" srcId="{3D20B2E0-353B-4E72-881E-138734AE7CCF}" destId="{6DEAC13D-1F28-4FCB-8313-ED47D0ED6B37}" srcOrd="2" destOrd="0" parTransId="{C8154F9C-BFDF-4AFB-BCCF-E23B1ED9DB82}" sibTransId="{ABC44A52-E396-46FE-94C3-9075B0BC24BA}"/>
    <dgm:cxn modelId="{B6D268CA-42E8-46CC-9FA3-FDAFC87A1E05}" type="presOf" srcId="{DF972CFC-C54E-4EE2-AF28-09014FD448BC}" destId="{B30081AF-86BF-45AF-9C8A-CAF85BA97208}" srcOrd="0" destOrd="0" presId="urn:microsoft.com/office/officeart/2005/8/layout/hList1"/>
    <dgm:cxn modelId="{8BF617D4-3F3B-466D-8C7D-18C13343F827}" srcId="{DA73B71F-4046-4613-B601-D828A30A7F38}" destId="{E7D9B4CF-A456-4E73-8C0D-F1815D8AC2AD}" srcOrd="1" destOrd="0" parTransId="{1523CF60-C5B3-48A9-B6C3-9B0E0912E727}" sibTransId="{704926D5-6F86-4AD3-A331-0B468A363236}"/>
    <dgm:cxn modelId="{0125F5E1-8CB7-451D-85D0-A85471B032EF}" srcId="{DA73B71F-4046-4613-B601-D828A30A7F38}" destId="{3D20B2E0-353B-4E72-881E-138734AE7CCF}" srcOrd="0" destOrd="0" parTransId="{B7914158-7711-4700-A5FA-D8E22151C377}" sibTransId="{D3BF62FD-C6D1-495C-A2A0-F1A4FD3C7D62}"/>
    <dgm:cxn modelId="{5F2A24F4-004D-49C4-B5B9-346F01631C2F}" srcId="{E7D9B4CF-A456-4E73-8C0D-F1815D8AC2AD}" destId="{87D686B4-0D65-47A1-8ADA-273DBCF951E4}" srcOrd="1" destOrd="0" parTransId="{56518BF3-6FBD-4C2C-8C72-84B2B2C5C95B}" sibTransId="{469B3AE4-93BF-44E5-800E-919927B66BDC}"/>
    <dgm:cxn modelId="{8619CBFB-03C4-46A7-A94E-AB26A91786AE}" srcId="{E7D9B4CF-A456-4E73-8C0D-F1815D8AC2AD}" destId="{40CFBDA1-8961-4F59-910C-D9FF4F749868}" srcOrd="0" destOrd="0" parTransId="{9FF86861-0340-4E40-BF72-DFAE40DB1C9E}" sibTransId="{9F197CA0-1D34-4552-835C-E642A8A384A4}"/>
    <dgm:cxn modelId="{CDD88DCF-B1F6-4B3F-A794-AFD222A0105B}" type="presParOf" srcId="{032CB960-031D-40AF-9941-BFE83C3A75AD}" destId="{C704E18B-51EE-426F-87F5-287787CEBA79}" srcOrd="0" destOrd="0" presId="urn:microsoft.com/office/officeart/2005/8/layout/hList1"/>
    <dgm:cxn modelId="{E6039BEE-751C-4C9D-8F12-D670F562C58D}" type="presParOf" srcId="{C704E18B-51EE-426F-87F5-287787CEBA79}" destId="{F8C11B24-2853-4005-908F-043716CCF5CE}" srcOrd="0" destOrd="0" presId="urn:microsoft.com/office/officeart/2005/8/layout/hList1"/>
    <dgm:cxn modelId="{62FE3C8E-D2B1-4174-ACDF-2C09006194E9}" type="presParOf" srcId="{C704E18B-51EE-426F-87F5-287787CEBA79}" destId="{B30081AF-86BF-45AF-9C8A-CAF85BA97208}" srcOrd="1" destOrd="0" presId="urn:microsoft.com/office/officeart/2005/8/layout/hList1"/>
    <dgm:cxn modelId="{96FE65ED-2BD0-44DC-A699-9FD78A8CBAEA}" type="presParOf" srcId="{032CB960-031D-40AF-9941-BFE83C3A75AD}" destId="{6990C538-65E0-434B-A76A-D4C249727335}" srcOrd="1" destOrd="0" presId="urn:microsoft.com/office/officeart/2005/8/layout/hList1"/>
    <dgm:cxn modelId="{8CFCD4BB-E37C-4C00-9870-D969C101373D}" type="presParOf" srcId="{032CB960-031D-40AF-9941-BFE83C3A75AD}" destId="{72281E4F-F220-42C8-8F4A-4B6E08788CA4}" srcOrd="2" destOrd="0" presId="urn:microsoft.com/office/officeart/2005/8/layout/hList1"/>
    <dgm:cxn modelId="{C5C7FDBA-037E-4273-A6A7-1A2278C6922A}" type="presParOf" srcId="{72281E4F-F220-42C8-8F4A-4B6E08788CA4}" destId="{89783185-B6EC-4E34-99E1-A534135892F2}" srcOrd="0" destOrd="0" presId="urn:microsoft.com/office/officeart/2005/8/layout/hList1"/>
    <dgm:cxn modelId="{5BCE1474-E6FF-4AB2-815B-1A09908FB17D}" type="presParOf" srcId="{72281E4F-F220-42C8-8F4A-4B6E08788CA4}" destId="{CB2801A4-B1BB-46B0-A2C1-9B1F3456B74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BF5A46-04E3-431C-8091-23446313B024}"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s-ES"/>
        </a:p>
      </dgm:t>
    </dgm:pt>
    <dgm:pt modelId="{4255675D-0A36-490D-8210-41D578C134DF}">
      <dgm:prSet phldrT="[Texto]"/>
      <dgm:spPr/>
      <dgm:t>
        <a:bodyPr/>
        <a:lstStyle/>
        <a:p>
          <a:r>
            <a:rPr lang="es-ES" dirty="0"/>
            <a:t>Modos Representacionales</a:t>
          </a:r>
        </a:p>
      </dgm:t>
    </dgm:pt>
    <dgm:pt modelId="{7AB2EB15-704B-456B-AA0C-58F0BA020174}" type="parTrans" cxnId="{1EA7A015-1508-4E01-B85F-93CF6F71F559}">
      <dgm:prSet/>
      <dgm:spPr/>
      <dgm:t>
        <a:bodyPr/>
        <a:lstStyle/>
        <a:p>
          <a:endParaRPr lang="es-ES"/>
        </a:p>
      </dgm:t>
    </dgm:pt>
    <dgm:pt modelId="{AA0DC23E-4FC2-444C-BBA1-F71165502C83}" type="sibTrans" cxnId="{1EA7A015-1508-4E01-B85F-93CF6F71F559}">
      <dgm:prSet/>
      <dgm:spPr/>
      <dgm:t>
        <a:bodyPr/>
        <a:lstStyle/>
        <a:p>
          <a:endParaRPr lang="es-ES"/>
        </a:p>
      </dgm:t>
    </dgm:pt>
    <dgm:pt modelId="{133E83C4-F784-4DE6-B313-956852D79C78}">
      <dgm:prSet phldrT="[Texto]"/>
      <dgm:spPr/>
      <dgm:t>
        <a:bodyPr/>
        <a:lstStyle/>
        <a:p>
          <a:r>
            <a:rPr lang="en-US" b="1" i="0" dirty="0" err="1"/>
            <a:t>Representación</a:t>
          </a:r>
          <a:r>
            <a:rPr lang="en-US" b="1" i="0" dirty="0"/>
            <a:t> </a:t>
          </a:r>
          <a:r>
            <a:rPr lang="en-US" b="1" i="0" dirty="0" err="1"/>
            <a:t>enactiva</a:t>
          </a:r>
          <a:endParaRPr lang="es-ES" dirty="0"/>
        </a:p>
      </dgm:t>
    </dgm:pt>
    <dgm:pt modelId="{FE8251EC-F4E1-4518-B3BD-B462B75E8BC7}" type="parTrans" cxnId="{411F42DB-731A-45BE-AAE0-4D9DA3EC48F9}">
      <dgm:prSet/>
      <dgm:spPr/>
      <dgm:t>
        <a:bodyPr/>
        <a:lstStyle/>
        <a:p>
          <a:endParaRPr lang="es-ES"/>
        </a:p>
      </dgm:t>
    </dgm:pt>
    <dgm:pt modelId="{F52C34AD-2412-4E4D-A3C6-AB4D65E589BE}" type="sibTrans" cxnId="{411F42DB-731A-45BE-AAE0-4D9DA3EC48F9}">
      <dgm:prSet/>
      <dgm:spPr/>
      <dgm:t>
        <a:bodyPr/>
        <a:lstStyle/>
        <a:p>
          <a:endParaRPr lang="es-ES"/>
        </a:p>
      </dgm:t>
    </dgm:pt>
    <dgm:pt modelId="{B9EDC2A9-B6E9-454A-AA71-32E18A7E79B2}">
      <dgm:prSet phldrT="[Texto]"/>
      <dgm:spPr/>
      <dgm:t>
        <a:bodyPr/>
        <a:lstStyle/>
        <a:p>
          <a:r>
            <a:rPr lang="en-US" b="1" i="0" dirty="0" err="1"/>
            <a:t>Representación</a:t>
          </a:r>
          <a:r>
            <a:rPr lang="en-US" b="1" i="0" dirty="0"/>
            <a:t> </a:t>
          </a:r>
          <a:r>
            <a:rPr lang="en-US" b="1" i="0" dirty="0" err="1"/>
            <a:t>icónica</a:t>
          </a:r>
          <a:endParaRPr lang="es-ES" dirty="0"/>
        </a:p>
      </dgm:t>
    </dgm:pt>
    <dgm:pt modelId="{0C32572F-9F3A-4EAA-8DF0-BD65213DA9F8}" type="parTrans" cxnId="{07EEF755-1AE7-4589-9CF3-8C4720D250EE}">
      <dgm:prSet/>
      <dgm:spPr/>
      <dgm:t>
        <a:bodyPr/>
        <a:lstStyle/>
        <a:p>
          <a:endParaRPr lang="es-ES"/>
        </a:p>
      </dgm:t>
    </dgm:pt>
    <dgm:pt modelId="{A839BD3D-7758-4195-BC3F-0EC7A8D3FFAF}" type="sibTrans" cxnId="{07EEF755-1AE7-4589-9CF3-8C4720D250EE}">
      <dgm:prSet/>
      <dgm:spPr/>
      <dgm:t>
        <a:bodyPr/>
        <a:lstStyle/>
        <a:p>
          <a:endParaRPr lang="es-ES"/>
        </a:p>
      </dgm:t>
    </dgm:pt>
    <dgm:pt modelId="{0430C218-FB32-4BA6-A21B-0CBFA02AD4EE}">
      <dgm:prSet phldrT="[Texto]"/>
      <dgm:spPr/>
      <dgm:t>
        <a:bodyPr/>
        <a:lstStyle/>
        <a:p>
          <a:r>
            <a:rPr lang="en-US" b="1" i="0" dirty="0" err="1"/>
            <a:t>Representación</a:t>
          </a:r>
          <a:r>
            <a:rPr lang="en-US" b="1" i="0" dirty="0"/>
            <a:t> </a:t>
          </a:r>
          <a:r>
            <a:rPr lang="en-US" b="1" i="0" dirty="0" err="1"/>
            <a:t>simbólica</a:t>
          </a:r>
          <a:endParaRPr lang="es-ES" dirty="0"/>
        </a:p>
      </dgm:t>
    </dgm:pt>
    <dgm:pt modelId="{4E48DC47-002E-4629-B443-167CE4AA3DD2}" type="parTrans" cxnId="{FB6AF35E-4704-4F99-B3B1-1CD03C463D97}">
      <dgm:prSet/>
      <dgm:spPr/>
      <dgm:t>
        <a:bodyPr/>
        <a:lstStyle/>
        <a:p>
          <a:endParaRPr lang="es-ES"/>
        </a:p>
      </dgm:t>
    </dgm:pt>
    <dgm:pt modelId="{D9A3FCC7-8986-40B8-9521-E3E9130B7573}" type="sibTrans" cxnId="{FB6AF35E-4704-4F99-B3B1-1CD03C463D97}">
      <dgm:prSet/>
      <dgm:spPr/>
      <dgm:t>
        <a:bodyPr/>
        <a:lstStyle/>
        <a:p>
          <a:endParaRPr lang="es-ES"/>
        </a:p>
      </dgm:t>
    </dgm:pt>
    <dgm:pt modelId="{8F296B3F-0007-43FE-8D74-4BCF9DDB2630}" type="pres">
      <dgm:prSet presAssocID="{79BF5A46-04E3-431C-8091-23446313B024}" presName="Name0" presStyleCnt="0">
        <dgm:presLayoutVars>
          <dgm:chPref val="1"/>
          <dgm:dir/>
          <dgm:animOne val="branch"/>
          <dgm:animLvl val="lvl"/>
          <dgm:resizeHandles val="exact"/>
        </dgm:presLayoutVars>
      </dgm:prSet>
      <dgm:spPr/>
    </dgm:pt>
    <dgm:pt modelId="{04D26920-D7FA-4B5A-AE4A-A7824AC65898}" type="pres">
      <dgm:prSet presAssocID="{4255675D-0A36-490D-8210-41D578C134DF}" presName="root1" presStyleCnt="0"/>
      <dgm:spPr/>
    </dgm:pt>
    <dgm:pt modelId="{E02CDB6C-D32B-443D-86D3-95FB9807CC5B}" type="pres">
      <dgm:prSet presAssocID="{4255675D-0A36-490D-8210-41D578C134DF}" presName="LevelOneTextNode" presStyleLbl="node0" presStyleIdx="0" presStyleCnt="1">
        <dgm:presLayoutVars>
          <dgm:chPref val="3"/>
        </dgm:presLayoutVars>
      </dgm:prSet>
      <dgm:spPr/>
    </dgm:pt>
    <dgm:pt modelId="{66DDDFAE-AB48-4FEF-BB40-2E50D10D68CD}" type="pres">
      <dgm:prSet presAssocID="{4255675D-0A36-490D-8210-41D578C134DF}" presName="level2hierChild" presStyleCnt="0"/>
      <dgm:spPr/>
    </dgm:pt>
    <dgm:pt modelId="{B6375D53-4B66-4189-AC54-F824662E112B}" type="pres">
      <dgm:prSet presAssocID="{FE8251EC-F4E1-4518-B3BD-B462B75E8BC7}" presName="conn2-1" presStyleLbl="parChTrans1D2" presStyleIdx="0" presStyleCnt="3"/>
      <dgm:spPr/>
    </dgm:pt>
    <dgm:pt modelId="{E07A6164-DFA3-49DD-A854-433F78741B3F}" type="pres">
      <dgm:prSet presAssocID="{FE8251EC-F4E1-4518-B3BD-B462B75E8BC7}" presName="connTx" presStyleLbl="parChTrans1D2" presStyleIdx="0" presStyleCnt="3"/>
      <dgm:spPr/>
    </dgm:pt>
    <dgm:pt modelId="{F59B2C49-8A41-445C-B0AC-A638E00DEED6}" type="pres">
      <dgm:prSet presAssocID="{133E83C4-F784-4DE6-B313-956852D79C78}" presName="root2" presStyleCnt="0"/>
      <dgm:spPr/>
    </dgm:pt>
    <dgm:pt modelId="{7DE09D81-7F6F-46EA-8D53-14C252870F7A}" type="pres">
      <dgm:prSet presAssocID="{133E83C4-F784-4DE6-B313-956852D79C78}" presName="LevelTwoTextNode" presStyleLbl="node2" presStyleIdx="0" presStyleCnt="3">
        <dgm:presLayoutVars>
          <dgm:chPref val="3"/>
        </dgm:presLayoutVars>
      </dgm:prSet>
      <dgm:spPr/>
    </dgm:pt>
    <dgm:pt modelId="{5D25614C-F75A-4A4E-876E-9FADDF227BC2}" type="pres">
      <dgm:prSet presAssocID="{133E83C4-F784-4DE6-B313-956852D79C78}" presName="level3hierChild" presStyleCnt="0"/>
      <dgm:spPr/>
    </dgm:pt>
    <dgm:pt modelId="{43BDB45E-1747-4C02-BADB-CBD49E0949D5}" type="pres">
      <dgm:prSet presAssocID="{0C32572F-9F3A-4EAA-8DF0-BD65213DA9F8}" presName="conn2-1" presStyleLbl="parChTrans1D2" presStyleIdx="1" presStyleCnt="3"/>
      <dgm:spPr/>
    </dgm:pt>
    <dgm:pt modelId="{53ADC051-E39B-417B-AE6D-0C839A3067F2}" type="pres">
      <dgm:prSet presAssocID="{0C32572F-9F3A-4EAA-8DF0-BD65213DA9F8}" presName="connTx" presStyleLbl="parChTrans1D2" presStyleIdx="1" presStyleCnt="3"/>
      <dgm:spPr/>
    </dgm:pt>
    <dgm:pt modelId="{968E6AC9-1BC6-4023-A84B-1C575377FF8D}" type="pres">
      <dgm:prSet presAssocID="{B9EDC2A9-B6E9-454A-AA71-32E18A7E79B2}" presName="root2" presStyleCnt="0"/>
      <dgm:spPr/>
    </dgm:pt>
    <dgm:pt modelId="{1FFF78AC-945F-4740-9A8D-E7B8D8D0D2A8}" type="pres">
      <dgm:prSet presAssocID="{B9EDC2A9-B6E9-454A-AA71-32E18A7E79B2}" presName="LevelTwoTextNode" presStyleLbl="node2" presStyleIdx="1" presStyleCnt="3" custLinFactNeighborY="-11999">
        <dgm:presLayoutVars>
          <dgm:chPref val="3"/>
        </dgm:presLayoutVars>
      </dgm:prSet>
      <dgm:spPr/>
    </dgm:pt>
    <dgm:pt modelId="{7DD853DC-E666-4C23-BD0F-0BF2C24E7415}" type="pres">
      <dgm:prSet presAssocID="{B9EDC2A9-B6E9-454A-AA71-32E18A7E79B2}" presName="level3hierChild" presStyleCnt="0"/>
      <dgm:spPr/>
    </dgm:pt>
    <dgm:pt modelId="{CBE66B8C-6DE0-43C1-8D41-C437CF51AE99}" type="pres">
      <dgm:prSet presAssocID="{4E48DC47-002E-4629-B443-167CE4AA3DD2}" presName="conn2-1" presStyleLbl="parChTrans1D2" presStyleIdx="2" presStyleCnt="3"/>
      <dgm:spPr/>
    </dgm:pt>
    <dgm:pt modelId="{F6AC3317-2D1F-47C2-96A9-D4FD0DA21A43}" type="pres">
      <dgm:prSet presAssocID="{4E48DC47-002E-4629-B443-167CE4AA3DD2}" presName="connTx" presStyleLbl="parChTrans1D2" presStyleIdx="2" presStyleCnt="3"/>
      <dgm:spPr/>
    </dgm:pt>
    <dgm:pt modelId="{5A912CB4-A6D6-47BF-88F8-7B725E13FE48}" type="pres">
      <dgm:prSet presAssocID="{0430C218-FB32-4BA6-A21B-0CBFA02AD4EE}" presName="root2" presStyleCnt="0"/>
      <dgm:spPr/>
    </dgm:pt>
    <dgm:pt modelId="{F421164C-2E97-45D3-983A-59BE4CFB8C1D}" type="pres">
      <dgm:prSet presAssocID="{0430C218-FB32-4BA6-A21B-0CBFA02AD4EE}" presName="LevelTwoTextNode" presStyleLbl="node2" presStyleIdx="2" presStyleCnt="3">
        <dgm:presLayoutVars>
          <dgm:chPref val="3"/>
        </dgm:presLayoutVars>
      </dgm:prSet>
      <dgm:spPr/>
    </dgm:pt>
    <dgm:pt modelId="{EB328E20-B995-418D-B791-B585DA97F09F}" type="pres">
      <dgm:prSet presAssocID="{0430C218-FB32-4BA6-A21B-0CBFA02AD4EE}" presName="level3hierChild" presStyleCnt="0"/>
      <dgm:spPr/>
    </dgm:pt>
  </dgm:ptLst>
  <dgm:cxnLst>
    <dgm:cxn modelId="{A10A130E-D4AF-4A8C-9FDE-01D344D42900}" type="presOf" srcId="{79BF5A46-04E3-431C-8091-23446313B024}" destId="{8F296B3F-0007-43FE-8D74-4BCF9DDB2630}" srcOrd="0" destOrd="0" presId="urn:microsoft.com/office/officeart/2008/layout/HorizontalMultiLevelHierarchy"/>
    <dgm:cxn modelId="{1F378010-C5E0-49C5-B191-AC8537091807}" type="presOf" srcId="{4E48DC47-002E-4629-B443-167CE4AA3DD2}" destId="{CBE66B8C-6DE0-43C1-8D41-C437CF51AE99}" srcOrd="0" destOrd="0" presId="urn:microsoft.com/office/officeart/2008/layout/HorizontalMultiLevelHierarchy"/>
    <dgm:cxn modelId="{1EA7A015-1508-4E01-B85F-93CF6F71F559}" srcId="{79BF5A46-04E3-431C-8091-23446313B024}" destId="{4255675D-0A36-490D-8210-41D578C134DF}" srcOrd="0" destOrd="0" parTransId="{7AB2EB15-704B-456B-AA0C-58F0BA020174}" sibTransId="{AA0DC23E-4FC2-444C-BBA1-F71165502C83}"/>
    <dgm:cxn modelId="{FB6AF35E-4704-4F99-B3B1-1CD03C463D97}" srcId="{4255675D-0A36-490D-8210-41D578C134DF}" destId="{0430C218-FB32-4BA6-A21B-0CBFA02AD4EE}" srcOrd="2" destOrd="0" parTransId="{4E48DC47-002E-4629-B443-167CE4AA3DD2}" sibTransId="{D9A3FCC7-8986-40B8-9521-E3E9130B7573}"/>
    <dgm:cxn modelId="{F2800B69-FDB2-4605-ABAB-EDC314BA3E99}" type="presOf" srcId="{FE8251EC-F4E1-4518-B3BD-B462B75E8BC7}" destId="{B6375D53-4B66-4189-AC54-F824662E112B}" srcOrd="0" destOrd="0" presId="urn:microsoft.com/office/officeart/2008/layout/HorizontalMultiLevelHierarchy"/>
    <dgm:cxn modelId="{84402A71-8E3E-4E59-9B18-28D00F91D5B3}" type="presOf" srcId="{B9EDC2A9-B6E9-454A-AA71-32E18A7E79B2}" destId="{1FFF78AC-945F-4740-9A8D-E7B8D8D0D2A8}" srcOrd="0" destOrd="0" presId="urn:microsoft.com/office/officeart/2008/layout/HorizontalMultiLevelHierarchy"/>
    <dgm:cxn modelId="{A3033073-3723-4DC2-A208-E755DC254A24}" type="presOf" srcId="{4255675D-0A36-490D-8210-41D578C134DF}" destId="{E02CDB6C-D32B-443D-86D3-95FB9807CC5B}" srcOrd="0" destOrd="0" presId="urn:microsoft.com/office/officeart/2008/layout/HorizontalMultiLevelHierarchy"/>
    <dgm:cxn modelId="{07EEF755-1AE7-4589-9CF3-8C4720D250EE}" srcId="{4255675D-0A36-490D-8210-41D578C134DF}" destId="{B9EDC2A9-B6E9-454A-AA71-32E18A7E79B2}" srcOrd="1" destOrd="0" parTransId="{0C32572F-9F3A-4EAA-8DF0-BD65213DA9F8}" sibTransId="{A839BD3D-7758-4195-BC3F-0EC7A8D3FFAF}"/>
    <dgm:cxn modelId="{A061A88E-1226-4297-9630-E7C0E5B897FA}" type="presOf" srcId="{0C32572F-9F3A-4EAA-8DF0-BD65213DA9F8}" destId="{43BDB45E-1747-4C02-BADB-CBD49E0949D5}" srcOrd="0" destOrd="0" presId="urn:microsoft.com/office/officeart/2008/layout/HorizontalMultiLevelHierarchy"/>
    <dgm:cxn modelId="{E2E6BB9D-78F4-4FB7-ACF4-8B9E76432B1F}" type="presOf" srcId="{FE8251EC-F4E1-4518-B3BD-B462B75E8BC7}" destId="{E07A6164-DFA3-49DD-A854-433F78741B3F}" srcOrd="1" destOrd="0" presId="urn:microsoft.com/office/officeart/2008/layout/HorizontalMultiLevelHierarchy"/>
    <dgm:cxn modelId="{A87CA9CF-F240-4EF8-9552-B32A4C7339A8}" type="presOf" srcId="{0430C218-FB32-4BA6-A21B-0CBFA02AD4EE}" destId="{F421164C-2E97-45D3-983A-59BE4CFB8C1D}" srcOrd="0" destOrd="0" presId="urn:microsoft.com/office/officeart/2008/layout/HorizontalMultiLevelHierarchy"/>
    <dgm:cxn modelId="{411F42DB-731A-45BE-AAE0-4D9DA3EC48F9}" srcId="{4255675D-0A36-490D-8210-41D578C134DF}" destId="{133E83C4-F784-4DE6-B313-956852D79C78}" srcOrd="0" destOrd="0" parTransId="{FE8251EC-F4E1-4518-B3BD-B462B75E8BC7}" sibTransId="{F52C34AD-2412-4E4D-A3C6-AB4D65E589BE}"/>
    <dgm:cxn modelId="{52EEE6E9-2DCF-4DE1-A3BB-CEB2AF716D7F}" type="presOf" srcId="{4E48DC47-002E-4629-B443-167CE4AA3DD2}" destId="{F6AC3317-2D1F-47C2-96A9-D4FD0DA21A43}" srcOrd="1" destOrd="0" presId="urn:microsoft.com/office/officeart/2008/layout/HorizontalMultiLevelHierarchy"/>
    <dgm:cxn modelId="{5E265FED-90B5-4F34-A3EA-72F869FCE981}" type="presOf" srcId="{0C32572F-9F3A-4EAA-8DF0-BD65213DA9F8}" destId="{53ADC051-E39B-417B-AE6D-0C839A3067F2}" srcOrd="1" destOrd="0" presId="urn:microsoft.com/office/officeart/2008/layout/HorizontalMultiLevelHierarchy"/>
    <dgm:cxn modelId="{FE6CABFA-0BE5-4479-8A3C-3CBB4BB57BC1}" type="presOf" srcId="{133E83C4-F784-4DE6-B313-956852D79C78}" destId="{7DE09D81-7F6F-46EA-8D53-14C252870F7A}" srcOrd="0" destOrd="0" presId="urn:microsoft.com/office/officeart/2008/layout/HorizontalMultiLevelHierarchy"/>
    <dgm:cxn modelId="{859A9A3E-9F45-4055-B2C4-0A585F142E99}" type="presParOf" srcId="{8F296B3F-0007-43FE-8D74-4BCF9DDB2630}" destId="{04D26920-D7FA-4B5A-AE4A-A7824AC65898}" srcOrd="0" destOrd="0" presId="urn:microsoft.com/office/officeart/2008/layout/HorizontalMultiLevelHierarchy"/>
    <dgm:cxn modelId="{4ED0FFDC-3975-4D65-B744-663F9FA61855}" type="presParOf" srcId="{04D26920-D7FA-4B5A-AE4A-A7824AC65898}" destId="{E02CDB6C-D32B-443D-86D3-95FB9807CC5B}" srcOrd="0" destOrd="0" presId="urn:microsoft.com/office/officeart/2008/layout/HorizontalMultiLevelHierarchy"/>
    <dgm:cxn modelId="{BBA35B0A-19C3-4C05-BB4A-B5D27ED793CE}" type="presParOf" srcId="{04D26920-D7FA-4B5A-AE4A-A7824AC65898}" destId="{66DDDFAE-AB48-4FEF-BB40-2E50D10D68CD}" srcOrd="1" destOrd="0" presId="urn:microsoft.com/office/officeart/2008/layout/HorizontalMultiLevelHierarchy"/>
    <dgm:cxn modelId="{40A37590-ADCE-4F21-BA39-03CF4194A7C0}" type="presParOf" srcId="{66DDDFAE-AB48-4FEF-BB40-2E50D10D68CD}" destId="{B6375D53-4B66-4189-AC54-F824662E112B}" srcOrd="0" destOrd="0" presId="urn:microsoft.com/office/officeart/2008/layout/HorizontalMultiLevelHierarchy"/>
    <dgm:cxn modelId="{0434AED1-2E10-4F73-90EA-4845441D65F4}" type="presParOf" srcId="{B6375D53-4B66-4189-AC54-F824662E112B}" destId="{E07A6164-DFA3-49DD-A854-433F78741B3F}" srcOrd="0" destOrd="0" presId="urn:microsoft.com/office/officeart/2008/layout/HorizontalMultiLevelHierarchy"/>
    <dgm:cxn modelId="{077504BE-44AB-4887-933F-0AF82D7B1086}" type="presParOf" srcId="{66DDDFAE-AB48-4FEF-BB40-2E50D10D68CD}" destId="{F59B2C49-8A41-445C-B0AC-A638E00DEED6}" srcOrd="1" destOrd="0" presId="urn:microsoft.com/office/officeart/2008/layout/HorizontalMultiLevelHierarchy"/>
    <dgm:cxn modelId="{677A6FDF-F448-4629-8DB2-F5C22589700D}" type="presParOf" srcId="{F59B2C49-8A41-445C-B0AC-A638E00DEED6}" destId="{7DE09D81-7F6F-46EA-8D53-14C252870F7A}" srcOrd="0" destOrd="0" presId="urn:microsoft.com/office/officeart/2008/layout/HorizontalMultiLevelHierarchy"/>
    <dgm:cxn modelId="{C393F8D5-EFAD-4F91-85AA-EB05D73E623E}" type="presParOf" srcId="{F59B2C49-8A41-445C-B0AC-A638E00DEED6}" destId="{5D25614C-F75A-4A4E-876E-9FADDF227BC2}" srcOrd="1" destOrd="0" presId="urn:microsoft.com/office/officeart/2008/layout/HorizontalMultiLevelHierarchy"/>
    <dgm:cxn modelId="{A7A3F3CC-4123-4FF5-AE55-EFBDA783BF89}" type="presParOf" srcId="{66DDDFAE-AB48-4FEF-BB40-2E50D10D68CD}" destId="{43BDB45E-1747-4C02-BADB-CBD49E0949D5}" srcOrd="2" destOrd="0" presId="urn:microsoft.com/office/officeart/2008/layout/HorizontalMultiLevelHierarchy"/>
    <dgm:cxn modelId="{790E76DF-83A9-4C98-9C5B-3901C98C37C3}" type="presParOf" srcId="{43BDB45E-1747-4C02-BADB-CBD49E0949D5}" destId="{53ADC051-E39B-417B-AE6D-0C839A3067F2}" srcOrd="0" destOrd="0" presId="urn:microsoft.com/office/officeart/2008/layout/HorizontalMultiLevelHierarchy"/>
    <dgm:cxn modelId="{99721C36-B7C4-42CC-B7A2-04C0219C484B}" type="presParOf" srcId="{66DDDFAE-AB48-4FEF-BB40-2E50D10D68CD}" destId="{968E6AC9-1BC6-4023-A84B-1C575377FF8D}" srcOrd="3" destOrd="0" presId="urn:microsoft.com/office/officeart/2008/layout/HorizontalMultiLevelHierarchy"/>
    <dgm:cxn modelId="{E2CFCBB5-47EF-43AB-82D5-35CEDCC13294}" type="presParOf" srcId="{968E6AC9-1BC6-4023-A84B-1C575377FF8D}" destId="{1FFF78AC-945F-4740-9A8D-E7B8D8D0D2A8}" srcOrd="0" destOrd="0" presId="urn:microsoft.com/office/officeart/2008/layout/HorizontalMultiLevelHierarchy"/>
    <dgm:cxn modelId="{19655AB2-3925-4E34-8850-EF75F67D48F1}" type="presParOf" srcId="{968E6AC9-1BC6-4023-A84B-1C575377FF8D}" destId="{7DD853DC-E666-4C23-BD0F-0BF2C24E7415}" srcOrd="1" destOrd="0" presId="urn:microsoft.com/office/officeart/2008/layout/HorizontalMultiLevelHierarchy"/>
    <dgm:cxn modelId="{BED7D43B-3C3A-451B-94E1-CC8113028885}" type="presParOf" srcId="{66DDDFAE-AB48-4FEF-BB40-2E50D10D68CD}" destId="{CBE66B8C-6DE0-43C1-8D41-C437CF51AE99}" srcOrd="4" destOrd="0" presId="urn:microsoft.com/office/officeart/2008/layout/HorizontalMultiLevelHierarchy"/>
    <dgm:cxn modelId="{606E586B-ACA7-4EA7-9AD0-CB1CBC38B9E0}" type="presParOf" srcId="{CBE66B8C-6DE0-43C1-8D41-C437CF51AE99}" destId="{F6AC3317-2D1F-47C2-96A9-D4FD0DA21A43}" srcOrd="0" destOrd="0" presId="urn:microsoft.com/office/officeart/2008/layout/HorizontalMultiLevelHierarchy"/>
    <dgm:cxn modelId="{E102F868-FF90-4230-A8B7-8884544E8194}" type="presParOf" srcId="{66DDDFAE-AB48-4FEF-BB40-2E50D10D68CD}" destId="{5A912CB4-A6D6-47BF-88F8-7B725E13FE48}" srcOrd="5" destOrd="0" presId="urn:microsoft.com/office/officeart/2008/layout/HorizontalMultiLevelHierarchy"/>
    <dgm:cxn modelId="{DAC4B8AF-E80E-4456-AFF2-D0A1C478CEBF}" type="presParOf" srcId="{5A912CB4-A6D6-47BF-88F8-7B725E13FE48}" destId="{F421164C-2E97-45D3-983A-59BE4CFB8C1D}" srcOrd="0" destOrd="0" presId="urn:microsoft.com/office/officeart/2008/layout/HorizontalMultiLevelHierarchy"/>
    <dgm:cxn modelId="{A1E91AF5-AE70-404B-8F7F-B00BD32D437E}" type="presParOf" srcId="{5A912CB4-A6D6-47BF-88F8-7B725E13FE48}" destId="{EB328E20-B995-418D-B791-B585DA97F09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FBCBF9-ADD0-4E42-98E6-159FDD53A762}">
      <dsp:nvSpPr>
        <dsp:cNvPr id="0" name=""/>
        <dsp:cNvSpPr/>
      </dsp:nvSpPr>
      <dsp:spPr>
        <a:xfrm>
          <a:off x="2697606" y="2709333"/>
          <a:ext cx="530401" cy="1286933"/>
        </a:xfrm>
        <a:custGeom>
          <a:avLst/>
          <a:gdLst/>
          <a:ahLst/>
          <a:cxnLst/>
          <a:rect l="0" t="0" r="0" b="0"/>
          <a:pathLst>
            <a:path>
              <a:moveTo>
                <a:pt x="0" y="0"/>
              </a:moveTo>
              <a:lnTo>
                <a:pt x="265200" y="0"/>
              </a:lnTo>
              <a:lnTo>
                <a:pt x="265200" y="1286933"/>
              </a:lnTo>
              <a:lnTo>
                <a:pt x="530401" y="128693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2928008" y="3318001"/>
        <a:ext cx="69597" cy="69597"/>
      </dsp:txXfrm>
    </dsp:sp>
    <dsp:sp modelId="{7D5DA132-0C44-4453-8A26-E26500C60F07}">
      <dsp:nvSpPr>
        <dsp:cNvPr id="0" name=""/>
        <dsp:cNvSpPr/>
      </dsp:nvSpPr>
      <dsp:spPr>
        <a:xfrm>
          <a:off x="2697606" y="1871745"/>
          <a:ext cx="530401" cy="837587"/>
        </a:xfrm>
        <a:custGeom>
          <a:avLst/>
          <a:gdLst/>
          <a:ahLst/>
          <a:cxnLst/>
          <a:rect l="0" t="0" r="0" b="0"/>
          <a:pathLst>
            <a:path>
              <a:moveTo>
                <a:pt x="0" y="837587"/>
              </a:moveTo>
              <a:lnTo>
                <a:pt x="265200" y="837587"/>
              </a:lnTo>
              <a:lnTo>
                <a:pt x="265200" y="0"/>
              </a:lnTo>
              <a:lnTo>
                <a:pt x="530401"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2938022" y="2265754"/>
        <a:ext cx="49570" cy="49570"/>
      </dsp:txXfrm>
    </dsp:sp>
    <dsp:sp modelId="{2D173A55-DC4B-4211-AA3A-EAEF9107CC7C}">
      <dsp:nvSpPr>
        <dsp:cNvPr id="0" name=""/>
        <dsp:cNvSpPr/>
      </dsp:nvSpPr>
      <dsp:spPr>
        <a:xfrm>
          <a:off x="2697606" y="584812"/>
          <a:ext cx="530401" cy="2124521"/>
        </a:xfrm>
        <a:custGeom>
          <a:avLst/>
          <a:gdLst/>
          <a:ahLst/>
          <a:cxnLst/>
          <a:rect l="0" t="0" r="0" b="0"/>
          <a:pathLst>
            <a:path>
              <a:moveTo>
                <a:pt x="0" y="2124521"/>
              </a:moveTo>
              <a:lnTo>
                <a:pt x="265200" y="2124521"/>
              </a:lnTo>
              <a:lnTo>
                <a:pt x="265200" y="0"/>
              </a:lnTo>
              <a:lnTo>
                <a:pt x="530401"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s-ES" sz="800" kern="1200"/>
        </a:p>
      </dsp:txBody>
      <dsp:txXfrm>
        <a:off x="2908063" y="1592329"/>
        <a:ext cx="109486" cy="109486"/>
      </dsp:txXfrm>
    </dsp:sp>
    <dsp:sp modelId="{88FDEB45-2D2D-44CE-8213-DA8358A93F01}">
      <dsp:nvSpPr>
        <dsp:cNvPr id="0" name=""/>
        <dsp:cNvSpPr/>
      </dsp:nvSpPr>
      <dsp:spPr>
        <a:xfrm rot="16200000">
          <a:off x="-526500" y="2194560"/>
          <a:ext cx="5418667" cy="10295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es-ES" sz="6500" kern="1200" dirty="0"/>
            <a:t>Postulados</a:t>
          </a:r>
        </a:p>
      </dsp:txBody>
      <dsp:txXfrm>
        <a:off x="-526500" y="2194560"/>
        <a:ext cx="5418667" cy="1029546"/>
      </dsp:txXfrm>
    </dsp:sp>
    <dsp:sp modelId="{34DF19BF-7963-406B-B652-5C3BA61C6A86}">
      <dsp:nvSpPr>
        <dsp:cNvPr id="0" name=""/>
        <dsp:cNvSpPr/>
      </dsp:nvSpPr>
      <dsp:spPr>
        <a:xfrm>
          <a:off x="3228008" y="70038"/>
          <a:ext cx="3376913" cy="10295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ES" sz="2300" kern="1200" dirty="0">
              <a:latin typeface="Arial" panose="020B0604020202020204" pitchFamily="34" charset="0"/>
              <a:cs typeface="Arial" panose="020B0604020202020204" pitchFamily="34" charset="0"/>
            </a:rPr>
            <a:t>El ser humano es un ser narrativo por naturaleza</a:t>
          </a:r>
          <a:endParaRPr lang="es-ES" sz="2300" kern="1200" dirty="0"/>
        </a:p>
      </dsp:txBody>
      <dsp:txXfrm>
        <a:off x="3228008" y="70038"/>
        <a:ext cx="3376913" cy="1029546"/>
      </dsp:txXfrm>
    </dsp:sp>
    <dsp:sp modelId="{811B618B-E6EA-4036-A414-7D95E41E991B}">
      <dsp:nvSpPr>
        <dsp:cNvPr id="0" name=""/>
        <dsp:cNvSpPr/>
      </dsp:nvSpPr>
      <dsp:spPr>
        <a:xfrm>
          <a:off x="3228008" y="1356972"/>
          <a:ext cx="3376913" cy="10295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ES" sz="2300" kern="1200" dirty="0">
              <a:latin typeface="Arial" panose="020B0604020202020204" pitchFamily="34" charset="0"/>
              <a:cs typeface="Arial" panose="020B0604020202020204" pitchFamily="34" charset="0"/>
            </a:rPr>
            <a:t>La narrativa es una forma fundamental de conocimiento</a:t>
          </a:r>
          <a:endParaRPr lang="es-ES" sz="2300" kern="1200" dirty="0"/>
        </a:p>
      </dsp:txBody>
      <dsp:txXfrm>
        <a:off x="3228008" y="1356972"/>
        <a:ext cx="3376913" cy="1029546"/>
      </dsp:txXfrm>
    </dsp:sp>
    <dsp:sp modelId="{9A671E12-4F3E-414D-8DAD-22C057F1E662}">
      <dsp:nvSpPr>
        <dsp:cNvPr id="0" name=""/>
        <dsp:cNvSpPr/>
      </dsp:nvSpPr>
      <dsp:spPr>
        <a:xfrm>
          <a:off x="3228008" y="2643905"/>
          <a:ext cx="3376913" cy="27047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s-ES" sz="2300" kern="1200" dirty="0">
              <a:latin typeface="Arial" panose="020B0604020202020204" pitchFamily="34" charset="0"/>
              <a:cs typeface="Arial" panose="020B0604020202020204" pitchFamily="34" charset="0"/>
            </a:rPr>
            <a:t>La narrativa nos permite comprender la realidad de manera más efectiva</a:t>
          </a:r>
        </a:p>
        <a:p>
          <a:pPr marL="0" lvl="0" indent="0" algn="ctr" defTabSz="1022350">
            <a:lnSpc>
              <a:spcPct val="90000"/>
            </a:lnSpc>
            <a:spcBef>
              <a:spcPct val="0"/>
            </a:spcBef>
            <a:spcAft>
              <a:spcPct val="35000"/>
            </a:spcAft>
            <a:buNone/>
          </a:pPr>
          <a:r>
            <a:rPr lang="es-ES" sz="2300" kern="1200" dirty="0">
              <a:latin typeface="Arial" panose="020B0604020202020204" pitchFamily="34" charset="0"/>
              <a:cs typeface="Arial" panose="020B0604020202020204" pitchFamily="34" charset="0"/>
            </a:rPr>
            <a:t>La narrativa es una forma de construir identidades y relaciones sociales</a:t>
          </a:r>
          <a:endParaRPr lang="es-ES" sz="2300" kern="1200" dirty="0"/>
        </a:p>
      </dsp:txBody>
      <dsp:txXfrm>
        <a:off x="3228008" y="2643905"/>
        <a:ext cx="3376913" cy="27047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7F4851-19EC-423B-8CA1-54899EEB467B}">
      <dsp:nvSpPr>
        <dsp:cNvPr id="0" name=""/>
        <dsp:cNvSpPr/>
      </dsp:nvSpPr>
      <dsp:spPr>
        <a:xfrm>
          <a:off x="2552625" y="2709333"/>
          <a:ext cx="675382" cy="643466"/>
        </a:xfrm>
        <a:custGeom>
          <a:avLst/>
          <a:gdLst/>
          <a:ahLst/>
          <a:cxnLst/>
          <a:rect l="0" t="0" r="0" b="0"/>
          <a:pathLst>
            <a:path>
              <a:moveTo>
                <a:pt x="0" y="0"/>
              </a:moveTo>
              <a:lnTo>
                <a:pt x="337691" y="0"/>
              </a:lnTo>
              <a:lnTo>
                <a:pt x="337691" y="643466"/>
              </a:lnTo>
              <a:lnTo>
                <a:pt x="675382" y="64346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2866995" y="3007745"/>
        <a:ext cx="46642" cy="46642"/>
      </dsp:txXfrm>
    </dsp:sp>
    <dsp:sp modelId="{2432A509-96F5-4153-8362-DA8683770E28}">
      <dsp:nvSpPr>
        <dsp:cNvPr id="0" name=""/>
        <dsp:cNvSpPr/>
      </dsp:nvSpPr>
      <dsp:spPr>
        <a:xfrm>
          <a:off x="2552625" y="2065866"/>
          <a:ext cx="675382" cy="643466"/>
        </a:xfrm>
        <a:custGeom>
          <a:avLst/>
          <a:gdLst/>
          <a:ahLst/>
          <a:cxnLst/>
          <a:rect l="0" t="0" r="0" b="0"/>
          <a:pathLst>
            <a:path>
              <a:moveTo>
                <a:pt x="0" y="643466"/>
              </a:moveTo>
              <a:lnTo>
                <a:pt x="337691" y="643466"/>
              </a:lnTo>
              <a:lnTo>
                <a:pt x="337691" y="0"/>
              </a:lnTo>
              <a:lnTo>
                <a:pt x="675382" y="0"/>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2866995" y="2364279"/>
        <a:ext cx="46642" cy="46642"/>
      </dsp:txXfrm>
    </dsp:sp>
    <dsp:sp modelId="{407C7FEF-B84D-4264-986F-B0B3D066911F}">
      <dsp:nvSpPr>
        <dsp:cNvPr id="0" name=""/>
        <dsp:cNvSpPr/>
      </dsp:nvSpPr>
      <dsp:spPr>
        <a:xfrm rot="16200000">
          <a:off x="-671481" y="2194560"/>
          <a:ext cx="5418667" cy="10295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realidad que categorizar</a:t>
          </a:r>
        </a:p>
      </dsp:txBody>
      <dsp:txXfrm>
        <a:off x="-671481" y="2194560"/>
        <a:ext cx="5418667" cy="1029546"/>
      </dsp:txXfrm>
    </dsp:sp>
    <dsp:sp modelId="{1FE0A21C-8C0C-41B3-9FC8-9178256E1D52}">
      <dsp:nvSpPr>
        <dsp:cNvPr id="0" name=""/>
        <dsp:cNvSpPr/>
      </dsp:nvSpPr>
      <dsp:spPr>
        <a:xfrm>
          <a:off x="3228008" y="1551093"/>
          <a:ext cx="3376913" cy="102954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 </a:t>
          </a:r>
          <a:r>
            <a:rPr lang="es-ES" sz="3600" kern="1200" dirty="0">
              <a:solidFill>
                <a:schemeClr val="tx1"/>
              </a:solidFill>
            </a:rPr>
            <a:t>Concept </a:t>
          </a:r>
          <a:r>
            <a:rPr lang="es-ES" sz="3600" kern="1200" dirty="0" err="1">
              <a:solidFill>
                <a:schemeClr val="tx1"/>
              </a:solidFill>
            </a:rPr>
            <a:t>Formation</a:t>
          </a:r>
          <a:r>
            <a:rPr lang="es-ES" sz="3600" kern="1200" dirty="0">
              <a:solidFill>
                <a:schemeClr val="tx1"/>
              </a:solidFill>
            </a:rPr>
            <a:t> </a:t>
          </a:r>
        </a:p>
      </dsp:txBody>
      <dsp:txXfrm>
        <a:off x="3228008" y="1551093"/>
        <a:ext cx="3376913" cy="1029546"/>
      </dsp:txXfrm>
    </dsp:sp>
    <dsp:sp modelId="{028D4DB5-89DE-4CFB-A993-089CD25BFFBE}">
      <dsp:nvSpPr>
        <dsp:cNvPr id="0" name=""/>
        <dsp:cNvSpPr/>
      </dsp:nvSpPr>
      <dsp:spPr>
        <a:xfrm>
          <a:off x="3228008" y="2838026"/>
          <a:ext cx="3376913" cy="102954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s-ES" sz="3600" kern="1200" dirty="0">
              <a:solidFill>
                <a:schemeClr val="tx1"/>
              </a:solidFill>
            </a:rPr>
            <a:t>Concept </a:t>
          </a:r>
          <a:r>
            <a:rPr lang="es-ES" sz="3600" kern="1200" dirty="0" err="1">
              <a:solidFill>
                <a:schemeClr val="tx1"/>
              </a:solidFill>
            </a:rPr>
            <a:t>Attainment</a:t>
          </a:r>
          <a:r>
            <a:rPr lang="es-ES" sz="3600" kern="1200" dirty="0">
              <a:solidFill>
                <a:schemeClr val="tx1"/>
              </a:solidFill>
            </a:rPr>
            <a:t>.</a:t>
          </a:r>
        </a:p>
      </dsp:txBody>
      <dsp:txXfrm>
        <a:off x="3228008" y="2838026"/>
        <a:ext cx="3376913" cy="10295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11B24-2853-4005-908F-043716CCF5CE}">
      <dsp:nvSpPr>
        <dsp:cNvPr id="0" name=""/>
        <dsp:cNvSpPr/>
      </dsp:nvSpPr>
      <dsp:spPr>
        <a:xfrm>
          <a:off x="49" y="31863"/>
          <a:ext cx="4700141" cy="8928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en-US" sz="3100" b="1" i="0" kern="1200" dirty="0"/>
            <a:t>Concept Formation</a:t>
          </a:r>
          <a:endParaRPr lang="es-ES" sz="3100" kern="1200" dirty="0"/>
        </a:p>
      </dsp:txBody>
      <dsp:txXfrm>
        <a:off x="49" y="31863"/>
        <a:ext cx="4700141" cy="892800"/>
      </dsp:txXfrm>
    </dsp:sp>
    <dsp:sp modelId="{B30081AF-86BF-45AF-9C8A-CAF85BA97208}">
      <dsp:nvSpPr>
        <dsp:cNvPr id="0" name=""/>
        <dsp:cNvSpPr/>
      </dsp:nvSpPr>
      <dsp:spPr>
        <a:xfrm>
          <a:off x="49" y="924663"/>
          <a:ext cx="4700141" cy="4169655"/>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171450" lvl="1" indent="-171450" algn="l" defTabSz="800100">
            <a:lnSpc>
              <a:spcPct val="90000"/>
            </a:lnSpc>
            <a:spcBef>
              <a:spcPct val="0"/>
            </a:spcBef>
            <a:spcAft>
              <a:spcPct val="15000"/>
            </a:spcAft>
            <a:buChar char="•"/>
          </a:pPr>
          <a:endParaRPr lang="es-ES" sz="1800" kern="1200" dirty="0"/>
        </a:p>
        <a:p>
          <a:pPr marL="228600" lvl="1" indent="-228600" algn="l" defTabSz="977900">
            <a:lnSpc>
              <a:spcPct val="90000"/>
            </a:lnSpc>
            <a:spcBef>
              <a:spcPct val="0"/>
            </a:spcBef>
            <a:spcAft>
              <a:spcPct val="15000"/>
            </a:spcAft>
            <a:buChar char="•"/>
          </a:pPr>
          <a:r>
            <a:rPr lang="es-ES" sz="2200" b="0" i="0" kern="1200" dirty="0">
              <a:latin typeface="Arial" panose="020B0604020202020204" pitchFamily="34" charset="0"/>
              <a:cs typeface="Arial" panose="020B0604020202020204" pitchFamily="34" charset="0"/>
            </a:rPr>
            <a:t>Este proceso es típico de estadios iniciales del desarrollo. El sujeto procede a </a:t>
          </a:r>
          <a:r>
            <a:rPr lang="es-ES" sz="2200" b="1" i="0" kern="1200" dirty="0">
              <a:latin typeface="Arial" panose="020B0604020202020204" pitchFamily="34" charset="0"/>
              <a:cs typeface="Arial" panose="020B0604020202020204" pitchFamily="34" charset="0"/>
            </a:rPr>
            <a:t>aprender un concepto o categoría, generando por sí mismo la información a clasificar </a:t>
          </a:r>
          <a:r>
            <a:rPr lang="es-ES" sz="2200" b="0" i="0" kern="1200" dirty="0">
              <a:latin typeface="Arial" panose="020B0604020202020204" pitchFamily="34" charset="0"/>
              <a:cs typeface="Arial" panose="020B0604020202020204" pitchFamily="34" charset="0"/>
            </a:rPr>
            <a:t>en la categoría por él/ella creada. </a:t>
          </a:r>
        </a:p>
        <a:p>
          <a:pPr marL="228600" lvl="1" indent="-228600" algn="l" defTabSz="977900">
            <a:lnSpc>
              <a:spcPct val="90000"/>
            </a:lnSpc>
            <a:spcBef>
              <a:spcPct val="0"/>
            </a:spcBef>
            <a:spcAft>
              <a:spcPct val="15000"/>
            </a:spcAft>
            <a:buChar char="•"/>
          </a:pPr>
          <a:endParaRPr lang="es-ES" sz="2200" b="0" i="0" kern="1200" dirty="0">
            <a:latin typeface="Arial" panose="020B0604020202020204" pitchFamily="34" charset="0"/>
            <a:cs typeface="Arial" panose="020B0604020202020204" pitchFamily="34" charset="0"/>
          </a:endParaRPr>
        </a:p>
        <a:p>
          <a:pPr marL="228600" lvl="1" indent="-228600" algn="l" defTabSz="977900">
            <a:lnSpc>
              <a:spcPct val="90000"/>
            </a:lnSpc>
            <a:spcBef>
              <a:spcPct val="0"/>
            </a:spcBef>
            <a:spcAft>
              <a:spcPct val="15000"/>
            </a:spcAft>
            <a:buChar char="•"/>
          </a:pPr>
          <a:r>
            <a:rPr lang="es-ES" sz="2200" b="0" i="0" kern="1200" dirty="0">
              <a:latin typeface="Arial" panose="020B0604020202020204" pitchFamily="34" charset="0"/>
              <a:cs typeface="Arial" panose="020B0604020202020204" pitchFamily="34" charset="0"/>
            </a:rPr>
            <a:t>Se reconocen patrones comunes en varias unidades de información y se unifican en ciertos conceptos.</a:t>
          </a:r>
        </a:p>
      </dsp:txBody>
      <dsp:txXfrm>
        <a:off x="49" y="924663"/>
        <a:ext cx="4700141" cy="4169655"/>
      </dsp:txXfrm>
    </dsp:sp>
    <dsp:sp modelId="{89783185-B6EC-4E34-99E1-A534135892F2}">
      <dsp:nvSpPr>
        <dsp:cNvPr id="0" name=""/>
        <dsp:cNvSpPr/>
      </dsp:nvSpPr>
      <dsp:spPr>
        <a:xfrm>
          <a:off x="5358209" y="31863"/>
          <a:ext cx="4700141" cy="892800"/>
        </a:xfrm>
        <a:prstGeom prst="rect">
          <a:avLst/>
        </a:prstGeom>
        <a:solidFill>
          <a:schemeClr val="accent3">
            <a:hueOff val="16657121"/>
            <a:satOff val="516"/>
            <a:lumOff val="-21373"/>
            <a:alphaOff val="0"/>
          </a:schemeClr>
        </a:solidFill>
        <a:ln w="12700" cap="flat" cmpd="sng" algn="ctr">
          <a:solidFill>
            <a:schemeClr val="accent3">
              <a:hueOff val="16657121"/>
              <a:satOff val="516"/>
              <a:lumOff val="-2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en-US" sz="3100" b="1" i="0" kern="1200" dirty="0"/>
            <a:t>Concept Attainment</a:t>
          </a:r>
          <a:endParaRPr lang="es-ES" sz="3100" kern="1200" dirty="0"/>
        </a:p>
      </dsp:txBody>
      <dsp:txXfrm>
        <a:off x="5358209" y="31863"/>
        <a:ext cx="4700141" cy="892800"/>
      </dsp:txXfrm>
    </dsp:sp>
    <dsp:sp modelId="{CB2801A4-B1BB-46B0-A2C1-9B1F3456B74D}">
      <dsp:nvSpPr>
        <dsp:cNvPr id="0" name=""/>
        <dsp:cNvSpPr/>
      </dsp:nvSpPr>
      <dsp:spPr>
        <a:xfrm>
          <a:off x="5358209" y="924663"/>
          <a:ext cx="4700141" cy="4169655"/>
        </a:xfrm>
        <a:prstGeom prst="rect">
          <a:avLst/>
        </a:prstGeom>
        <a:solidFill>
          <a:schemeClr val="accent3">
            <a:tint val="40000"/>
            <a:alpha val="90000"/>
            <a:hueOff val="17051572"/>
            <a:satOff val="-8541"/>
            <a:lumOff val="-4697"/>
            <a:alphaOff val="0"/>
          </a:schemeClr>
        </a:solidFill>
        <a:ln w="12700" cap="flat" cmpd="sng" algn="ctr">
          <a:solidFill>
            <a:schemeClr val="accent3">
              <a:tint val="40000"/>
              <a:alpha val="90000"/>
              <a:hueOff val="17051572"/>
              <a:satOff val="-8541"/>
              <a:lumOff val="-469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endParaRPr lang="es-ES" sz="1900" kern="1200" dirty="0"/>
        </a:p>
        <a:p>
          <a:pPr marL="171450" lvl="1" indent="-171450" algn="l" defTabSz="844550">
            <a:lnSpc>
              <a:spcPct val="90000"/>
            </a:lnSpc>
            <a:spcBef>
              <a:spcPct val="0"/>
            </a:spcBef>
            <a:spcAft>
              <a:spcPct val="15000"/>
            </a:spcAft>
            <a:buChar char="•"/>
          </a:pPr>
          <a:r>
            <a:rPr lang="es-ES" sz="1900" b="0" i="0" kern="1200" dirty="0">
              <a:latin typeface="Arial" panose="020B0604020202020204" pitchFamily="34" charset="0"/>
              <a:cs typeface="Arial" panose="020B0604020202020204" pitchFamily="34" charset="0"/>
            </a:rPr>
            <a:t>El segundo tipo de proceso que se puede realizar es la identificación de propiedades que permiten registrar el estímulo en una categoría ya existente, creada por otros. </a:t>
          </a:r>
          <a:endParaRPr lang="es-ES" sz="1900" kern="1200" dirty="0">
            <a:latin typeface="Arial" panose="020B0604020202020204" pitchFamily="34" charset="0"/>
            <a:cs typeface="Arial" panose="020B0604020202020204" pitchFamily="34" charset="0"/>
          </a:endParaRPr>
        </a:p>
        <a:p>
          <a:pPr marL="171450" lvl="1" indent="-171450" algn="l" defTabSz="844550">
            <a:lnSpc>
              <a:spcPct val="90000"/>
            </a:lnSpc>
            <a:spcBef>
              <a:spcPct val="0"/>
            </a:spcBef>
            <a:spcAft>
              <a:spcPct val="15000"/>
            </a:spcAft>
            <a:buChar char="•"/>
          </a:pPr>
          <a:r>
            <a:rPr lang="es-ES" sz="1900" b="1" i="0" kern="1200" dirty="0">
              <a:latin typeface="Arial" panose="020B0604020202020204" pitchFamily="34" charset="0"/>
              <a:cs typeface="Arial" panose="020B0604020202020204" pitchFamily="34" charset="0"/>
            </a:rPr>
            <a:t>El sujeto infiere los atributos principales de la categoría que se ha formado</a:t>
          </a:r>
          <a:r>
            <a:rPr lang="es-ES" sz="1900" b="0" i="0" kern="1200" dirty="0">
              <a:latin typeface="Arial" panose="020B0604020202020204" pitchFamily="34" charset="0"/>
              <a:cs typeface="Arial" panose="020B0604020202020204" pitchFamily="34" charset="0"/>
            </a:rPr>
            <a:t>, comparando y contrastando ejemplos que contiene los atributos principales de la categoría con otros elementos que no los poseen. Dicho de otro modo, este proceso permite la creación de criterios de inclusión y exclusió</a:t>
          </a:r>
          <a:r>
            <a:rPr lang="es-ES" sz="1900" b="0" i="0" kern="1200" dirty="0"/>
            <a:t>n dentro de una categoría.</a:t>
          </a:r>
          <a:endParaRPr lang="es-ES" sz="1900" kern="1200" dirty="0"/>
        </a:p>
      </dsp:txBody>
      <dsp:txXfrm>
        <a:off x="5358209" y="924663"/>
        <a:ext cx="4700141" cy="41696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E66B8C-6DE0-43C1-8D41-C437CF51AE99}">
      <dsp:nvSpPr>
        <dsp:cNvPr id="0" name=""/>
        <dsp:cNvSpPr/>
      </dsp:nvSpPr>
      <dsp:spPr>
        <a:xfrm>
          <a:off x="3308294" y="3084945"/>
          <a:ext cx="769015" cy="1465348"/>
        </a:xfrm>
        <a:custGeom>
          <a:avLst/>
          <a:gdLst/>
          <a:ahLst/>
          <a:cxnLst/>
          <a:rect l="0" t="0" r="0" b="0"/>
          <a:pathLst>
            <a:path>
              <a:moveTo>
                <a:pt x="0" y="0"/>
              </a:moveTo>
              <a:lnTo>
                <a:pt x="384507" y="0"/>
              </a:lnTo>
              <a:lnTo>
                <a:pt x="384507" y="1465348"/>
              </a:lnTo>
              <a:lnTo>
                <a:pt x="769015" y="1465348"/>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3651429" y="3776247"/>
        <a:ext cx="82744" cy="82744"/>
      </dsp:txXfrm>
    </dsp:sp>
    <dsp:sp modelId="{43BDB45E-1747-4C02-BADB-CBD49E0949D5}">
      <dsp:nvSpPr>
        <dsp:cNvPr id="0" name=""/>
        <dsp:cNvSpPr/>
      </dsp:nvSpPr>
      <dsp:spPr>
        <a:xfrm>
          <a:off x="3308294" y="2944283"/>
          <a:ext cx="769015" cy="140661"/>
        </a:xfrm>
        <a:custGeom>
          <a:avLst/>
          <a:gdLst/>
          <a:ahLst/>
          <a:cxnLst/>
          <a:rect l="0" t="0" r="0" b="0"/>
          <a:pathLst>
            <a:path>
              <a:moveTo>
                <a:pt x="0" y="140661"/>
              </a:moveTo>
              <a:lnTo>
                <a:pt x="384507" y="140661"/>
              </a:lnTo>
              <a:lnTo>
                <a:pt x="384507" y="0"/>
              </a:lnTo>
              <a:lnTo>
                <a:pt x="769015" y="0"/>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3673257" y="2995069"/>
        <a:ext cx="39088" cy="39088"/>
      </dsp:txXfrm>
    </dsp:sp>
    <dsp:sp modelId="{B6375D53-4B66-4189-AC54-F824662E112B}">
      <dsp:nvSpPr>
        <dsp:cNvPr id="0" name=""/>
        <dsp:cNvSpPr/>
      </dsp:nvSpPr>
      <dsp:spPr>
        <a:xfrm>
          <a:off x="3308294" y="1619596"/>
          <a:ext cx="769015" cy="1465348"/>
        </a:xfrm>
        <a:custGeom>
          <a:avLst/>
          <a:gdLst/>
          <a:ahLst/>
          <a:cxnLst/>
          <a:rect l="0" t="0" r="0" b="0"/>
          <a:pathLst>
            <a:path>
              <a:moveTo>
                <a:pt x="0" y="1465348"/>
              </a:moveTo>
              <a:lnTo>
                <a:pt x="384507" y="1465348"/>
              </a:lnTo>
              <a:lnTo>
                <a:pt x="384507" y="0"/>
              </a:lnTo>
              <a:lnTo>
                <a:pt x="769015" y="0"/>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3651429" y="2310898"/>
        <a:ext cx="82744" cy="82744"/>
      </dsp:txXfrm>
    </dsp:sp>
    <dsp:sp modelId="{E02CDB6C-D32B-443D-86D3-95FB9807CC5B}">
      <dsp:nvSpPr>
        <dsp:cNvPr id="0" name=""/>
        <dsp:cNvSpPr/>
      </dsp:nvSpPr>
      <dsp:spPr>
        <a:xfrm rot="16200000">
          <a:off x="-362790" y="2498805"/>
          <a:ext cx="6169890" cy="11722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es-ES" sz="4100" kern="1200" dirty="0"/>
            <a:t>Modos Representacionales</a:t>
          </a:r>
        </a:p>
      </dsp:txBody>
      <dsp:txXfrm>
        <a:off x="-362790" y="2498805"/>
        <a:ext cx="6169890" cy="1172279"/>
      </dsp:txXfrm>
    </dsp:sp>
    <dsp:sp modelId="{7DE09D81-7F6F-46EA-8D53-14C252870F7A}">
      <dsp:nvSpPr>
        <dsp:cNvPr id="0" name=""/>
        <dsp:cNvSpPr/>
      </dsp:nvSpPr>
      <dsp:spPr>
        <a:xfrm>
          <a:off x="4077309" y="1033456"/>
          <a:ext cx="3845075" cy="117227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b="1" i="0" kern="1200" dirty="0" err="1"/>
            <a:t>Representación</a:t>
          </a:r>
          <a:r>
            <a:rPr lang="en-US" sz="3600" b="1" i="0" kern="1200" dirty="0"/>
            <a:t> </a:t>
          </a:r>
          <a:r>
            <a:rPr lang="en-US" sz="3600" b="1" i="0" kern="1200" dirty="0" err="1"/>
            <a:t>enactiva</a:t>
          </a:r>
          <a:endParaRPr lang="es-ES" sz="3600" kern="1200" dirty="0"/>
        </a:p>
      </dsp:txBody>
      <dsp:txXfrm>
        <a:off x="4077309" y="1033456"/>
        <a:ext cx="3845075" cy="1172279"/>
      </dsp:txXfrm>
    </dsp:sp>
    <dsp:sp modelId="{1FFF78AC-945F-4740-9A8D-E7B8D8D0D2A8}">
      <dsp:nvSpPr>
        <dsp:cNvPr id="0" name=""/>
        <dsp:cNvSpPr/>
      </dsp:nvSpPr>
      <dsp:spPr>
        <a:xfrm>
          <a:off x="4077309" y="2358143"/>
          <a:ext cx="3845075" cy="117227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b="1" i="0" kern="1200" dirty="0" err="1"/>
            <a:t>Representación</a:t>
          </a:r>
          <a:r>
            <a:rPr lang="en-US" sz="3600" b="1" i="0" kern="1200" dirty="0"/>
            <a:t> </a:t>
          </a:r>
          <a:r>
            <a:rPr lang="en-US" sz="3600" b="1" i="0" kern="1200" dirty="0" err="1"/>
            <a:t>icónica</a:t>
          </a:r>
          <a:endParaRPr lang="es-ES" sz="3600" kern="1200" dirty="0"/>
        </a:p>
      </dsp:txBody>
      <dsp:txXfrm>
        <a:off x="4077309" y="2358143"/>
        <a:ext cx="3845075" cy="1172279"/>
      </dsp:txXfrm>
    </dsp:sp>
    <dsp:sp modelId="{F421164C-2E97-45D3-983A-59BE4CFB8C1D}">
      <dsp:nvSpPr>
        <dsp:cNvPr id="0" name=""/>
        <dsp:cNvSpPr/>
      </dsp:nvSpPr>
      <dsp:spPr>
        <a:xfrm>
          <a:off x="4077309" y="3964154"/>
          <a:ext cx="3845075" cy="117227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b="1" i="0" kern="1200" dirty="0" err="1"/>
            <a:t>Representación</a:t>
          </a:r>
          <a:r>
            <a:rPr lang="en-US" sz="3600" b="1" i="0" kern="1200" dirty="0"/>
            <a:t> </a:t>
          </a:r>
          <a:r>
            <a:rPr lang="en-US" sz="3600" b="1" i="0" kern="1200" dirty="0" err="1"/>
            <a:t>simbólica</a:t>
          </a:r>
          <a:endParaRPr lang="es-ES" sz="3600" kern="1200" dirty="0"/>
        </a:p>
      </dsp:txBody>
      <dsp:txXfrm>
        <a:off x="4077309" y="3964154"/>
        <a:ext cx="3845075" cy="1172279"/>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13381B-7A66-4BA0-B34C-977023153482}" type="datetimeFigureOut">
              <a:rPr lang="en-US" smtClean="0"/>
              <a:t>7/30/2025</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582363-CBDB-40AA-9DD2-DAD22AAED32C}" type="slidenum">
              <a:rPr lang="en-US" smtClean="0"/>
              <a:t>‹Nº›</a:t>
            </a:fld>
            <a:endParaRPr lang="en-US"/>
          </a:p>
        </p:txBody>
      </p:sp>
    </p:spTree>
    <p:extLst>
      <p:ext uri="{BB962C8B-B14F-4D97-AF65-F5344CB8AC3E}">
        <p14:creationId xmlns:p14="http://schemas.microsoft.com/office/powerpoint/2010/main" val="521039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38F436D5-8775-4124-81FB-DCEBA08150CF}" type="slidenum">
              <a:rPr lang="es-ES" altLang="es-AR">
                <a:solidFill>
                  <a:prstClr val="black"/>
                </a:solidFill>
                <a:latin typeface="Arial" panose="020B0604020202020204" pitchFamily="34" charset="0"/>
              </a:rPr>
              <a:pPr eaLnBrk="1" hangingPunct="1"/>
              <a:t>2</a:t>
            </a:fld>
            <a:endParaRPr lang="es-ES" altLang="es-AR">
              <a:solidFill>
                <a:prstClr val="black"/>
              </a:solidFill>
              <a:latin typeface="Arial" panose="020B0604020202020204" pitchFamily="34"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AR" altLang="es-AR">
              <a:latin typeface="Arial" panose="020B0604020202020204" pitchFamily="34" charset="0"/>
            </a:endParaRPr>
          </a:p>
        </p:txBody>
      </p:sp>
    </p:spTree>
    <p:extLst>
      <p:ext uri="{BB962C8B-B14F-4D97-AF65-F5344CB8AC3E}">
        <p14:creationId xmlns:p14="http://schemas.microsoft.com/office/powerpoint/2010/main" val="167016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BF694A1D-F18E-4A7C-8FB6-F97945DC7C84}" type="slidenum">
              <a:rPr lang="es-ES" altLang="es-AR">
                <a:solidFill>
                  <a:prstClr val="black"/>
                </a:solidFill>
                <a:latin typeface="Arial" panose="020B0604020202020204" pitchFamily="34" charset="0"/>
              </a:rPr>
              <a:pPr eaLnBrk="1" hangingPunct="1"/>
              <a:t>23</a:t>
            </a:fld>
            <a:endParaRPr lang="es-ES" altLang="es-AR">
              <a:solidFill>
                <a:prstClr val="black"/>
              </a:solidFill>
              <a:latin typeface="Arial" panose="020B0604020202020204"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AR" altLang="es-AR">
              <a:latin typeface="Arial" panose="020B0604020202020204" pitchFamily="34" charset="0"/>
            </a:endParaRPr>
          </a:p>
        </p:txBody>
      </p:sp>
    </p:spTree>
    <p:extLst>
      <p:ext uri="{BB962C8B-B14F-4D97-AF65-F5344CB8AC3E}">
        <p14:creationId xmlns:p14="http://schemas.microsoft.com/office/powerpoint/2010/main" val="1750431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8251D294-3BAF-470E-A3E6-BD749D269459}" type="slidenum">
              <a:rPr lang="es-ES" altLang="es-AR">
                <a:solidFill>
                  <a:prstClr val="black"/>
                </a:solidFill>
                <a:latin typeface="Arial" panose="020B0604020202020204" pitchFamily="34" charset="0"/>
              </a:rPr>
              <a:pPr eaLnBrk="1" hangingPunct="1"/>
              <a:t>29</a:t>
            </a:fld>
            <a:endParaRPr lang="es-ES" altLang="es-AR">
              <a:solidFill>
                <a:prstClr val="black"/>
              </a:solidFill>
              <a:latin typeface="Arial" panose="020B0604020202020204"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AR" altLang="es-AR">
              <a:latin typeface="Arial" panose="020B0604020202020204" pitchFamily="34" charset="0"/>
            </a:endParaRPr>
          </a:p>
        </p:txBody>
      </p:sp>
    </p:spTree>
    <p:extLst>
      <p:ext uri="{BB962C8B-B14F-4D97-AF65-F5344CB8AC3E}">
        <p14:creationId xmlns:p14="http://schemas.microsoft.com/office/powerpoint/2010/main" val="1422225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605F3340-028C-4549-93F4-86D70D3BFD70}" type="slidenum">
              <a:rPr lang="es-ES" altLang="es-AR">
                <a:solidFill>
                  <a:prstClr val="black"/>
                </a:solidFill>
                <a:latin typeface="Arial" panose="020B0604020202020204" pitchFamily="34" charset="0"/>
              </a:rPr>
              <a:pPr eaLnBrk="1" hangingPunct="1"/>
              <a:t>33</a:t>
            </a:fld>
            <a:endParaRPr lang="es-ES" altLang="es-AR">
              <a:solidFill>
                <a:prstClr val="black"/>
              </a:solidFill>
              <a:latin typeface="Arial" panose="020B0604020202020204"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AR" altLang="es-AR">
              <a:latin typeface="Arial" panose="020B0604020202020204" pitchFamily="34" charset="0"/>
            </a:endParaRPr>
          </a:p>
        </p:txBody>
      </p:sp>
    </p:spTree>
    <p:extLst>
      <p:ext uri="{BB962C8B-B14F-4D97-AF65-F5344CB8AC3E}">
        <p14:creationId xmlns:p14="http://schemas.microsoft.com/office/powerpoint/2010/main" val="3341687725"/>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D91B805F-FF0F-4BAA-A3A3-E4F945D687F8}" type="datetimeFigureOut">
              <a:rPr lang="en-US" dirty="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80B5C51-60B3-48EF-AA78-DB950F30DBA2}" type="datetimeFigureOut">
              <a:rPr lang="en-US" dirty="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5D676B-6E73-4E3B-A9B3-4966DB9B52A5}" type="datetimeFigureOut">
              <a:rPr lang="en-US" dirty="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261F3A6-CC5D-4649-8527-DB0C21FDDFD9}" type="datetimeFigureOut">
              <a:rPr lang="en-US" dirty="0"/>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5B6F927C-B73E-4F9D-ADFE-F6E23BD7CEE8}" type="datetimeFigureOut">
              <a:rPr lang="en-US" dirty="0"/>
              <a:t>7/30/2025</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5B1FFFF-984A-4EE5-9BF2-EC9310C878F1}" type="datetimeFigureOut">
              <a:rPr lang="en-US" dirty="0"/>
              <a:t>7/30/2025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03271C1-B42E-4A60-A25F-0185B888604B}" type="datetimeFigureOut">
              <a:rPr lang="en-US" dirty="0"/>
              <a:t>7/30/2025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0416292-3725-4763-8973-4C59F0403D99}" type="datetimeFigureOut">
              <a:rPr lang="en-US" dirty="0"/>
              <a:t>7/30/2025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996D1-8909-469F-911A-4C12C68BF5D9}" type="datetimeFigureOut">
              <a:rPr lang="en-US" dirty="0"/>
              <a:t>7/30/2025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E16A73BC-5D11-4675-B334-102E1E8C9B50}" type="datetimeFigureOut">
              <a:rPr lang="en-US" dirty="0"/>
              <a:t>7/30/2025</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B8E45F-652B-4E89-8925-000B0AB8FD98}" type="datetimeFigureOut">
              <a:rPr lang="en-US" dirty="0"/>
              <a:t>7/30/2025</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C4A3462A-2D5B-48AF-A3D4-EF8A90A50A80}" type="datetimeFigureOut">
              <a:rPr lang="en-US" dirty="0"/>
              <a:t>7/30/2025</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youtube.com/watch?v=ea2qCMPp1cc"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sicologiaymente.com/biografias/jerome-brun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AR" dirty="0">
                <a:solidFill>
                  <a:srgbClr val="FFC000"/>
                </a:solidFill>
                <a:effectLst>
                  <a:outerShdw blurRad="38100" dist="38100" dir="2700000" algn="tl">
                    <a:srgbClr val="000000">
                      <a:alpha val="43137"/>
                    </a:srgbClr>
                  </a:outerShdw>
                </a:effectLst>
              </a:rPr>
              <a:t>El pensamiento Narrativo</a:t>
            </a:r>
            <a:endParaRPr lang="en-US" dirty="0">
              <a:solidFill>
                <a:srgbClr val="FFC000"/>
              </a:solidFill>
              <a:effectLst>
                <a:outerShdw blurRad="38100" dist="38100" dir="2700000" algn="tl">
                  <a:srgbClr val="000000">
                    <a:alpha val="43137"/>
                  </a:srgbClr>
                </a:outerShdw>
              </a:effectLst>
            </a:endParaRPr>
          </a:p>
        </p:txBody>
      </p:sp>
      <p:sp>
        <p:nvSpPr>
          <p:cNvPr id="3" name="Subtítulo 2"/>
          <p:cNvSpPr>
            <a:spLocks noGrp="1"/>
          </p:cNvSpPr>
          <p:nvPr>
            <p:ph type="subTitle" idx="1"/>
          </p:nvPr>
        </p:nvSpPr>
        <p:spPr/>
        <p:txBody>
          <a:bodyPr>
            <a:normAutofit/>
          </a:bodyPr>
          <a:lstStyle/>
          <a:p>
            <a:r>
              <a:rPr lang="es-AR" sz="2400" dirty="0">
                <a:solidFill>
                  <a:schemeClr val="tx1"/>
                </a:solidFill>
              </a:rPr>
              <a:t>Jerome Brunner</a:t>
            </a:r>
            <a:endParaRPr lang="en-US" sz="2400" dirty="0">
              <a:solidFill>
                <a:schemeClr val="tx1"/>
              </a:solidFill>
            </a:endParaRPr>
          </a:p>
        </p:txBody>
      </p:sp>
    </p:spTree>
    <p:extLst>
      <p:ext uri="{BB962C8B-B14F-4D97-AF65-F5344CB8AC3E}">
        <p14:creationId xmlns:p14="http://schemas.microsoft.com/office/powerpoint/2010/main" val="1644778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69848" y="803564"/>
            <a:ext cx="10058400" cy="5368636"/>
          </a:xfrm>
        </p:spPr>
        <p:txBody>
          <a:bodyPr>
            <a:normAutofit/>
          </a:bodyPr>
          <a:lstStyle/>
          <a:p>
            <a:pPr algn="just"/>
            <a:r>
              <a:rPr lang="es-ES" sz="3200" dirty="0">
                <a:latin typeface="Arial" panose="020B0604020202020204" pitchFamily="34" charset="0"/>
                <a:cs typeface="Arial" panose="020B0604020202020204" pitchFamily="34" charset="0"/>
              </a:rPr>
              <a:t>Según Bruner, la literatura no solo es una forma de entretenimiento, sino también un medio de conocimiento y aprendizaje. </a:t>
            </a:r>
          </a:p>
          <a:p>
            <a:pPr algn="just"/>
            <a:r>
              <a:rPr lang="es-ES" sz="3200" dirty="0">
                <a:latin typeface="Arial" panose="020B0604020202020204" pitchFamily="34" charset="0"/>
                <a:cs typeface="Arial" panose="020B0604020202020204" pitchFamily="34" charset="0"/>
              </a:rPr>
              <a:t>A través de la lectura de obras literarias, podemos ampliar nuestra comprensión del entorno y de nosotros mismos, y desarrollar habilidades cognitivas y emocionales que nos ayudan a enfrentar los desafíos de la vida.</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7666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0"/>
            <a:ext cx="10058400" cy="1609344"/>
          </a:xfrm>
        </p:spPr>
        <p:txBody>
          <a:bodyPr>
            <a:normAutofit fontScale="90000"/>
          </a:bodyPr>
          <a:lstStyle/>
          <a:p>
            <a:br>
              <a:rPr lang="en-US" dirty="0"/>
            </a:br>
            <a:r>
              <a:rPr lang="en-US" dirty="0" err="1"/>
              <a:t>Postulados</a:t>
            </a:r>
            <a:r>
              <a:rPr lang="en-US" dirty="0"/>
              <a:t> de Bruner</a:t>
            </a:r>
            <a:br>
              <a:rPr lang="en-US" dirty="0"/>
            </a:br>
            <a:endParaRPr lang="en-US" dirty="0"/>
          </a:p>
        </p:txBody>
      </p:sp>
      <p:sp>
        <p:nvSpPr>
          <p:cNvPr id="3" name="Marcador de contenido 2"/>
          <p:cNvSpPr>
            <a:spLocks noGrp="1"/>
          </p:cNvSpPr>
          <p:nvPr>
            <p:ph idx="1"/>
          </p:nvPr>
        </p:nvSpPr>
        <p:spPr>
          <a:xfrm>
            <a:off x="1005193" y="1265381"/>
            <a:ext cx="3345134" cy="4408055"/>
          </a:xfrm>
        </p:spPr>
        <p:txBody>
          <a:bodyPr>
            <a:noAutofit/>
          </a:bodyPr>
          <a:lstStyle/>
          <a:p>
            <a:r>
              <a:rPr lang="es-ES" sz="2200" dirty="0">
                <a:latin typeface="Arial" panose="020B0604020202020204" pitchFamily="34" charset="0"/>
                <a:cs typeface="Arial" panose="020B0604020202020204" pitchFamily="34" charset="0"/>
              </a:rPr>
              <a:t>Jerome Bruner propuso varios postulados fundamentales en su teoría de la psicología narrativa. </a:t>
            </a:r>
          </a:p>
          <a:p>
            <a:r>
              <a:rPr lang="es-ES" sz="2200" dirty="0">
                <a:latin typeface="Arial" panose="020B0604020202020204" pitchFamily="34" charset="0"/>
                <a:cs typeface="Arial" panose="020B0604020202020204" pitchFamily="34" charset="0"/>
              </a:rPr>
              <a:t>Estos postulados nos ayudan a comprender cómo funciona el pensamiento narrativo y cómo influye en nuestra forma de percibir y construir el entorno:</a:t>
            </a:r>
          </a:p>
        </p:txBody>
      </p:sp>
      <p:graphicFrame>
        <p:nvGraphicFramePr>
          <p:cNvPr id="5" name="Diagrama 4"/>
          <p:cNvGraphicFramePr/>
          <p:nvPr>
            <p:extLst>
              <p:ext uri="{D42A27DB-BD31-4B8C-83A1-F6EECF244321}">
                <p14:modId xmlns:p14="http://schemas.microsoft.com/office/powerpoint/2010/main" val="3590108688"/>
              </p:ext>
            </p:extLst>
          </p:nvPr>
        </p:nvGraphicFramePr>
        <p:xfrm>
          <a:off x="3971637" y="1199957"/>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6003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1140968"/>
          </a:xfrm>
        </p:spPr>
        <p:txBody>
          <a:bodyPr/>
          <a:lstStyle/>
          <a:p>
            <a:r>
              <a:rPr lang="es-AR" dirty="0"/>
              <a:t>MODALIDADES DEL PENSAMIENTO</a:t>
            </a:r>
            <a:endParaRPr lang="en-US" dirty="0"/>
          </a:p>
        </p:txBody>
      </p:sp>
      <p:graphicFrame>
        <p:nvGraphicFramePr>
          <p:cNvPr id="5" name="Tabla 4"/>
          <p:cNvGraphicFramePr>
            <a:graphicFrameLocks noGrp="1"/>
          </p:cNvGraphicFramePr>
          <p:nvPr>
            <p:extLst>
              <p:ext uri="{D42A27DB-BD31-4B8C-83A1-F6EECF244321}">
                <p14:modId xmlns:p14="http://schemas.microsoft.com/office/powerpoint/2010/main" val="963446469"/>
              </p:ext>
            </p:extLst>
          </p:nvPr>
        </p:nvGraphicFramePr>
        <p:xfrm>
          <a:off x="1163781" y="1967346"/>
          <a:ext cx="9596582" cy="4216957"/>
        </p:xfrm>
        <a:graphic>
          <a:graphicData uri="http://schemas.openxmlformats.org/drawingml/2006/table">
            <a:tbl>
              <a:tblPr firstRow="1" bandRow="1">
                <a:tableStyleId>{00A15C55-8517-42AA-B614-E9B94910E393}</a:tableStyleId>
              </a:tblPr>
              <a:tblGrid>
                <a:gridCol w="4798291">
                  <a:extLst>
                    <a:ext uri="{9D8B030D-6E8A-4147-A177-3AD203B41FA5}">
                      <a16:colId xmlns:a16="http://schemas.microsoft.com/office/drawing/2014/main" val="1661022576"/>
                    </a:ext>
                  </a:extLst>
                </a:gridCol>
                <a:gridCol w="4798291">
                  <a:extLst>
                    <a:ext uri="{9D8B030D-6E8A-4147-A177-3AD203B41FA5}">
                      <a16:colId xmlns:a16="http://schemas.microsoft.com/office/drawing/2014/main" val="226469155"/>
                    </a:ext>
                  </a:extLst>
                </a:gridCol>
              </a:tblGrid>
              <a:tr h="467917">
                <a:tc>
                  <a:txBody>
                    <a:bodyPr/>
                    <a:lstStyle/>
                    <a:p>
                      <a:r>
                        <a:rPr lang="es-ES" sz="1800" dirty="0">
                          <a:latin typeface="Arial" panose="020B0604020202020204" pitchFamily="34" charset="0"/>
                          <a:cs typeface="Arial" panose="020B0604020202020204" pitchFamily="34" charset="0"/>
                        </a:rPr>
                        <a:t>El pensamiento paradigmático </a:t>
                      </a:r>
                      <a:endParaRPr lang="en-US" dirty="0"/>
                    </a:p>
                  </a:txBody>
                  <a:tcPr/>
                </a:tc>
                <a:tc>
                  <a:txBody>
                    <a:bodyPr/>
                    <a:lstStyle/>
                    <a:p>
                      <a:r>
                        <a:rPr lang="es-ES" sz="1800" dirty="0">
                          <a:latin typeface="Arial" panose="020B0604020202020204" pitchFamily="34" charset="0"/>
                          <a:cs typeface="Arial" panose="020B0604020202020204" pitchFamily="34" charset="0"/>
                        </a:rPr>
                        <a:t>El pensamiento narrativo </a:t>
                      </a:r>
                      <a:endParaRPr lang="en-US" dirty="0"/>
                    </a:p>
                  </a:txBody>
                  <a:tcPr/>
                </a:tc>
                <a:extLst>
                  <a:ext uri="{0D108BD9-81ED-4DB2-BD59-A6C34878D82A}">
                    <a16:rowId xmlns:a16="http://schemas.microsoft.com/office/drawing/2014/main" val="56304235"/>
                  </a:ext>
                </a:extLst>
              </a:tr>
              <a:tr h="2884420">
                <a:tc>
                  <a:txBody>
                    <a:bodyPr/>
                    <a:lstStyle/>
                    <a:p>
                      <a:r>
                        <a:rPr lang="es-ES" sz="2400" dirty="0">
                          <a:latin typeface="Arial" panose="020B0604020202020204" pitchFamily="34" charset="0"/>
                          <a:cs typeface="Arial" panose="020B0604020202020204" pitchFamily="34" charset="0"/>
                        </a:rPr>
                        <a:t>Se basa en la lógica y la racionalidad, y se centra en la búsqueda de la verdad objetiva. </a:t>
                      </a:r>
                    </a:p>
                    <a:p>
                      <a:r>
                        <a:rPr lang="es-ES" sz="2400" dirty="0">
                          <a:latin typeface="Arial" panose="020B0604020202020204" pitchFamily="34" charset="0"/>
                          <a:cs typeface="Arial" panose="020B0604020202020204" pitchFamily="34" charset="0"/>
                        </a:rPr>
                        <a:t>Este tipo de pensamiento se encuentra presente en disciplinas como la ciencia y la matemática, donde se busca la evidencia empírica y se sigue un razonamiento lógico</a:t>
                      </a:r>
                      <a:endParaRPr lang="en-US" sz="2400" dirty="0"/>
                    </a:p>
                  </a:txBody>
                  <a:tcPr/>
                </a:tc>
                <a:tc>
                  <a:txBody>
                    <a:bodyPr/>
                    <a:lstStyle/>
                    <a:p>
                      <a:pPr algn="just"/>
                      <a:r>
                        <a:rPr lang="es-ES" sz="2400" dirty="0">
                          <a:latin typeface="Arial" panose="020B0604020202020204" pitchFamily="34" charset="0"/>
                          <a:cs typeface="Arial" panose="020B0604020202020204" pitchFamily="34" charset="0"/>
                        </a:rPr>
                        <a:t>Se basa en la subjetividad y la interpretación de la realidad. </a:t>
                      </a:r>
                    </a:p>
                    <a:p>
                      <a:pPr algn="just"/>
                      <a:endParaRPr lang="es-ES" sz="2400" dirty="0">
                        <a:latin typeface="Arial" panose="020B0604020202020204" pitchFamily="34" charset="0"/>
                        <a:cs typeface="Arial" panose="020B0604020202020204" pitchFamily="34" charset="0"/>
                      </a:endParaRPr>
                    </a:p>
                    <a:p>
                      <a:pPr algn="just"/>
                      <a:r>
                        <a:rPr lang="es-ES" sz="2400" dirty="0">
                          <a:latin typeface="Arial" panose="020B0604020202020204" pitchFamily="34" charset="0"/>
                          <a:cs typeface="Arial" panose="020B0604020202020204" pitchFamily="34" charset="0"/>
                        </a:rPr>
                        <a:t>A través de la construcción de historias y narraciones, podemos dar sentido a nuestra experiencia y organizar la información de manera coherente.</a:t>
                      </a:r>
                    </a:p>
                    <a:p>
                      <a:pPr algn="just"/>
                      <a:endParaRPr lang="en-US" sz="2400" dirty="0">
                        <a:latin typeface="Arial" panose="020B0604020202020204" pitchFamily="34" charset="0"/>
                        <a:cs typeface="Arial" panose="020B0604020202020204" pitchFamily="34" charset="0"/>
                      </a:endParaRPr>
                    </a:p>
                    <a:p>
                      <a:endParaRPr lang="en-US" sz="2400" dirty="0"/>
                    </a:p>
                  </a:txBody>
                  <a:tcPr/>
                </a:tc>
                <a:extLst>
                  <a:ext uri="{0D108BD9-81ED-4DB2-BD59-A6C34878D82A}">
                    <a16:rowId xmlns:a16="http://schemas.microsoft.com/office/drawing/2014/main" val="2587465757"/>
                  </a:ext>
                </a:extLst>
              </a:tr>
            </a:tbl>
          </a:graphicData>
        </a:graphic>
      </p:graphicFrame>
    </p:spTree>
    <p:extLst>
      <p:ext uri="{BB962C8B-B14F-4D97-AF65-F5344CB8AC3E}">
        <p14:creationId xmlns:p14="http://schemas.microsoft.com/office/powerpoint/2010/main" val="1277406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sz="2800" dirty="0">
                <a:latin typeface="Arial" panose="020B0604020202020204" pitchFamily="34" charset="0"/>
                <a:cs typeface="Arial" panose="020B0604020202020204" pitchFamily="34" charset="0"/>
              </a:rPr>
              <a:t>Ambas modalidades de pensamiento son importantes y se complementan entre sí. </a:t>
            </a:r>
          </a:p>
          <a:p>
            <a:r>
              <a:rPr lang="es-ES" sz="2800" dirty="0">
                <a:latin typeface="Arial" panose="020B0604020202020204" pitchFamily="34" charset="0"/>
                <a:cs typeface="Arial" panose="020B0604020202020204" pitchFamily="34" charset="0"/>
              </a:rPr>
              <a:t>Mientras que el pensamiento paradigmático nos ayuda a comprender la realidad desde una perspectiva objetiva, el pensamiento narrativo nos permite explorar la subjetividad y la diversidad de significados</a:t>
            </a:r>
            <a:r>
              <a:rPr lang="es-ES" dirty="0"/>
              <a:t>.</a:t>
            </a:r>
            <a:endParaRPr lang="en-US" dirty="0"/>
          </a:p>
        </p:txBody>
      </p:sp>
    </p:spTree>
    <p:extLst>
      <p:ext uri="{BB962C8B-B14F-4D97-AF65-F5344CB8AC3E}">
        <p14:creationId xmlns:p14="http://schemas.microsoft.com/office/powerpoint/2010/main" val="507002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79083" y="812801"/>
            <a:ext cx="4933790" cy="5221132"/>
          </a:xfrm>
        </p:spPr>
        <p:txBody>
          <a:bodyPr>
            <a:normAutofit/>
          </a:bodyPr>
          <a:lstStyle/>
          <a:p>
            <a:r>
              <a:rPr lang="es-ES" sz="2600" dirty="0">
                <a:latin typeface="Arial" panose="020B0604020202020204" pitchFamily="34" charset="0"/>
                <a:cs typeface="Arial" panose="020B0604020202020204" pitchFamily="34" charset="0"/>
              </a:rPr>
              <a:t>Desde la perspectiva cognitiva de Bruner</a:t>
            </a:r>
            <a:r>
              <a:rPr lang="es-ES" sz="2600" b="1" dirty="0">
                <a:latin typeface="Arial" panose="020B0604020202020204" pitchFamily="34" charset="0"/>
                <a:cs typeface="Arial" panose="020B0604020202020204" pitchFamily="34" charset="0"/>
              </a:rPr>
              <a:t>, a partir de la categorización somos capaces de generar conocimiento</a:t>
            </a:r>
            <a:r>
              <a:rPr lang="es-ES" sz="2600" dirty="0">
                <a:latin typeface="Arial" panose="020B0604020202020204" pitchFamily="34" charset="0"/>
                <a:cs typeface="Arial" panose="020B0604020202020204" pitchFamily="34" charset="0"/>
              </a:rPr>
              <a:t>. </a:t>
            </a:r>
          </a:p>
          <a:p>
            <a:pPr marL="0" indent="0">
              <a:buNone/>
            </a:pPr>
            <a:endParaRPr lang="es-ES" sz="2600" dirty="0">
              <a:latin typeface="Arial" panose="020B0604020202020204" pitchFamily="34" charset="0"/>
              <a:cs typeface="Arial" panose="020B0604020202020204" pitchFamily="34" charset="0"/>
            </a:endParaRPr>
          </a:p>
          <a:p>
            <a:r>
              <a:rPr lang="es-ES" sz="2600" dirty="0">
                <a:latin typeface="Arial" panose="020B0604020202020204" pitchFamily="34" charset="0"/>
                <a:cs typeface="Arial" panose="020B0604020202020204" pitchFamily="34" charset="0"/>
              </a:rPr>
              <a:t>Estas categorizaciones no permanecerán siempre estables y cerradas, sino que irán variando a partir de la experiencia vital, modificándose y expandiéndose. </a:t>
            </a:r>
          </a:p>
          <a:p>
            <a:pPr algn="just"/>
            <a:endParaRPr lang="en-US" sz="2400" dirty="0">
              <a:latin typeface="Arial" panose="020B0604020202020204" pitchFamily="34" charset="0"/>
              <a:cs typeface="Arial" panose="020B0604020202020204" pitchFamily="34" charset="0"/>
            </a:endParaRPr>
          </a:p>
        </p:txBody>
      </p:sp>
      <p:graphicFrame>
        <p:nvGraphicFramePr>
          <p:cNvPr id="4" name="Diagrama 3"/>
          <p:cNvGraphicFramePr/>
          <p:nvPr>
            <p:extLst>
              <p:ext uri="{D42A27DB-BD31-4B8C-83A1-F6EECF244321}">
                <p14:modId xmlns:p14="http://schemas.microsoft.com/office/powerpoint/2010/main" val="328957624"/>
              </p:ext>
            </p:extLst>
          </p:nvPr>
        </p:nvGraphicFramePr>
        <p:xfrm>
          <a:off x="4904509" y="117846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4702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9848" y="484632"/>
            <a:ext cx="10058400" cy="1224095"/>
          </a:xfrm>
        </p:spPr>
        <p:txBody>
          <a:bodyPr/>
          <a:lstStyle/>
          <a:p>
            <a:pPr algn="ctr"/>
            <a:r>
              <a:rPr lang="es-AR" dirty="0"/>
              <a:t>CATEGORIAS</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751253706"/>
              </p:ext>
            </p:extLst>
          </p:nvPr>
        </p:nvGraphicFramePr>
        <p:xfrm>
          <a:off x="1069975" y="1607127"/>
          <a:ext cx="10058400" cy="51261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4722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Modos de representación de la realidad. Brunner</a:t>
            </a:r>
            <a:br>
              <a:rPr lang="es-ES" dirty="0"/>
            </a:br>
            <a:endParaRPr lang="en-US" dirty="0"/>
          </a:p>
        </p:txBody>
      </p:sp>
      <p:sp>
        <p:nvSpPr>
          <p:cNvPr id="3" name="Marcador de contenido 2"/>
          <p:cNvSpPr>
            <a:spLocks noGrp="1"/>
          </p:cNvSpPr>
          <p:nvPr>
            <p:ph idx="1"/>
          </p:nvPr>
        </p:nvSpPr>
        <p:spPr>
          <a:xfrm>
            <a:off x="1069848" y="1884218"/>
            <a:ext cx="10058400" cy="4287982"/>
          </a:xfrm>
        </p:spPr>
        <p:txBody>
          <a:bodyPr>
            <a:normAutofit/>
          </a:bodyPr>
          <a:lstStyle/>
          <a:p>
            <a:endParaRPr lang="es-ES" sz="2400" dirty="0">
              <a:latin typeface="Arial" panose="020B0604020202020204" pitchFamily="34" charset="0"/>
              <a:cs typeface="Arial" panose="020B0604020202020204" pitchFamily="34" charset="0"/>
            </a:endParaRPr>
          </a:p>
          <a:p>
            <a:r>
              <a:rPr lang="es-ES" sz="2800" dirty="0">
                <a:latin typeface="Arial" panose="020B0604020202020204" pitchFamily="34" charset="0"/>
                <a:cs typeface="Arial" panose="020B0604020202020204" pitchFamily="34" charset="0"/>
              </a:rPr>
              <a:t>La representación de la realidad que se realiza mediante la cognición puede adquirirse de tres maneras o modos, empleados en diferentes momentos evolutivos del desarrollo debido a la necesidad de recursos cognitivos suficientes según se van complicando. </a:t>
            </a:r>
          </a:p>
          <a:p>
            <a:r>
              <a:rPr lang="es-ES" sz="2800" dirty="0">
                <a:latin typeface="Arial" panose="020B0604020202020204" pitchFamily="34" charset="0"/>
                <a:cs typeface="Arial" panose="020B0604020202020204" pitchFamily="34" charset="0"/>
              </a:rPr>
              <a:t>Dichos modos de representación no son excluyentes entre sí, pudiéndose aplicar varios a la vez para facilitar el aprendizaje.</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214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3795662794"/>
              </p:ext>
            </p:extLst>
          </p:nvPr>
        </p:nvGraphicFramePr>
        <p:xfrm>
          <a:off x="1069975" y="369455"/>
          <a:ext cx="10058400" cy="6169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1693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latin typeface="Arial" panose="020B0604020202020204" pitchFamily="34" charset="0"/>
                <a:cs typeface="Arial" panose="020B0604020202020204" pitchFamily="34" charset="0"/>
              </a:rPr>
              <a:t>Representación </a:t>
            </a:r>
            <a:r>
              <a:rPr lang="es-ES" dirty="0" err="1">
                <a:latin typeface="Arial" panose="020B0604020202020204" pitchFamily="34" charset="0"/>
                <a:cs typeface="Arial" panose="020B0604020202020204" pitchFamily="34" charset="0"/>
              </a:rPr>
              <a:t>enactiva</a:t>
            </a:r>
            <a:br>
              <a:rPr lang="es-E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069848" y="1921164"/>
            <a:ext cx="10058400" cy="4251036"/>
          </a:xfrm>
        </p:spPr>
        <p:txBody>
          <a:bodyPr>
            <a:normAutofit/>
          </a:bodyPr>
          <a:lstStyle/>
          <a:p>
            <a:r>
              <a:rPr lang="es-ES" sz="2800" dirty="0">
                <a:latin typeface="Arial" panose="020B0604020202020204" pitchFamily="34" charset="0"/>
                <a:cs typeface="Arial" panose="020B0604020202020204" pitchFamily="34" charset="0"/>
              </a:rPr>
              <a:t>En este modo,</a:t>
            </a:r>
            <a:r>
              <a:rPr lang="es-ES" sz="2800" b="1" dirty="0">
                <a:latin typeface="Arial" panose="020B0604020202020204" pitchFamily="34" charset="0"/>
                <a:cs typeface="Arial" panose="020B0604020202020204" pitchFamily="34" charset="0"/>
              </a:rPr>
              <a:t> el conocimiento se adquiere a través de la acción e interacción directa con el elemento a conocer</a:t>
            </a:r>
            <a:r>
              <a:rPr lang="es-ES" sz="2800" dirty="0">
                <a:latin typeface="Arial" panose="020B0604020202020204" pitchFamily="34" charset="0"/>
                <a:cs typeface="Arial" panose="020B0604020202020204" pitchFamily="34" charset="0"/>
              </a:rPr>
              <a:t>. </a:t>
            </a:r>
          </a:p>
          <a:p>
            <a:r>
              <a:rPr lang="es-ES" sz="2800" dirty="0">
                <a:latin typeface="Arial" panose="020B0604020202020204" pitchFamily="34" charset="0"/>
                <a:cs typeface="Arial" panose="020B0604020202020204" pitchFamily="34" charset="0"/>
              </a:rPr>
              <a:t>Esta modalidad para representarse la realidad es típica de estadios iniciales del desarrollo, es decir en los primeros años de vida. </a:t>
            </a:r>
          </a:p>
          <a:p>
            <a:r>
              <a:rPr lang="es-ES" sz="2800" dirty="0">
                <a:latin typeface="Arial" panose="020B0604020202020204" pitchFamily="34" charset="0"/>
                <a:cs typeface="Arial" panose="020B0604020202020204" pitchFamily="34" charset="0"/>
              </a:rPr>
              <a:t>Es el tipo de representación que se obtiene con un aprendizaje procedimental, como aprender a ir en coche o en bicicleta, o a utilizar los cubiertos para comer.</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4656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latin typeface="Arial" panose="020B0604020202020204" pitchFamily="34" charset="0"/>
                <a:cs typeface="Arial" panose="020B0604020202020204" pitchFamily="34" charset="0"/>
              </a:rPr>
              <a:t>Representación icónica</a:t>
            </a:r>
            <a:br>
              <a:rPr lang="es-E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r>
              <a:rPr lang="es-ES" sz="3000" b="1" dirty="0">
                <a:latin typeface="Arial" panose="020B0604020202020204" pitchFamily="34" charset="0"/>
                <a:cs typeface="Arial" panose="020B0604020202020204" pitchFamily="34" charset="0"/>
              </a:rPr>
              <a:t>Se conoce a través del modo icónico cuando se emplean elementos visuales reconocibles y poco simbólicos</a:t>
            </a:r>
            <a:r>
              <a:rPr lang="es-ES" sz="3000" dirty="0">
                <a:latin typeface="Arial" panose="020B0604020202020204" pitchFamily="34" charset="0"/>
                <a:cs typeface="Arial" panose="020B0604020202020204" pitchFamily="34" charset="0"/>
              </a:rPr>
              <a:t>, como una fotografía o dibujo.</a:t>
            </a:r>
          </a:p>
          <a:p>
            <a:r>
              <a:rPr lang="es-ES" sz="3000" dirty="0">
                <a:latin typeface="Arial" panose="020B0604020202020204" pitchFamily="34" charset="0"/>
                <a:cs typeface="Arial" panose="020B0604020202020204" pitchFamily="34" charset="0"/>
              </a:rPr>
              <a:t> Es a partir de los tres años en que la mayoría de niños y niñas son capaces de utilizar este tipo de representación, debido a su mayor nivel de desarrollo.</a:t>
            </a:r>
          </a:p>
          <a:p>
            <a:endParaRPr lang="en-US" sz="3000" dirty="0"/>
          </a:p>
        </p:txBody>
      </p:sp>
    </p:spTree>
    <p:extLst>
      <p:ext uri="{BB962C8B-B14F-4D97-AF65-F5344CB8AC3E}">
        <p14:creationId xmlns:p14="http://schemas.microsoft.com/office/powerpoint/2010/main" val="954898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098675" y="304801"/>
            <a:ext cx="8001000" cy="1108075"/>
          </a:xfrm>
        </p:spPr>
        <p:txBody>
          <a:bodyPr/>
          <a:lstStyle/>
          <a:p>
            <a:pPr eaLnBrk="1" hangingPunct="1"/>
            <a:r>
              <a:rPr lang="es-AR" altLang="es-AR" sz="4000" b="1" dirty="0">
                <a:solidFill>
                  <a:srgbClr val="FFC000"/>
                </a:solidFill>
              </a:rPr>
              <a:t>Según Jerome Bruner</a:t>
            </a:r>
            <a:r>
              <a:rPr lang="es-AR" altLang="es-AR" sz="4000" dirty="0">
                <a:solidFill>
                  <a:srgbClr val="FFC000"/>
                </a:solidFill>
              </a:rPr>
              <a:t>:</a:t>
            </a:r>
            <a:endParaRPr lang="es-ES" altLang="es-AR" sz="4000" b="1" dirty="0">
              <a:solidFill>
                <a:srgbClr val="FFC000"/>
              </a:solidFill>
            </a:endParaRPr>
          </a:p>
        </p:txBody>
      </p:sp>
      <p:sp>
        <p:nvSpPr>
          <p:cNvPr id="11267" name="Rectangle 3"/>
          <p:cNvSpPr>
            <a:spLocks noGrp="1" noChangeArrowheads="1"/>
          </p:cNvSpPr>
          <p:nvPr>
            <p:ph type="body" idx="1"/>
          </p:nvPr>
        </p:nvSpPr>
        <p:spPr>
          <a:xfrm>
            <a:off x="5015344" y="1268761"/>
            <a:ext cx="5473143" cy="4954870"/>
          </a:xfrm>
        </p:spPr>
        <p:txBody>
          <a:bodyPr/>
          <a:lstStyle/>
          <a:p>
            <a:pPr algn="ctr" eaLnBrk="1" hangingPunct="1">
              <a:lnSpc>
                <a:spcPct val="80000"/>
              </a:lnSpc>
              <a:buFont typeface="Wingdings" panose="05000000000000000000" pitchFamily="2" charset="2"/>
              <a:buNone/>
            </a:pPr>
            <a:endParaRPr lang="es-AR" altLang="es-AR" sz="2800" b="1" dirty="0"/>
          </a:p>
          <a:p>
            <a:pPr algn="ctr" eaLnBrk="1" hangingPunct="1">
              <a:lnSpc>
                <a:spcPct val="80000"/>
              </a:lnSpc>
              <a:buFont typeface="Wingdings" panose="05000000000000000000" pitchFamily="2" charset="2"/>
              <a:buNone/>
            </a:pPr>
            <a:r>
              <a:rPr lang="es-AR" altLang="es-AR" sz="4000" b="1" dirty="0"/>
              <a:t>“No deja de ser curioso que el ser humano haya terminado mirándose en el espejo de un mecanismo creado por él mismo”</a:t>
            </a:r>
          </a:p>
          <a:p>
            <a:pPr algn="ctr" eaLnBrk="1" hangingPunct="1">
              <a:lnSpc>
                <a:spcPct val="80000"/>
              </a:lnSpc>
              <a:buFont typeface="Wingdings" panose="05000000000000000000" pitchFamily="2" charset="2"/>
              <a:buNone/>
            </a:pPr>
            <a:endParaRPr lang="es-AR" altLang="es-AR" sz="2400" b="1" dirty="0"/>
          </a:p>
          <a:p>
            <a:pPr algn="ctr" eaLnBrk="1" hangingPunct="1">
              <a:lnSpc>
                <a:spcPct val="80000"/>
              </a:lnSpc>
              <a:buFont typeface="Wingdings" panose="05000000000000000000" pitchFamily="2" charset="2"/>
              <a:buNone/>
            </a:pPr>
            <a:endParaRPr lang="es-AR" altLang="es-AR" sz="2400" b="1" dirty="0"/>
          </a:p>
          <a:p>
            <a:pPr algn="ctr" eaLnBrk="1" hangingPunct="1">
              <a:lnSpc>
                <a:spcPct val="80000"/>
              </a:lnSpc>
              <a:buFont typeface="Wingdings" panose="05000000000000000000" pitchFamily="2" charset="2"/>
              <a:buNone/>
            </a:pPr>
            <a:endParaRPr lang="es-AR" altLang="es-AR" sz="2400" b="1" dirty="0"/>
          </a:p>
          <a:p>
            <a:pPr eaLnBrk="1" hangingPunct="1">
              <a:lnSpc>
                <a:spcPct val="80000"/>
              </a:lnSpc>
              <a:buFont typeface="Wingdings" panose="05000000000000000000" pitchFamily="2" charset="2"/>
              <a:buNone/>
            </a:pPr>
            <a:endParaRPr lang="es-AR" altLang="es-AR" sz="2400" b="1" dirty="0"/>
          </a:p>
        </p:txBody>
      </p:sp>
      <p:pic>
        <p:nvPicPr>
          <p:cNvPr id="8196" name="3 Imagen" descr="Jerome Bruner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27360" y="1704109"/>
            <a:ext cx="2612880" cy="39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47215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Effect transition="in" filter="fade">
                                      <p:cBhvr>
                                        <p:cTn id="7" dur="20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Representación simbólica</a:t>
            </a:r>
            <a:br>
              <a:rPr lang="es-ES" dirty="0"/>
            </a:br>
            <a:endParaRPr lang="en-US" dirty="0"/>
          </a:p>
        </p:txBody>
      </p:sp>
      <p:sp>
        <p:nvSpPr>
          <p:cNvPr id="3" name="Marcador de contenido 2"/>
          <p:cNvSpPr>
            <a:spLocks noGrp="1"/>
          </p:cNvSpPr>
          <p:nvPr>
            <p:ph idx="1"/>
          </p:nvPr>
        </p:nvSpPr>
        <p:spPr>
          <a:xfrm>
            <a:off x="1069848" y="1810327"/>
            <a:ext cx="10058400" cy="4361873"/>
          </a:xfrm>
        </p:spPr>
        <p:txBody>
          <a:bodyPr>
            <a:noAutofit/>
          </a:bodyPr>
          <a:lstStyle/>
          <a:p>
            <a:r>
              <a:rPr lang="es-ES" sz="3000" dirty="0">
                <a:latin typeface="Arial" panose="020B0604020202020204" pitchFamily="34" charset="0"/>
                <a:cs typeface="Arial" panose="020B0604020202020204" pitchFamily="34" charset="0"/>
              </a:rPr>
              <a:t>Conocer desde un modo simbólico implica que se obtiene la información a través de símbolos, tales como palabras, conceptos, abstracciones y lenguaje escrito. </a:t>
            </a:r>
          </a:p>
          <a:p>
            <a:r>
              <a:rPr lang="es-ES" sz="3000" b="1" dirty="0">
                <a:latin typeface="Arial" panose="020B0604020202020204" pitchFamily="34" charset="0"/>
                <a:cs typeface="Arial" panose="020B0604020202020204" pitchFamily="34" charset="0"/>
              </a:rPr>
              <a:t>El nivel de desarrollo intelectual necesario para este tipo de representación es mucho mayor que las anteriores</a:t>
            </a:r>
            <a:r>
              <a:rPr lang="es-ES" sz="3000" dirty="0">
                <a:latin typeface="Arial" panose="020B0604020202020204" pitchFamily="34" charset="0"/>
                <a:cs typeface="Arial" panose="020B0604020202020204" pitchFamily="34" charset="0"/>
              </a:rPr>
              <a:t>, pues requiere tener capacidad de abstracción y reconocimiento de símbolos y su significado. Se considera que este tipo de representación ha surgido alrededor de los seis años de edad en la mayoría de niños y niñas.</a:t>
            </a:r>
          </a:p>
          <a:p>
            <a:endParaRPr lang="en-US" sz="3000" dirty="0"/>
          </a:p>
        </p:txBody>
      </p:sp>
    </p:spTree>
    <p:extLst>
      <p:ext uri="{BB962C8B-B14F-4D97-AF65-F5344CB8AC3E}">
        <p14:creationId xmlns:p14="http://schemas.microsoft.com/office/powerpoint/2010/main" val="2225543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METAFORA NARRATIVA</a:t>
            </a:r>
            <a:endParaRPr lang="en-US" dirty="0"/>
          </a:p>
        </p:txBody>
      </p:sp>
      <p:sp>
        <p:nvSpPr>
          <p:cNvPr id="3" name="Marcador de contenido 2"/>
          <p:cNvSpPr>
            <a:spLocks noGrp="1"/>
          </p:cNvSpPr>
          <p:nvPr>
            <p:ph idx="1"/>
          </p:nvPr>
        </p:nvSpPr>
        <p:spPr>
          <a:xfrm>
            <a:off x="794327" y="1958109"/>
            <a:ext cx="10584873" cy="4636655"/>
          </a:xfrm>
        </p:spPr>
        <p:txBody>
          <a:bodyPr>
            <a:normAutofit fontScale="85000" lnSpcReduction="10000"/>
          </a:bodyPr>
          <a:lstStyle/>
          <a:p>
            <a:r>
              <a:rPr lang="es-ES" sz="3000" dirty="0">
                <a:latin typeface="Arial" panose="020B0604020202020204" pitchFamily="34" charset="0"/>
                <a:cs typeface="Arial" panose="020B0604020202020204" pitchFamily="34" charset="0"/>
              </a:rPr>
              <a:t>Una metáfora narrativa es una figura retórica que utiliza una historia o una narración para representar conceptos abstractos o complejos. A través de la metáfora narrativa, se busca facilitar la comprensión y la interpretación de ideas o experiencias que de otra manera podrían resultar difíciles de entender. La metáfora narrativa permite que las personas asocien y relacionen conceptos abstractos con situaciones o eventos concretos, lo que facilita su comprensión y retención.</a:t>
            </a:r>
          </a:p>
          <a:p>
            <a:r>
              <a:rPr lang="es-ES" sz="3000" dirty="0">
                <a:latin typeface="Arial" panose="020B0604020202020204" pitchFamily="34" charset="0"/>
                <a:cs typeface="Arial" panose="020B0604020202020204" pitchFamily="34" charset="0"/>
              </a:rPr>
              <a:t>Por ejemplo, : imagina que estás aprendiendo sobre el concepto de resiliencia. En lugar de simplemente explicar su significado, se podría utilizar una metáfora narrativa para ilustrar cómo una planta es capaz de sobrevivir y crecer en condiciones adversas. Esta historia ayudaría a los individuos a comprender mejor el concepto de resiliencia al relacionarlo con una experiencia concreta.</a:t>
            </a:r>
          </a:p>
          <a:p>
            <a:endParaRPr lang="en-US" dirty="0"/>
          </a:p>
        </p:txBody>
      </p:sp>
    </p:spTree>
    <p:extLst>
      <p:ext uri="{BB962C8B-B14F-4D97-AF65-F5344CB8AC3E}">
        <p14:creationId xmlns:p14="http://schemas.microsoft.com/office/powerpoint/2010/main" val="68037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5 Título"/>
          <p:cNvSpPr>
            <a:spLocks noGrp="1"/>
          </p:cNvSpPr>
          <p:nvPr>
            <p:ph type="ctrTitle"/>
          </p:nvPr>
        </p:nvSpPr>
        <p:spPr>
          <a:xfrm>
            <a:off x="420915" y="333219"/>
            <a:ext cx="11016342" cy="1306895"/>
          </a:xfrm>
        </p:spPr>
        <p:txBody>
          <a:bodyPr/>
          <a:lstStyle/>
          <a:p>
            <a:pPr algn="ctr"/>
            <a:r>
              <a:rPr lang="es-ES" altLang="es-AR" b="1" dirty="0">
                <a:solidFill>
                  <a:schemeClr val="tx1"/>
                </a:solidFill>
              </a:rPr>
              <a:t>La metáfora de la </a:t>
            </a:r>
            <a:r>
              <a:rPr lang="es-ES" altLang="es-AR" b="1" dirty="0" err="1">
                <a:solidFill>
                  <a:schemeClr val="tx1"/>
                </a:solidFill>
              </a:rPr>
              <a:t>narratividad</a:t>
            </a:r>
            <a:endParaRPr lang="es-ES" altLang="es-AR" b="1" dirty="0">
              <a:solidFill>
                <a:schemeClr val="tx1"/>
              </a:solidFill>
            </a:endParaRPr>
          </a:p>
        </p:txBody>
      </p:sp>
      <p:sp>
        <p:nvSpPr>
          <p:cNvPr id="15363" name="6 Subtítulo"/>
          <p:cNvSpPr>
            <a:spLocks noGrp="1"/>
          </p:cNvSpPr>
          <p:nvPr>
            <p:ph type="subTitle" idx="1"/>
          </p:nvPr>
        </p:nvSpPr>
        <p:spPr>
          <a:xfrm>
            <a:off x="720435" y="2348880"/>
            <a:ext cx="10889673" cy="4095174"/>
          </a:xfrm>
        </p:spPr>
        <p:txBody>
          <a:bodyPr/>
          <a:lstStyle/>
          <a:p>
            <a:r>
              <a:rPr lang="es-ES" altLang="es-AR" sz="4400" b="1" dirty="0"/>
              <a:t>Establece que la mente humana </a:t>
            </a:r>
            <a:r>
              <a:rPr lang="es-ES" altLang="es-AR" sz="4400" b="1" dirty="0">
                <a:solidFill>
                  <a:srgbClr val="FF0000"/>
                </a:solidFill>
                <a:highlight>
                  <a:srgbClr val="FFFF00"/>
                </a:highlight>
              </a:rPr>
              <a:t>no es como una computadora</a:t>
            </a:r>
            <a:r>
              <a:rPr lang="es-ES" altLang="es-AR" sz="4400" b="1" dirty="0"/>
              <a:t>, sino como una función </a:t>
            </a:r>
            <a:r>
              <a:rPr lang="es-ES" altLang="es-AR" sz="4400" b="1" dirty="0">
                <a:solidFill>
                  <a:srgbClr val="FF0000"/>
                </a:solidFill>
                <a:highlight>
                  <a:srgbClr val="FFFF00"/>
                </a:highlight>
              </a:rPr>
              <a:t>generadora de historias</a:t>
            </a:r>
            <a:r>
              <a:rPr lang="es-ES" altLang="es-AR" sz="4400" b="1" dirty="0"/>
              <a:t>, y hay que abordar en profundidad esa función</a:t>
            </a:r>
          </a:p>
        </p:txBody>
      </p:sp>
    </p:spTree>
    <p:extLst>
      <p:ext uri="{BB962C8B-B14F-4D97-AF65-F5344CB8AC3E}">
        <p14:creationId xmlns:p14="http://schemas.microsoft.com/office/powerpoint/2010/main" val="4045625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95714" y="323272"/>
            <a:ext cx="8229600" cy="764704"/>
          </a:xfrm>
        </p:spPr>
        <p:txBody>
          <a:bodyPr/>
          <a:lstStyle/>
          <a:p>
            <a:pPr eaLnBrk="1" hangingPunct="1"/>
            <a:r>
              <a:rPr lang="es-AR" altLang="es-AR" b="1" dirty="0">
                <a:solidFill>
                  <a:srgbClr val="FFC000"/>
                </a:solidFill>
              </a:rPr>
              <a:t>El poder de las metáforas</a:t>
            </a:r>
            <a:endParaRPr lang="es-ES" altLang="es-AR" b="1" dirty="0">
              <a:solidFill>
                <a:srgbClr val="FFC000"/>
              </a:solidFill>
            </a:endParaRPr>
          </a:p>
        </p:txBody>
      </p:sp>
      <p:sp>
        <p:nvSpPr>
          <p:cNvPr id="8195" name="Rectangle 3"/>
          <p:cNvSpPr>
            <a:spLocks noGrp="1" noChangeArrowheads="1"/>
          </p:cNvSpPr>
          <p:nvPr>
            <p:ph type="body" idx="1"/>
          </p:nvPr>
        </p:nvSpPr>
        <p:spPr>
          <a:xfrm>
            <a:off x="217714" y="1364343"/>
            <a:ext cx="11785600" cy="5264910"/>
          </a:xfrm>
        </p:spPr>
        <p:txBody>
          <a:bodyPr>
            <a:normAutofit/>
          </a:bodyPr>
          <a:lstStyle/>
          <a:p>
            <a:pPr>
              <a:lnSpc>
                <a:spcPct val="90000"/>
              </a:lnSpc>
              <a:spcBef>
                <a:spcPts val="2400"/>
              </a:spcBef>
            </a:pPr>
            <a:r>
              <a:rPr lang="es-AR" altLang="es-AR" sz="2800" b="1" dirty="0"/>
              <a:t>Cuando los científicos </a:t>
            </a:r>
            <a:r>
              <a:rPr lang="es-AR" altLang="es-AR" sz="2800" b="1" i="1" dirty="0"/>
              <a:t>usan</a:t>
            </a:r>
            <a:r>
              <a:rPr lang="es-AR" altLang="es-AR" sz="2800" b="1" dirty="0"/>
              <a:t> una metáfora, están tomando un modelo para comprender fenómenos y dar sentido a los datos.</a:t>
            </a:r>
          </a:p>
          <a:p>
            <a:pPr>
              <a:lnSpc>
                <a:spcPct val="90000"/>
              </a:lnSpc>
              <a:spcBef>
                <a:spcPts val="2400"/>
              </a:spcBef>
              <a:buClr>
                <a:schemeClr val="accent2"/>
              </a:buClr>
              <a:buFont typeface="Wingdings" panose="05000000000000000000" pitchFamily="2" charset="2"/>
              <a:buChar char="o"/>
            </a:pPr>
            <a:r>
              <a:rPr lang="es-AR" altLang="es-AR" sz="2800" b="1" dirty="0"/>
              <a:t>Cuando la psicología cognitiva utiliza la “metáfora del ordenador” insiste en que los seres humanos somos </a:t>
            </a:r>
            <a:r>
              <a:rPr lang="es-AR" altLang="es-AR" sz="2800" b="1" i="1" dirty="0">
                <a:solidFill>
                  <a:srgbClr val="FF0000"/>
                </a:solidFill>
                <a:highlight>
                  <a:srgbClr val="FFFF00"/>
                </a:highlight>
              </a:rPr>
              <a:t>COMO</a:t>
            </a:r>
            <a:r>
              <a:rPr lang="es-AR" altLang="es-AR" sz="2800" b="1" dirty="0"/>
              <a:t> los ordenadores.</a:t>
            </a:r>
          </a:p>
          <a:p>
            <a:pPr>
              <a:lnSpc>
                <a:spcPct val="90000"/>
              </a:lnSpc>
              <a:spcBef>
                <a:spcPts val="2400"/>
              </a:spcBef>
              <a:buClr>
                <a:schemeClr val="accent2"/>
              </a:buClr>
              <a:buFont typeface="Wingdings" panose="05000000000000000000" pitchFamily="2" charset="2"/>
              <a:buChar char="o"/>
            </a:pPr>
            <a:r>
              <a:rPr lang="es-AR" altLang="es-AR" sz="2800" b="1" dirty="0"/>
              <a:t>La analogía consiste en que tanto </a:t>
            </a:r>
            <a:r>
              <a:rPr lang="es-AR" altLang="es-AR" sz="2800" b="1" dirty="0">
                <a:solidFill>
                  <a:srgbClr val="FF0000"/>
                </a:solidFill>
                <a:highlight>
                  <a:srgbClr val="FFFF00"/>
                </a:highlight>
              </a:rPr>
              <a:t>la mente </a:t>
            </a:r>
            <a:r>
              <a:rPr lang="es-AR" altLang="es-AR" sz="2800" b="1" dirty="0"/>
              <a:t>como </a:t>
            </a:r>
            <a:r>
              <a:rPr lang="es-AR" altLang="es-AR" sz="2800" b="1" dirty="0">
                <a:solidFill>
                  <a:srgbClr val="FF0000"/>
                </a:solidFill>
                <a:highlight>
                  <a:srgbClr val="FFFF00"/>
                </a:highlight>
              </a:rPr>
              <a:t>el ordenador </a:t>
            </a:r>
            <a:r>
              <a:rPr lang="es-AR" altLang="es-AR" sz="2800" b="1" dirty="0"/>
              <a:t>son </a:t>
            </a:r>
            <a:r>
              <a:rPr lang="es-AR" altLang="es-AR" sz="2800" b="1" dirty="0">
                <a:solidFill>
                  <a:srgbClr val="FF0000"/>
                </a:solidFill>
                <a:highlight>
                  <a:srgbClr val="FFFF00"/>
                </a:highlight>
              </a:rPr>
              <a:t>procesadores de símbolos </a:t>
            </a:r>
            <a:r>
              <a:rPr lang="es-AR" altLang="es-AR" sz="2800" b="1" dirty="0"/>
              <a:t>(información que adopta formato simbólico).</a:t>
            </a:r>
            <a:endParaRPr lang="es-ES" altLang="es-AR" sz="2800" b="1" dirty="0"/>
          </a:p>
        </p:txBody>
      </p:sp>
    </p:spTree>
    <p:extLst>
      <p:ext uri="{BB962C8B-B14F-4D97-AF65-F5344CB8AC3E}">
        <p14:creationId xmlns:p14="http://schemas.microsoft.com/office/powerpoint/2010/main" val="397335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20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20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20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4" name="Imagen 3"/>
          <p:cNvPicPr>
            <a:picLocks noChangeAspect="1"/>
          </p:cNvPicPr>
          <p:nvPr/>
        </p:nvPicPr>
        <p:blipFill>
          <a:blip r:embed="rId2"/>
          <a:stretch>
            <a:fillRect/>
          </a:stretch>
        </p:blipFill>
        <p:spPr>
          <a:xfrm>
            <a:off x="2755031" y="120074"/>
            <a:ext cx="6809980" cy="6631708"/>
          </a:xfrm>
          <a:prstGeom prst="rect">
            <a:avLst/>
          </a:prstGeom>
        </p:spPr>
      </p:pic>
    </p:spTree>
    <p:extLst>
      <p:ext uri="{BB962C8B-B14F-4D97-AF65-F5344CB8AC3E}">
        <p14:creationId xmlns:p14="http://schemas.microsoft.com/office/powerpoint/2010/main" val="4215904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220686" y="1617675"/>
            <a:ext cx="7620000" cy="3785652"/>
          </a:xfrm>
          <a:prstGeom prst="rect">
            <a:avLst/>
          </a:prstGeom>
        </p:spPr>
        <p:txBody>
          <a:bodyPr wrap="square">
            <a:spAutoFit/>
          </a:bodyPr>
          <a:lstStyle/>
          <a:p>
            <a:pPr algn="ctr"/>
            <a:r>
              <a:rPr lang="es-ES" sz="6000" b="1" kern="0" dirty="0">
                <a:solidFill>
                  <a:srgbClr val="FFC000"/>
                </a:solidFill>
                <a:effectLst>
                  <a:outerShdw blurRad="38100" dist="38100" dir="2700000" algn="tl">
                    <a:srgbClr val="000000"/>
                  </a:outerShdw>
                </a:effectLst>
                <a:ea typeface="+mj-ea"/>
                <a:cs typeface="+mj-cs"/>
              </a:rPr>
              <a:t>¿Cómo se organizan las experiencias humanas?</a:t>
            </a:r>
            <a:endParaRPr lang="es-AR" sz="6000" dirty="0"/>
          </a:p>
        </p:txBody>
      </p:sp>
    </p:spTree>
    <p:extLst>
      <p:ext uri="{BB962C8B-B14F-4D97-AF65-F5344CB8AC3E}">
        <p14:creationId xmlns:p14="http://schemas.microsoft.com/office/powerpoint/2010/main" val="1695331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98675" y="-1"/>
            <a:ext cx="8001000" cy="1277257"/>
          </a:xfrm>
        </p:spPr>
        <p:txBody>
          <a:bodyPr/>
          <a:lstStyle/>
          <a:p>
            <a:pPr eaLnBrk="1" hangingPunct="1"/>
            <a:r>
              <a:rPr lang="es-AR" altLang="es-AR" b="1" dirty="0">
                <a:solidFill>
                  <a:srgbClr val="FFC000"/>
                </a:solidFill>
              </a:rPr>
              <a:t>La hipótesis de Bruner</a:t>
            </a:r>
            <a:endParaRPr lang="es-ES" altLang="es-AR" b="1" dirty="0">
              <a:solidFill>
                <a:srgbClr val="FFC000"/>
              </a:solidFill>
            </a:endParaRPr>
          </a:p>
        </p:txBody>
      </p:sp>
      <p:sp>
        <p:nvSpPr>
          <p:cNvPr id="13315" name="Rectangle 3"/>
          <p:cNvSpPr>
            <a:spLocks noGrp="1" noChangeArrowheads="1"/>
          </p:cNvSpPr>
          <p:nvPr>
            <p:ph type="body" idx="1"/>
          </p:nvPr>
        </p:nvSpPr>
        <p:spPr>
          <a:xfrm>
            <a:off x="569232" y="1390574"/>
            <a:ext cx="11059886" cy="5220460"/>
          </a:xfrm>
        </p:spPr>
        <p:txBody>
          <a:bodyPr>
            <a:normAutofit lnSpcReduction="10000"/>
          </a:bodyPr>
          <a:lstStyle/>
          <a:p>
            <a:pPr eaLnBrk="1" hangingPunct="1">
              <a:lnSpc>
                <a:spcPct val="80000"/>
              </a:lnSpc>
              <a:spcBef>
                <a:spcPct val="65000"/>
              </a:spcBef>
            </a:pPr>
            <a:r>
              <a:rPr lang="es-AR" altLang="es-AR" sz="4000" b="1" dirty="0"/>
              <a:t>Bruner plantea que existe en el hombre una “facilidad o predisposición” para organizar la experiencia en forma narrativa</a:t>
            </a:r>
          </a:p>
          <a:p>
            <a:pPr>
              <a:lnSpc>
                <a:spcPct val="80000"/>
              </a:lnSpc>
              <a:spcBef>
                <a:spcPts val="3000"/>
              </a:spcBef>
            </a:pPr>
            <a:r>
              <a:rPr lang="es-AR" altLang="es-AR" sz="4000" b="1" dirty="0"/>
              <a:t>Esa disposición (similar a nuestra capacidad lingüística, o a la capacidad de convertir en mundo en “figura y fondo”) sería la responsable de la conservación del conocimiento tradicional.</a:t>
            </a:r>
          </a:p>
        </p:txBody>
      </p:sp>
    </p:spTree>
    <p:extLst>
      <p:ext uri="{BB962C8B-B14F-4D97-AF65-F5344CB8AC3E}">
        <p14:creationId xmlns:p14="http://schemas.microsoft.com/office/powerpoint/2010/main" val="7394706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1059543" y="435429"/>
            <a:ext cx="9421531" cy="5988744"/>
          </a:xfrm>
        </p:spPr>
        <p:txBody>
          <a:bodyPr/>
          <a:lstStyle/>
          <a:p>
            <a:pPr marL="0" indent="0" algn="ctr">
              <a:lnSpc>
                <a:spcPct val="80000"/>
              </a:lnSpc>
              <a:spcBef>
                <a:spcPts val="3000"/>
              </a:spcBef>
              <a:buNone/>
            </a:pPr>
            <a:r>
              <a:rPr lang="es-AR" altLang="es-AR" sz="6600" b="1" dirty="0"/>
              <a:t>Estudiar la narrativa permite echar luz al sistema mediante el cual los seres humanos </a:t>
            </a:r>
            <a:r>
              <a:rPr lang="es-AR" altLang="es-AR" sz="6600" b="1" dirty="0">
                <a:solidFill>
                  <a:srgbClr val="FF0000"/>
                </a:solidFill>
                <a:highlight>
                  <a:srgbClr val="FFFF00"/>
                </a:highlight>
              </a:rPr>
              <a:t>organizan sus experiencias y el conocimiento.</a:t>
            </a:r>
          </a:p>
        </p:txBody>
      </p:sp>
    </p:spTree>
    <p:extLst>
      <p:ext uri="{BB962C8B-B14F-4D97-AF65-F5344CB8AC3E}">
        <p14:creationId xmlns:p14="http://schemas.microsoft.com/office/powerpoint/2010/main" val="42343112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86691" y="0"/>
            <a:ext cx="10460182" cy="1556792"/>
          </a:xfrm>
        </p:spPr>
        <p:txBody>
          <a:bodyPr/>
          <a:lstStyle/>
          <a:p>
            <a:r>
              <a:rPr lang="es-ES" sz="4000" b="1" dirty="0">
                <a:solidFill>
                  <a:srgbClr val="FFC000"/>
                </a:solidFill>
              </a:rPr>
              <a:t>Las experiencias humanas se organizan en forma narrativa </a:t>
            </a:r>
          </a:p>
        </p:txBody>
      </p:sp>
      <p:sp>
        <p:nvSpPr>
          <p:cNvPr id="3" name="2 Marcador de contenido"/>
          <p:cNvSpPr>
            <a:spLocks noGrp="1"/>
          </p:cNvSpPr>
          <p:nvPr>
            <p:ph idx="1"/>
          </p:nvPr>
        </p:nvSpPr>
        <p:spPr>
          <a:xfrm>
            <a:off x="526473" y="1427018"/>
            <a:ext cx="11083636" cy="5184016"/>
          </a:xfrm>
        </p:spPr>
        <p:txBody>
          <a:bodyPr/>
          <a:lstStyle/>
          <a:p>
            <a:pPr>
              <a:spcBef>
                <a:spcPts val="2400"/>
              </a:spcBef>
            </a:pPr>
            <a:r>
              <a:rPr lang="es-ES" sz="3600" dirty="0"/>
              <a:t>Las narraciones elaboran “marcos” para hacer comprensible lo excepcional </a:t>
            </a:r>
          </a:p>
          <a:p>
            <a:pPr>
              <a:spcBef>
                <a:spcPts val="2400"/>
              </a:spcBef>
            </a:pPr>
            <a:r>
              <a:rPr lang="es-ES" sz="3600" dirty="0"/>
              <a:t>Cumple un papel de “regulación afectiva”, ya que sin ellas estaríamos perdidos en un mundo de experiencias caóticas. </a:t>
            </a:r>
          </a:p>
          <a:p>
            <a:pPr>
              <a:spcBef>
                <a:spcPts val="2400"/>
              </a:spcBef>
            </a:pPr>
            <a:r>
              <a:rPr lang="es-ES" sz="3600" dirty="0"/>
              <a:t>Gracias a ellas, podemos construir el mundo, segmentar los acontecimientos que ocurren en él y anticipar su curso.</a:t>
            </a:r>
          </a:p>
          <a:p>
            <a:endParaRPr lang="es-ES"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5291" y="6237312"/>
            <a:ext cx="3501418" cy="373722"/>
          </a:xfrm>
          <a:prstGeom prst="rect">
            <a:avLst/>
          </a:prstGeom>
        </p:spPr>
      </p:pic>
    </p:spTree>
    <p:extLst>
      <p:ext uri="{BB962C8B-B14F-4D97-AF65-F5344CB8AC3E}">
        <p14:creationId xmlns:p14="http://schemas.microsoft.com/office/powerpoint/2010/main" val="254456074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81200" y="116632"/>
            <a:ext cx="8229600" cy="1512168"/>
          </a:xfrm>
        </p:spPr>
        <p:txBody>
          <a:bodyPr/>
          <a:lstStyle/>
          <a:p>
            <a:pPr eaLnBrk="1" hangingPunct="1"/>
            <a:r>
              <a:rPr lang="es-AR" altLang="es-AR" sz="4000" b="1" dirty="0">
                <a:solidFill>
                  <a:srgbClr val="FFC000"/>
                </a:solidFill>
              </a:rPr>
              <a:t>La narración como instrumento de conocimiento humano</a:t>
            </a:r>
            <a:endParaRPr lang="es-ES" altLang="es-AR" sz="4000" b="1" dirty="0">
              <a:solidFill>
                <a:srgbClr val="FFC000"/>
              </a:solidFill>
            </a:endParaRPr>
          </a:p>
        </p:txBody>
      </p:sp>
      <p:sp>
        <p:nvSpPr>
          <p:cNvPr id="20483" name="Rectangle 3"/>
          <p:cNvSpPr>
            <a:spLocks noGrp="1" noChangeArrowheads="1"/>
          </p:cNvSpPr>
          <p:nvPr>
            <p:ph type="body" idx="1"/>
          </p:nvPr>
        </p:nvSpPr>
        <p:spPr>
          <a:xfrm>
            <a:off x="1739517" y="1988840"/>
            <a:ext cx="8712967" cy="4608512"/>
          </a:xfrm>
        </p:spPr>
        <p:txBody>
          <a:bodyPr/>
          <a:lstStyle/>
          <a:p>
            <a:pPr marL="0" indent="0" algn="ctr">
              <a:spcBef>
                <a:spcPts val="2400"/>
              </a:spcBef>
              <a:buNone/>
            </a:pPr>
            <a:r>
              <a:rPr lang="es-AR" altLang="es-AR" sz="4000" b="1" dirty="0"/>
              <a:t>El hombre no se enfrenta al mundo “acontecimiento por acontecimiento”, sino que los enmarca dentro de estructuras mayores que proporcionan un contexto interpretativo</a:t>
            </a:r>
          </a:p>
        </p:txBody>
      </p:sp>
    </p:spTree>
    <p:extLst>
      <p:ext uri="{BB962C8B-B14F-4D97-AF65-F5344CB8AC3E}">
        <p14:creationId xmlns:p14="http://schemas.microsoft.com/office/powerpoint/2010/main" val="31728166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2000"/>
                                        <p:tgtEl>
                                          <p:spTgt spid="204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661891" y="64655"/>
            <a:ext cx="5466356" cy="6373090"/>
          </a:xfrm>
        </p:spPr>
        <p:txBody>
          <a:bodyPr>
            <a:noAutofit/>
          </a:bodyPr>
          <a:lstStyle/>
          <a:p>
            <a:r>
              <a:rPr lang="es-ES" sz="2400" dirty="0">
                <a:latin typeface="Arial" panose="020B0604020202020204" pitchFamily="34" charset="0"/>
                <a:cs typeface="Arial" panose="020B0604020202020204" pitchFamily="34" charset="0"/>
              </a:rPr>
              <a:t>La idea de que conocer o aprender algo consiste en un proceso en el cual recibimos información del exterior, la procesamos y finalmente la interpretamos de manera que acabamos teniendo un conocimiento del elemento en cuestión puede parecer lógica y común.</a:t>
            </a:r>
          </a:p>
          <a:p>
            <a:r>
              <a:rPr lang="es-ES" sz="2400" dirty="0">
                <a:latin typeface="Arial" panose="020B0604020202020204" pitchFamily="34" charset="0"/>
                <a:cs typeface="Arial" panose="020B0604020202020204" pitchFamily="34" charset="0"/>
              </a:rPr>
              <a:t>Las teorías que afirman que el hecho de conocer y el aprendizaje están mediados por una serie de procesos internos cognitivos, manipulando los elementos simbólicos que percibimos con el fin de dotar de un significado a la realidad son las denominadas teorías cognitivistas, </a:t>
            </a:r>
            <a:r>
              <a:rPr lang="es-ES" sz="2400" b="1" dirty="0">
                <a:latin typeface="Arial" panose="020B0604020202020204" pitchFamily="34" charset="0"/>
                <a:cs typeface="Arial" panose="020B0604020202020204" pitchFamily="34" charset="0"/>
              </a:rPr>
              <a:t>siendo entre ellas una de las primeras la teoría cognitiva de Jerome Bruner</a:t>
            </a:r>
            <a:r>
              <a:rPr lang="es-ES"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pic>
        <p:nvPicPr>
          <p:cNvPr id="1026" name="Picture 2" descr="https://pymstatic.com/4886/conversions/jerome-bruner-teoria-small-16_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630" y="3631045"/>
            <a:ext cx="5369088" cy="302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463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9491" y="332655"/>
            <a:ext cx="11319164" cy="6151271"/>
          </a:xfrm>
        </p:spPr>
        <p:txBody>
          <a:bodyPr/>
          <a:lstStyle/>
          <a:p>
            <a:pPr algn="ctr"/>
            <a:r>
              <a:rPr lang="es-ES" sz="4800" b="1" dirty="0">
                <a:solidFill>
                  <a:schemeClr val="tx1"/>
                </a:solidFill>
              </a:rPr>
              <a:t>Es necesario construir una nueva psicología, organizada en torno a l</a:t>
            </a:r>
            <a:r>
              <a:rPr lang="es-AR" sz="4800" b="1" dirty="0">
                <a:solidFill>
                  <a:schemeClr val="tx1"/>
                </a:solidFill>
              </a:rPr>
              <a:t>os sistemas que los individuos usan para otorgar significado</a:t>
            </a:r>
            <a:endParaRPr lang="es-ES" sz="4800" b="1" dirty="0">
              <a:solidFill>
                <a:schemeClr val="tx1"/>
              </a:solidFill>
            </a:endParaRPr>
          </a:p>
        </p:txBody>
      </p:sp>
    </p:spTree>
    <p:extLst>
      <p:ext uri="{BB962C8B-B14F-4D97-AF65-F5344CB8AC3E}">
        <p14:creationId xmlns:p14="http://schemas.microsoft.com/office/powerpoint/2010/main" val="624333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9491" y="332655"/>
            <a:ext cx="11319164" cy="6151271"/>
          </a:xfrm>
        </p:spPr>
        <p:txBody>
          <a:bodyPr/>
          <a:lstStyle/>
          <a:p>
            <a:pPr algn="ctr"/>
            <a:r>
              <a:rPr lang="es-AR" sz="4800" b="1" dirty="0">
                <a:solidFill>
                  <a:schemeClr val="tx1"/>
                </a:solidFill>
              </a:rPr>
              <a:t>Estos sistemas están arraigados en el lenguaje y la cultura, son herramientas que los individuos usan y hacen suyas para dar sentido al mundo</a:t>
            </a:r>
            <a:endParaRPr lang="es-ES" sz="4800" b="1" dirty="0">
              <a:solidFill>
                <a:schemeClr val="tx1"/>
              </a:solidFill>
            </a:endParaRPr>
          </a:p>
        </p:txBody>
      </p:sp>
    </p:spTree>
    <p:extLst>
      <p:ext uri="{BB962C8B-B14F-4D97-AF65-F5344CB8AC3E}">
        <p14:creationId xmlns:p14="http://schemas.microsoft.com/office/powerpoint/2010/main" val="14865677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7599" y="783771"/>
            <a:ext cx="9898743" cy="5076701"/>
          </a:xfrm>
        </p:spPr>
        <p:txBody>
          <a:bodyPr/>
          <a:lstStyle/>
          <a:p>
            <a:r>
              <a:rPr lang="es-AR" sz="4800" b="1" dirty="0">
                <a:solidFill>
                  <a:schemeClr val="tx1"/>
                </a:solidFill>
              </a:rPr>
              <a:t>La cultura es constituyente de lo humano, y la psicología debe estar organizada en torno a los procesos de construcción de significado que llevan adelante las personas</a:t>
            </a:r>
            <a:endParaRPr lang="es-ES" sz="4800" b="1" dirty="0">
              <a:solidFill>
                <a:schemeClr val="tx1"/>
              </a:solidFill>
            </a:endParaRPr>
          </a:p>
        </p:txBody>
      </p:sp>
    </p:spTree>
    <p:extLst>
      <p:ext uri="{BB962C8B-B14F-4D97-AF65-F5344CB8AC3E}">
        <p14:creationId xmlns:p14="http://schemas.microsoft.com/office/powerpoint/2010/main" val="434405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81200" y="0"/>
            <a:ext cx="8229600" cy="1009890"/>
          </a:xfrm>
        </p:spPr>
        <p:txBody>
          <a:bodyPr/>
          <a:lstStyle/>
          <a:p>
            <a:pPr eaLnBrk="1" hangingPunct="1"/>
            <a:r>
              <a:rPr lang="es-AR" altLang="es-AR" b="1" dirty="0">
                <a:solidFill>
                  <a:srgbClr val="FFC000"/>
                </a:solidFill>
                <a:effectLst>
                  <a:outerShdw blurRad="38100" dist="38100" dir="2700000" algn="tl">
                    <a:srgbClr val="000000">
                      <a:alpha val="43137"/>
                    </a:srgbClr>
                  </a:outerShdw>
                </a:effectLst>
              </a:rPr>
              <a:t>La Narración</a:t>
            </a:r>
            <a:endParaRPr lang="es-ES" altLang="es-AR" b="1" dirty="0">
              <a:solidFill>
                <a:srgbClr val="FFC000"/>
              </a:solidFill>
              <a:effectLst>
                <a:outerShdw blurRad="38100" dist="38100" dir="2700000" algn="tl">
                  <a:srgbClr val="000000">
                    <a:alpha val="43137"/>
                  </a:srgbClr>
                </a:outerShdw>
              </a:effectLst>
            </a:endParaRPr>
          </a:p>
        </p:txBody>
      </p:sp>
      <p:sp>
        <p:nvSpPr>
          <p:cNvPr id="12291" name="Rectangle 3"/>
          <p:cNvSpPr>
            <a:spLocks noGrp="1" noChangeArrowheads="1"/>
          </p:cNvSpPr>
          <p:nvPr>
            <p:ph type="body" idx="1"/>
          </p:nvPr>
        </p:nvSpPr>
        <p:spPr>
          <a:xfrm>
            <a:off x="436418" y="1009890"/>
            <a:ext cx="11319164" cy="5584873"/>
          </a:xfrm>
        </p:spPr>
        <p:txBody>
          <a:bodyPr>
            <a:normAutofit fontScale="92500" lnSpcReduction="20000"/>
          </a:bodyPr>
          <a:lstStyle/>
          <a:p>
            <a:pPr>
              <a:lnSpc>
                <a:spcPct val="90000"/>
              </a:lnSpc>
              <a:spcBef>
                <a:spcPts val="2400"/>
              </a:spcBef>
            </a:pPr>
            <a:r>
              <a:rPr lang="es-AR" altLang="es-AR" sz="2800" b="1" dirty="0"/>
              <a:t>Es un modo específicamente humano de organizar el pensamiento.</a:t>
            </a:r>
          </a:p>
          <a:p>
            <a:pPr>
              <a:lnSpc>
                <a:spcPct val="90000"/>
              </a:lnSpc>
              <a:spcBef>
                <a:spcPts val="2400"/>
              </a:spcBef>
            </a:pPr>
            <a:r>
              <a:rPr lang="es-AR" altLang="es-AR" sz="2800" b="1" dirty="0"/>
              <a:t>Se trata de una de las formas más antiguas de organizar el conocimiento</a:t>
            </a:r>
          </a:p>
          <a:p>
            <a:pPr>
              <a:lnSpc>
                <a:spcPct val="90000"/>
              </a:lnSpc>
              <a:spcBef>
                <a:spcPts val="2400"/>
              </a:spcBef>
            </a:pPr>
            <a:r>
              <a:rPr lang="es-AR" altLang="es-AR" sz="2800" b="1" u="sng" dirty="0"/>
              <a:t>S</a:t>
            </a:r>
            <a:r>
              <a:rPr lang="es-AR" altLang="es-AR" sz="2800" b="1" dirty="0"/>
              <a:t>e remonta a las culturas orales, muy anteriores a la organización científica basada en la escritura</a:t>
            </a:r>
          </a:p>
          <a:p>
            <a:pPr>
              <a:lnSpc>
                <a:spcPct val="90000"/>
              </a:lnSpc>
              <a:spcBef>
                <a:spcPts val="2400"/>
              </a:spcBef>
            </a:pPr>
            <a:r>
              <a:rPr lang="es-AR" altLang="es-AR" sz="2800" b="1" dirty="0"/>
              <a:t>Es un </a:t>
            </a:r>
            <a:r>
              <a:rPr lang="es-AR" altLang="es-AR" sz="2800" b="1" dirty="0">
                <a:solidFill>
                  <a:srgbClr val="FF0000"/>
                </a:solidFill>
                <a:highlight>
                  <a:srgbClr val="FFFF00"/>
                </a:highlight>
              </a:rPr>
              <a:t>instrumento para el conocimiento</a:t>
            </a:r>
            <a:r>
              <a:rPr lang="es-AR" altLang="es-AR" sz="2800" b="1" dirty="0"/>
              <a:t>, ya que ninguna sociedad podría reproducirse sin una transmisión social de sus saberes.</a:t>
            </a:r>
          </a:p>
          <a:p>
            <a:pPr>
              <a:lnSpc>
                <a:spcPct val="90000"/>
              </a:lnSpc>
              <a:spcBef>
                <a:spcPts val="2400"/>
              </a:spcBef>
            </a:pPr>
            <a:r>
              <a:rPr lang="es-AR" altLang="es-AR" sz="2800" b="1" dirty="0"/>
              <a:t>Gracias a esas creencias interiorizadas, ya no es necesario el aprendizaje individual de cada uno de los sujetos.</a:t>
            </a:r>
          </a:p>
          <a:p>
            <a:pPr>
              <a:lnSpc>
                <a:spcPct val="90000"/>
              </a:lnSpc>
              <a:spcBef>
                <a:spcPts val="2400"/>
              </a:spcBef>
            </a:pPr>
            <a:endParaRPr lang="es-AR" altLang="es-AR" b="1" dirty="0"/>
          </a:p>
          <a:p>
            <a:pPr eaLnBrk="1" hangingPunct="1">
              <a:lnSpc>
                <a:spcPct val="90000"/>
              </a:lnSpc>
              <a:buFont typeface="Wingdings" panose="05000000000000000000" pitchFamily="2" charset="2"/>
              <a:buNone/>
            </a:pPr>
            <a:endParaRPr lang="es-AR" altLang="es-AR" sz="900" dirty="0"/>
          </a:p>
          <a:p>
            <a:pPr eaLnBrk="1" hangingPunct="1">
              <a:buFont typeface="Wingdings" panose="05000000000000000000" pitchFamily="2" charset="2"/>
              <a:buNone/>
            </a:pPr>
            <a:r>
              <a:rPr lang="es-AR" altLang="es-AR" sz="2500" b="1" dirty="0"/>
              <a:t>    </a:t>
            </a:r>
            <a:endParaRPr lang="es-ES" altLang="es-AR" sz="2500" b="1" dirty="0"/>
          </a:p>
        </p:txBody>
      </p:sp>
    </p:spTree>
    <p:extLst>
      <p:ext uri="{BB962C8B-B14F-4D97-AF65-F5344CB8AC3E}">
        <p14:creationId xmlns:p14="http://schemas.microsoft.com/office/powerpoint/2010/main" val="39028057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20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fade">
                                      <p:cBhvr>
                                        <p:cTn id="12" dur="20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fade">
                                      <p:cBhvr>
                                        <p:cTn id="17" dur="2000"/>
                                        <p:tgtEl>
                                          <p:spTgt spid="122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fade">
                                      <p:cBhvr>
                                        <p:cTn id="22" dur="2000"/>
                                        <p:tgtEl>
                                          <p:spTgt spid="122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animEffect transition="in" filter="fade">
                                      <p:cBhvr>
                                        <p:cTn id="27" dur="2000"/>
                                        <p:tgtEl>
                                          <p:spTgt spid="122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291">
                                            <p:txEl>
                                              <p:pRg st="7" end="7"/>
                                            </p:txEl>
                                          </p:spTgt>
                                        </p:tgtEl>
                                        <p:attrNameLst>
                                          <p:attrName>style.visibility</p:attrName>
                                        </p:attrNameLst>
                                      </p:cBhvr>
                                      <p:to>
                                        <p:strVal val="visible"/>
                                      </p:to>
                                    </p:set>
                                    <p:animEffect transition="in" filter="fade">
                                      <p:cBhvr>
                                        <p:cTn id="32" dur="2000"/>
                                        <p:tgtEl>
                                          <p:spTgt spid="122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¿Cómo se aplica la psicología narrativa en la terapia?</a:t>
            </a:r>
            <a:br>
              <a:rPr lang="es-ES" dirty="0"/>
            </a:br>
            <a:endParaRPr lang="en-US" dirty="0"/>
          </a:p>
        </p:txBody>
      </p:sp>
      <p:sp>
        <p:nvSpPr>
          <p:cNvPr id="3" name="Marcador de contenido 2"/>
          <p:cNvSpPr>
            <a:spLocks noGrp="1"/>
          </p:cNvSpPr>
          <p:nvPr>
            <p:ph idx="1"/>
          </p:nvPr>
        </p:nvSpPr>
        <p:spPr/>
        <p:txBody>
          <a:bodyPr>
            <a:noAutofit/>
          </a:bodyPr>
          <a:lstStyle/>
          <a:p>
            <a:r>
              <a:rPr lang="es-ES" sz="3200" dirty="0">
                <a:latin typeface="Arial" panose="020B0604020202020204" pitchFamily="34" charset="0"/>
                <a:cs typeface="Arial" panose="020B0604020202020204" pitchFamily="34" charset="0"/>
              </a:rPr>
              <a:t>En la terapia, la psicología narrativa se utiliza como una herramienta para ayudar a los individuos a reconstruir su historia de vida y darle un nuevo significado. </a:t>
            </a:r>
          </a:p>
          <a:p>
            <a:r>
              <a:rPr lang="es-ES" sz="3200" dirty="0">
                <a:latin typeface="Arial" panose="020B0604020202020204" pitchFamily="34" charset="0"/>
                <a:cs typeface="Arial" panose="020B0604020202020204" pitchFamily="34" charset="0"/>
              </a:rPr>
              <a:t>A través de la narración de sus experiencias, los pacientes pueden reflexionar sobre su pasado, comprender su presente y construir un futuro más satisfactorio.</a:t>
            </a:r>
          </a:p>
          <a:p>
            <a:br>
              <a:rPr lang="es-E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1526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69848" y="544945"/>
            <a:ext cx="10058400" cy="5627255"/>
          </a:xfrm>
        </p:spPr>
        <p:txBody>
          <a:bodyPr>
            <a:normAutofit/>
          </a:bodyPr>
          <a:lstStyle/>
          <a:p>
            <a:r>
              <a:rPr lang="es-ES" sz="3200" dirty="0">
                <a:latin typeface="Arial" panose="020B0604020202020204" pitchFamily="34" charset="0"/>
                <a:cs typeface="Arial" panose="020B0604020202020204" pitchFamily="34" charset="0"/>
              </a:rPr>
              <a:t>La psicología narrativa de Bruner nos brinda una nueva perspectiva sobre el pensamiento humano, destacando la importancia de la narrativa en la construcción de significados y en la comprensión de la realidad. </a:t>
            </a:r>
          </a:p>
          <a:p>
            <a:r>
              <a:rPr lang="es-ES" sz="3200" dirty="0">
                <a:latin typeface="Arial" panose="020B0604020202020204" pitchFamily="34" charset="0"/>
                <a:cs typeface="Arial" panose="020B0604020202020204" pitchFamily="34" charset="0"/>
              </a:rPr>
              <a:t>A través de la exploración de la literatura y la reflexión sobre nuestra propia narrativa, podemos ampliar nuestra comprensión del entorno y de nosotros mismos, y desarrollar una mayor conciencia y apertura hacia la diversidad de experiencias y significados.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16293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a:solidFill>
                  <a:srgbClr val="FFC000"/>
                </a:solidFill>
                <a:effectLst>
                  <a:outerShdw blurRad="38100" dist="38100" dir="2700000" algn="tl">
                    <a:srgbClr val="000000">
                      <a:alpha val="43137"/>
                    </a:srgbClr>
                  </a:outerShdw>
                </a:effectLst>
              </a:rPr>
              <a:t>El YO NARRATIVO</a:t>
            </a:r>
            <a:endParaRPr lang="en-US" dirty="0">
              <a:solidFill>
                <a:srgbClr val="FFC000"/>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r>
              <a:rPr lang="en-US" dirty="0">
                <a:hlinkClick r:id="rId2"/>
              </a:rPr>
              <a:t>https://www.youtube.com/watch?v=ea2qCMPp1cc</a:t>
            </a:r>
            <a:endParaRPr lang="en-US" dirty="0"/>
          </a:p>
          <a:p>
            <a:endParaRPr lang="en-US" dirty="0"/>
          </a:p>
        </p:txBody>
      </p:sp>
    </p:spTree>
    <p:extLst>
      <p:ext uri="{BB962C8B-B14F-4D97-AF65-F5344CB8AC3E}">
        <p14:creationId xmlns:p14="http://schemas.microsoft.com/office/powerpoint/2010/main" val="32530569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dirty="0"/>
              <a:t>Para Concluir</a:t>
            </a:r>
            <a:endParaRPr lang="en-US" dirty="0"/>
          </a:p>
        </p:txBody>
      </p:sp>
      <p:sp>
        <p:nvSpPr>
          <p:cNvPr id="3" name="Marcador de contenido 2"/>
          <p:cNvSpPr>
            <a:spLocks noGrp="1"/>
          </p:cNvSpPr>
          <p:nvPr>
            <p:ph idx="1"/>
          </p:nvPr>
        </p:nvSpPr>
        <p:spPr>
          <a:xfrm>
            <a:off x="1069848" y="2121408"/>
            <a:ext cx="2282952" cy="4050792"/>
          </a:xfrm>
        </p:spPr>
        <p:txBody>
          <a:bodyPr>
            <a:normAutofit/>
          </a:bodyPr>
          <a:lstStyle/>
          <a:p>
            <a:r>
              <a:rPr lang="es-AR" sz="2800" dirty="0">
                <a:latin typeface="Arial" panose="020B0604020202020204" pitchFamily="34" charset="0"/>
                <a:cs typeface="Arial" panose="020B0604020202020204" pitchFamily="34" charset="0"/>
              </a:rPr>
              <a:t> ¿ Que es esto?</a:t>
            </a:r>
            <a:br>
              <a:rPr lang="es-AR" sz="2800" dirty="0">
                <a:latin typeface="Arial" panose="020B0604020202020204" pitchFamily="34" charset="0"/>
                <a:cs typeface="Arial" panose="020B0604020202020204" pitchFamily="34" charset="0"/>
              </a:rPr>
            </a:br>
            <a:endParaRPr lang="es-AR" sz="2800" dirty="0">
              <a:latin typeface="Arial" panose="020B0604020202020204" pitchFamily="34" charset="0"/>
              <a:cs typeface="Arial" panose="020B0604020202020204" pitchFamily="34" charset="0"/>
            </a:endParaRPr>
          </a:p>
          <a:p>
            <a:r>
              <a:rPr lang="es-AR" sz="2800" dirty="0">
                <a:latin typeface="Arial" panose="020B0604020202020204" pitchFamily="34" charset="0"/>
                <a:cs typeface="Arial" panose="020B0604020202020204" pitchFamily="34" charset="0"/>
              </a:rPr>
              <a:t>¿ Que </a:t>
            </a:r>
            <a:r>
              <a:rPr lang="es-AR" sz="2800" dirty="0" err="1">
                <a:latin typeface="Arial" panose="020B0604020202020204" pitchFamily="34" charset="0"/>
                <a:cs typeface="Arial" panose="020B0604020202020204" pitchFamily="34" charset="0"/>
              </a:rPr>
              <a:t>siginifica</a:t>
            </a:r>
            <a:r>
              <a:rPr lang="es-AR" sz="2800" dirty="0">
                <a:latin typeface="Arial" panose="020B0604020202020204" pitchFamily="34" charset="0"/>
                <a:cs typeface="Arial" panose="020B0604020202020204" pitchFamily="34" charset="0"/>
              </a:rPr>
              <a:t> la imagen que estas viendo en pantalla?</a:t>
            </a:r>
            <a:endParaRPr lang="en-US" sz="2800" dirty="0">
              <a:latin typeface="Arial" panose="020B0604020202020204" pitchFamily="34" charset="0"/>
              <a:cs typeface="Arial" panose="020B0604020202020204" pitchFamily="34" charset="0"/>
            </a:endParaRPr>
          </a:p>
        </p:txBody>
      </p:sp>
      <p:sp>
        <p:nvSpPr>
          <p:cNvPr id="4" name="Elipse 3"/>
          <p:cNvSpPr/>
          <p:nvPr/>
        </p:nvSpPr>
        <p:spPr>
          <a:xfrm>
            <a:off x="5781964" y="1911927"/>
            <a:ext cx="3574472" cy="336203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93434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Referencias bibliográficas:</a:t>
            </a:r>
            <a:br>
              <a:rPr lang="es-ES" dirty="0"/>
            </a:br>
            <a:endParaRPr lang="en-US" dirty="0"/>
          </a:p>
        </p:txBody>
      </p:sp>
      <p:sp>
        <p:nvSpPr>
          <p:cNvPr id="3" name="Marcador de contenido 2"/>
          <p:cNvSpPr>
            <a:spLocks noGrp="1"/>
          </p:cNvSpPr>
          <p:nvPr>
            <p:ph idx="1"/>
          </p:nvPr>
        </p:nvSpPr>
        <p:spPr/>
        <p:txBody>
          <a:bodyPr/>
          <a:lstStyle/>
          <a:p>
            <a:r>
              <a:rPr lang="es-ES" dirty="0"/>
              <a:t>Bruner, J. S. (Ed.). (1980). Investigaciones sobre el desarrollo cognitivo. Madrid: Pablo del Río.</a:t>
            </a:r>
          </a:p>
          <a:p>
            <a:r>
              <a:rPr lang="es-ES" dirty="0"/>
              <a:t>Bruner, J. S. (1981). Realidad mental y mundos posibles. Madrid: </a:t>
            </a:r>
            <a:r>
              <a:rPr lang="es-ES" dirty="0" err="1"/>
              <a:t>Gedisa</a:t>
            </a:r>
            <a:r>
              <a:rPr lang="es-ES" dirty="0"/>
              <a:t>.</a:t>
            </a:r>
          </a:p>
          <a:p>
            <a:r>
              <a:rPr lang="es-ES" dirty="0"/>
              <a:t>Bruner, J. S., </a:t>
            </a:r>
            <a:r>
              <a:rPr lang="es-ES" dirty="0" err="1"/>
              <a:t>Goodnaw</a:t>
            </a:r>
            <a:r>
              <a:rPr lang="es-ES" dirty="0"/>
              <a:t>, J. J. y Austin, G. A. (1978). El proceso mental en el aprendizaje. Madrid: Nancea.</a:t>
            </a:r>
          </a:p>
          <a:p>
            <a:r>
              <a:rPr lang="es-ES" dirty="0" err="1"/>
              <a:t>Guilar</a:t>
            </a:r>
            <a:r>
              <a:rPr lang="es-ES" dirty="0"/>
              <a:t>, M.E. (2009). Las ideas de Bruner: de la revolución cognitiva a la revolución cultural. </a:t>
            </a:r>
            <a:r>
              <a:rPr lang="es-ES" dirty="0" err="1"/>
              <a:t>Educere</a:t>
            </a:r>
            <a:r>
              <a:rPr lang="es-ES" dirty="0"/>
              <a:t>, 13; 44, 235-241. Universidad de los Andes, Venezuela.</a:t>
            </a:r>
          </a:p>
          <a:p>
            <a:r>
              <a:rPr lang="es-ES" dirty="0"/>
              <a:t>Méndez, Z. (2003). Aprendizaje y Cognición. San José, Costa Rica. Editorial: EUNED, sexta reimpresión.</a:t>
            </a:r>
          </a:p>
          <a:p>
            <a:endParaRPr lang="en-US" dirty="0"/>
          </a:p>
        </p:txBody>
      </p:sp>
    </p:spTree>
    <p:extLst>
      <p:ext uri="{BB962C8B-B14F-4D97-AF65-F5344CB8AC3E}">
        <p14:creationId xmlns:p14="http://schemas.microsoft.com/office/powerpoint/2010/main" val="1077230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69848" y="628073"/>
            <a:ext cx="10058400" cy="5544127"/>
          </a:xfrm>
        </p:spPr>
        <p:txBody>
          <a:bodyPr>
            <a:normAutofit/>
          </a:bodyPr>
          <a:lstStyle/>
          <a:p>
            <a:r>
              <a:rPr lang="es-ES" sz="3000" dirty="0">
                <a:latin typeface="Arial" panose="020B0604020202020204" pitchFamily="34" charset="0"/>
                <a:cs typeface="Arial" panose="020B0604020202020204" pitchFamily="34" charset="0"/>
              </a:rPr>
              <a:t>Esta idea indica que el individuo que conoce participa en el proceso de conocer, moldeando e interpretando la realidad de una forma directa. </a:t>
            </a:r>
          </a:p>
          <a:p>
            <a:r>
              <a:rPr lang="es-ES" sz="3000" dirty="0">
                <a:latin typeface="Arial" panose="020B0604020202020204" pitchFamily="34" charset="0"/>
                <a:cs typeface="Arial" panose="020B0604020202020204" pitchFamily="34" charset="0"/>
              </a:rPr>
              <a:t>Sin embargo, esta consideración no ha existido siempre, habiendo múltiples teorías y maneras de conceptualizar la realidad que ligaban el hecho de conocer con el traslado exacto de la realidad objetiva a nuestra consciencia, siendo la persona un elemento pasivo entre la realidad y la cognición, o bien que si bien existe un paso intermedio este es un elemento indescifrable.</a:t>
            </a: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005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PARTICIPACIÓN ACTIVA EL SUJETO</a:t>
            </a:r>
            <a:endParaRPr lang="en-US" dirty="0"/>
          </a:p>
        </p:txBody>
      </p:sp>
      <p:sp>
        <p:nvSpPr>
          <p:cNvPr id="3" name="Marcador de contenido 2"/>
          <p:cNvSpPr>
            <a:spLocks noGrp="1"/>
          </p:cNvSpPr>
          <p:nvPr>
            <p:ph idx="1"/>
          </p:nvPr>
        </p:nvSpPr>
        <p:spPr/>
        <p:txBody>
          <a:bodyPr>
            <a:normAutofit/>
          </a:bodyPr>
          <a:lstStyle/>
          <a:p>
            <a:pPr algn="just"/>
            <a:r>
              <a:rPr lang="es-ES" sz="2800" dirty="0">
                <a:latin typeface="Arial" panose="020B0604020202020204" pitchFamily="34" charset="0"/>
                <a:cs typeface="Arial" panose="020B0604020202020204" pitchFamily="34" charset="0"/>
              </a:rPr>
              <a:t>Para </a:t>
            </a:r>
            <a:r>
              <a:rPr lang="es-ES" sz="2800" b="1" dirty="0">
                <a:latin typeface="Arial" panose="020B0604020202020204" pitchFamily="34" charset="0"/>
                <a:cs typeface="Arial" panose="020B0604020202020204" pitchFamily="34" charset="0"/>
                <a:hlinkClick r:id="rId2"/>
              </a:rPr>
              <a:t>Jerome Bruner</a:t>
            </a:r>
            <a:r>
              <a:rPr lang="es-ES" sz="2800" dirty="0">
                <a:latin typeface="Arial" panose="020B0604020202020204" pitchFamily="34" charset="0"/>
                <a:cs typeface="Arial" panose="020B0604020202020204" pitchFamily="34" charset="0"/>
              </a:rPr>
              <a:t> y para el resto de teorías de índole cognitivista, uno de los elementos principales a la hora de conocer es la participación activa del sujeto que aprende. </a:t>
            </a:r>
          </a:p>
          <a:p>
            <a:pPr algn="just"/>
            <a:r>
              <a:rPr lang="es-ES" sz="2800" b="1" dirty="0">
                <a:latin typeface="Arial" panose="020B0604020202020204" pitchFamily="34" charset="0"/>
                <a:cs typeface="Arial" panose="020B0604020202020204" pitchFamily="34" charset="0"/>
              </a:rPr>
              <a:t>No se trata de que el individuo tome la información del exterior sin más, sino que para que esta se transforme en conocimiento debe ser procesada</a:t>
            </a:r>
            <a:r>
              <a:rPr lang="es-ES" sz="2800" dirty="0">
                <a:latin typeface="Arial" panose="020B0604020202020204" pitchFamily="34" charset="0"/>
                <a:cs typeface="Arial" panose="020B0604020202020204" pitchFamily="34" charset="0"/>
              </a:rPr>
              <a:t>, trabajada y dotada de sentido por el sujeto.</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8008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69848" y="895927"/>
            <a:ext cx="10058400" cy="5276273"/>
          </a:xfrm>
        </p:spPr>
        <p:txBody>
          <a:bodyPr>
            <a:noAutofit/>
          </a:bodyPr>
          <a:lstStyle/>
          <a:p>
            <a:pPr algn="just"/>
            <a:r>
              <a:rPr lang="es-ES" sz="2400" dirty="0">
                <a:latin typeface="Arial" panose="020B0604020202020204" pitchFamily="34" charset="0"/>
                <a:cs typeface="Arial" panose="020B0604020202020204" pitchFamily="34" charset="0"/>
              </a:rPr>
              <a:t>Según la teoría cognitiva de Bruner, en el proceso de conocer y aprender el ser humano intenta </a:t>
            </a:r>
            <a:r>
              <a:rPr lang="es-ES" sz="24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categorizar </a:t>
            </a:r>
            <a:r>
              <a:rPr lang="es-ES" sz="2400" dirty="0">
                <a:latin typeface="Arial" panose="020B0604020202020204" pitchFamily="34" charset="0"/>
                <a:cs typeface="Arial" panose="020B0604020202020204" pitchFamily="34" charset="0"/>
              </a:rPr>
              <a:t>los sucesos y elementos de la realidad en conjuntos de ítems equivalentes. Así, experimentamos las vivencias y la realidad percibida creando conceptos a partir de la discriminación de los diferentes estímulos.</a:t>
            </a:r>
          </a:p>
          <a:p>
            <a:pPr algn="just"/>
            <a:r>
              <a:rPr lang="es-ES" sz="2400" dirty="0">
                <a:latin typeface="Arial" panose="020B0604020202020204" pitchFamily="34" charset="0"/>
                <a:cs typeface="Arial" panose="020B0604020202020204" pitchFamily="34" charset="0"/>
              </a:rPr>
              <a:t>En este proceso, denominado categorización, la información recibida del exterior es trabajada de forma activa, siendo codificada y clasificada con una serie de etiquetas o categorías con el fin de posibilitar la comprensión de la realidad. Esta categorización permite la formación de conceptos y la capacidad de hacer predicciones y tomar decisiones. </a:t>
            </a:r>
          </a:p>
          <a:p>
            <a:pPr algn="just"/>
            <a:r>
              <a:rPr lang="es-ES" sz="2400" dirty="0">
                <a:latin typeface="Arial" panose="020B0604020202020204" pitchFamily="34" charset="0"/>
                <a:cs typeface="Arial" panose="020B0604020202020204" pitchFamily="34" charset="0"/>
              </a:rPr>
              <a:t>Es un modelo explicativo </a:t>
            </a:r>
            <a:r>
              <a:rPr lang="es-ES" sz="2400" b="1" dirty="0">
                <a:latin typeface="Arial" panose="020B0604020202020204" pitchFamily="34" charset="0"/>
                <a:cs typeface="Arial" panose="020B0604020202020204" pitchFamily="34" charset="0"/>
              </a:rPr>
              <a:t>muy influido por las ciencias de la computación</a:t>
            </a:r>
            <a:r>
              <a:rPr lang="es-ES" sz="2400" dirty="0">
                <a:latin typeface="Arial" panose="020B0604020202020204" pitchFamily="34" charset="0"/>
                <a:cs typeface="Arial" panose="020B0604020202020204" pitchFamily="34" charset="0"/>
              </a:rPr>
              <a:t>, que se basabas en el funcionamiento de los ordenadores de la época.</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7907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a:t>EL PENSAMIENTO NARRATIVO</a:t>
            </a:r>
            <a:endParaRPr lang="en-US" dirty="0"/>
          </a:p>
        </p:txBody>
      </p:sp>
      <p:sp>
        <p:nvSpPr>
          <p:cNvPr id="3" name="Marcador de contenido 2"/>
          <p:cNvSpPr>
            <a:spLocks noGrp="1"/>
          </p:cNvSpPr>
          <p:nvPr>
            <p:ph idx="1"/>
          </p:nvPr>
        </p:nvSpPr>
        <p:spPr>
          <a:xfrm>
            <a:off x="1069848" y="1819564"/>
            <a:ext cx="10058400" cy="4352636"/>
          </a:xfrm>
        </p:spPr>
        <p:txBody>
          <a:bodyPr>
            <a:normAutofit/>
          </a:bodyPr>
          <a:lstStyle/>
          <a:p>
            <a:pPr algn="just"/>
            <a:r>
              <a:rPr lang="es-ES" sz="2800" dirty="0">
                <a:latin typeface="Arial" panose="020B0604020202020204" pitchFamily="34" charset="0"/>
                <a:cs typeface="Arial" panose="020B0604020202020204" pitchFamily="34" charset="0"/>
              </a:rPr>
              <a:t>Se refiere a la forma en que los seres humanos estructuramos nuestra experiencia y conocimiento en forma de historias o narraciones.</a:t>
            </a:r>
          </a:p>
          <a:p>
            <a:pPr marL="0" indent="0" algn="just">
              <a:buNone/>
            </a:pPr>
            <a:endParaRPr lang="es-ES" sz="2800" dirty="0">
              <a:latin typeface="Arial" panose="020B0604020202020204" pitchFamily="34" charset="0"/>
              <a:cs typeface="Arial" panose="020B0604020202020204" pitchFamily="34" charset="0"/>
            </a:endParaRPr>
          </a:p>
          <a:p>
            <a:pPr algn="just"/>
            <a:r>
              <a:rPr lang="es-ES" sz="2800" dirty="0">
                <a:latin typeface="Arial" panose="020B0604020202020204" pitchFamily="34" charset="0"/>
                <a:cs typeface="Arial" panose="020B0604020202020204" pitchFamily="34" charset="0"/>
              </a:rPr>
              <a:t> A diferencia del pensamiento lógico-analítico, que se basa en la búsqueda de la verdad objetiva y la evidencia empírica, el pensamiento narrativo se centra en la construcción de significados subjetivos y en la interpretación de la realidad.</a:t>
            </a:r>
          </a:p>
        </p:txBody>
      </p:sp>
    </p:spTree>
    <p:extLst>
      <p:ext uri="{BB962C8B-B14F-4D97-AF65-F5344CB8AC3E}">
        <p14:creationId xmlns:p14="http://schemas.microsoft.com/office/powerpoint/2010/main" val="3393482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69848" y="923636"/>
            <a:ext cx="10058400" cy="5248564"/>
          </a:xfrm>
        </p:spPr>
        <p:txBody>
          <a:bodyPr>
            <a:normAutofit/>
          </a:bodyPr>
          <a:lstStyle/>
          <a:p>
            <a:pPr algn="just"/>
            <a:r>
              <a:rPr lang="es-ES" sz="3200" dirty="0">
                <a:latin typeface="Arial" panose="020B0604020202020204" pitchFamily="34" charset="0"/>
                <a:cs typeface="Arial" panose="020B0604020202020204" pitchFamily="34" charset="0"/>
              </a:rPr>
              <a:t>Según Bruner, el pensamiento narrativo es una forma fundamental de procesamiento de la información, ya que nos permite organizar y dar sentido a los eventos de nuestra vida. </a:t>
            </a:r>
          </a:p>
          <a:p>
            <a:pPr algn="just"/>
            <a:endParaRPr lang="es-ES" sz="3200" dirty="0">
              <a:latin typeface="Arial" panose="020B0604020202020204" pitchFamily="34" charset="0"/>
              <a:cs typeface="Arial" panose="020B0604020202020204" pitchFamily="34" charset="0"/>
            </a:endParaRPr>
          </a:p>
          <a:p>
            <a:pPr algn="just"/>
            <a:r>
              <a:rPr lang="es-ES" sz="3200" dirty="0">
                <a:latin typeface="Arial" panose="020B0604020202020204" pitchFamily="34" charset="0"/>
                <a:cs typeface="Arial" panose="020B0604020202020204" pitchFamily="34" charset="0"/>
              </a:rPr>
              <a:t>A través de las historias que contamos, creamos una estructura narrativa que nos ayuda a comprender y recordar la información de manera más efectiva</a:t>
            </a:r>
            <a:endParaRPr lang="en-US" sz="3200" dirty="0">
              <a:latin typeface="Arial" panose="020B0604020202020204" pitchFamily="34" charset="0"/>
              <a:cs typeface="Arial" panose="020B0604020202020204" pitchFamily="34" charset="0"/>
            </a:endParaRPr>
          </a:p>
          <a:p>
            <a:pPr algn="just"/>
            <a:endParaRPr lang="en-US" sz="2800" dirty="0"/>
          </a:p>
        </p:txBody>
      </p:sp>
    </p:spTree>
    <p:extLst>
      <p:ext uri="{BB962C8B-B14F-4D97-AF65-F5344CB8AC3E}">
        <p14:creationId xmlns:p14="http://schemas.microsoft.com/office/powerpoint/2010/main" val="1532457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Qué es la literatura según Jerome Bruner</a:t>
            </a:r>
            <a:br>
              <a:rPr lang="es-ES" dirty="0"/>
            </a:br>
            <a:endParaRPr lang="en-US" dirty="0"/>
          </a:p>
        </p:txBody>
      </p:sp>
      <p:sp>
        <p:nvSpPr>
          <p:cNvPr id="3" name="Marcador de contenido 2"/>
          <p:cNvSpPr>
            <a:spLocks noGrp="1"/>
          </p:cNvSpPr>
          <p:nvPr>
            <p:ph idx="1"/>
          </p:nvPr>
        </p:nvSpPr>
        <p:spPr/>
        <p:txBody>
          <a:bodyPr>
            <a:normAutofit/>
          </a:bodyPr>
          <a:lstStyle/>
          <a:p>
            <a:pPr algn="just"/>
            <a:r>
              <a:rPr lang="es-ES" sz="2800" dirty="0">
                <a:latin typeface="Arial" panose="020B0604020202020204" pitchFamily="34" charset="0"/>
                <a:cs typeface="Arial" panose="020B0604020202020204" pitchFamily="34" charset="0"/>
              </a:rPr>
              <a:t>Para Bruner, la literatura es una forma privilegiada de expresión del pensamiento narrativo. La literatura nos permite explorar diferentes perspectivas y realidades, y nos invita a reflexionar sobre la condición humana. </a:t>
            </a:r>
          </a:p>
          <a:p>
            <a:pPr algn="just"/>
            <a:r>
              <a:rPr lang="es-ES" sz="2800" dirty="0">
                <a:latin typeface="Arial" panose="020B0604020202020204" pitchFamily="34" charset="0"/>
                <a:cs typeface="Arial" panose="020B0604020202020204" pitchFamily="34" charset="0"/>
              </a:rPr>
              <a:t>A través de los personajes, tramas y escenarios de las obras literarias, podemos sumergirnos en entornos imaginarios y experimentar emociones y vivencias que de otra manera no podríamos experimentar.</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08976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ra">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Letras en madera</Template>
  <TotalTime>196</TotalTime>
  <Words>2309</Words>
  <Application>Microsoft Office PowerPoint</Application>
  <PresentationFormat>Panorámica</PresentationFormat>
  <Paragraphs>131</Paragraphs>
  <Slides>38</Slides>
  <Notes>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38</vt:i4>
      </vt:variant>
    </vt:vector>
  </HeadingPairs>
  <TitlesOfParts>
    <vt:vector size="44" baseType="lpstr">
      <vt:lpstr>Arial</vt:lpstr>
      <vt:lpstr>Bookman Old Style</vt:lpstr>
      <vt:lpstr>Calibri</vt:lpstr>
      <vt:lpstr>Century Gothic</vt:lpstr>
      <vt:lpstr>Wingdings</vt:lpstr>
      <vt:lpstr>Tipo de madera</vt:lpstr>
      <vt:lpstr>El pensamiento Narrativo</vt:lpstr>
      <vt:lpstr>Según Jerome Bruner:</vt:lpstr>
      <vt:lpstr>Presentación de PowerPoint</vt:lpstr>
      <vt:lpstr>Presentación de PowerPoint</vt:lpstr>
      <vt:lpstr>PARTICIPACIÓN ACTIVA EL SUJETO</vt:lpstr>
      <vt:lpstr>Presentación de PowerPoint</vt:lpstr>
      <vt:lpstr>EL PENSAMIENTO NARRATIVO</vt:lpstr>
      <vt:lpstr>Presentación de PowerPoint</vt:lpstr>
      <vt:lpstr>Qué es la literatura según Jerome Bruner </vt:lpstr>
      <vt:lpstr>Presentación de PowerPoint</vt:lpstr>
      <vt:lpstr> Postulados de Bruner </vt:lpstr>
      <vt:lpstr>MODALIDADES DEL PENSAMIENTO</vt:lpstr>
      <vt:lpstr>Presentación de PowerPoint</vt:lpstr>
      <vt:lpstr>Presentación de PowerPoint</vt:lpstr>
      <vt:lpstr>CATEGORIAS</vt:lpstr>
      <vt:lpstr>Modos de representación de la realidad. Brunner </vt:lpstr>
      <vt:lpstr>Presentación de PowerPoint</vt:lpstr>
      <vt:lpstr>Representación enactiva </vt:lpstr>
      <vt:lpstr>Representación icónica </vt:lpstr>
      <vt:lpstr>Representación simbólica </vt:lpstr>
      <vt:lpstr>METAFORA NARRATIVA</vt:lpstr>
      <vt:lpstr>La metáfora de la narratividad</vt:lpstr>
      <vt:lpstr>El poder de las metáforas</vt:lpstr>
      <vt:lpstr>Presentación de PowerPoint</vt:lpstr>
      <vt:lpstr>Presentación de PowerPoint</vt:lpstr>
      <vt:lpstr>La hipótesis de Bruner</vt:lpstr>
      <vt:lpstr>Presentación de PowerPoint</vt:lpstr>
      <vt:lpstr>Las experiencias humanas se organizan en forma narrativa </vt:lpstr>
      <vt:lpstr>La narración como instrumento de conocimiento humano</vt:lpstr>
      <vt:lpstr>Es necesario construir una nueva psicología, organizada en torno a los sistemas que los individuos usan para otorgar significado</vt:lpstr>
      <vt:lpstr>Estos sistemas están arraigados en el lenguaje y la cultura, son herramientas que los individuos usan y hacen suyas para dar sentido al mundo</vt:lpstr>
      <vt:lpstr>La cultura es constituyente de lo humano, y la psicología debe estar organizada en torno a los procesos de construcción de significado que llevan adelante las personas</vt:lpstr>
      <vt:lpstr>La Narración</vt:lpstr>
      <vt:lpstr>¿Cómo se aplica la psicología narrativa en la terapia? </vt:lpstr>
      <vt:lpstr>Presentación de PowerPoint</vt:lpstr>
      <vt:lpstr>El YO NARRATIVO</vt:lpstr>
      <vt:lpstr>Para Concluir</vt:lpstr>
      <vt:lpstr>Referencias bibliográficas: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Merlina Luciani</dc:creator>
  <cp:lastModifiedBy>Merlina Luciani</cp:lastModifiedBy>
  <cp:revision>15</cp:revision>
  <dcterms:created xsi:type="dcterms:W3CDTF">2024-09-16T20:31:31Z</dcterms:created>
  <dcterms:modified xsi:type="dcterms:W3CDTF">2025-07-30T22:24:59Z</dcterms:modified>
</cp:coreProperties>
</file>