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300" r:id="rId4"/>
    <p:sldId id="301" r:id="rId5"/>
    <p:sldId id="263" r:id="rId6"/>
    <p:sldId id="264" r:id="rId7"/>
    <p:sldId id="265" r:id="rId8"/>
    <p:sldId id="299" r:id="rId9"/>
    <p:sldId id="259" r:id="rId10"/>
    <p:sldId id="294" r:id="rId11"/>
    <p:sldId id="260" r:id="rId12"/>
    <p:sldId id="305" r:id="rId13"/>
    <p:sldId id="295" r:id="rId14"/>
    <p:sldId id="261" r:id="rId15"/>
    <p:sldId id="296" r:id="rId16"/>
    <p:sldId id="302" r:id="rId17"/>
    <p:sldId id="262" r:id="rId18"/>
    <p:sldId id="274" r:id="rId19"/>
    <p:sldId id="297" r:id="rId20"/>
    <p:sldId id="275" r:id="rId21"/>
    <p:sldId id="276" r:id="rId22"/>
    <p:sldId id="280" r:id="rId23"/>
    <p:sldId id="281" r:id="rId24"/>
    <p:sldId id="283" r:id="rId25"/>
    <p:sldId id="282" r:id="rId26"/>
    <p:sldId id="284" r:id="rId27"/>
    <p:sldId id="288" r:id="rId28"/>
    <p:sldId id="277" r:id="rId29"/>
    <p:sldId id="278" r:id="rId30"/>
    <p:sldId id="279" r:id="rId31"/>
    <p:sldId id="298" r:id="rId32"/>
    <p:sldId id="270" r:id="rId33"/>
    <p:sldId id="271" r:id="rId34"/>
    <p:sldId id="272" r:id="rId35"/>
    <p:sldId id="273" r:id="rId36"/>
    <p:sldId id="289" r:id="rId37"/>
    <p:sldId id="290" r:id="rId38"/>
    <p:sldId id="291" r:id="rId39"/>
    <p:sldId id="292"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C91F9767-F7FC-4228-9914-20CB8801669D}" type="slidenum">
              <a:rPr lang="es-AR" smtClean="0"/>
              <a:t>‹Nº›</a:t>
            </a:fld>
            <a:endParaRPr lang="es-AR"/>
          </a:p>
        </p:txBody>
      </p:sp>
    </p:spTree>
    <p:extLst>
      <p:ext uri="{BB962C8B-B14F-4D97-AF65-F5344CB8AC3E}">
        <p14:creationId xmlns:p14="http://schemas.microsoft.com/office/powerpoint/2010/main" val="24868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7940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69078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92435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A3B1E41D-3012-4669-8DBA-E3C11EAC6024}" type="datetimeFigureOut">
              <a:rPr lang="es-AR" smtClean="0"/>
              <a:t>22/8/2024</a:t>
            </a:fld>
            <a:endParaRPr lang="es-AR"/>
          </a:p>
        </p:txBody>
      </p:sp>
      <p:sp>
        <p:nvSpPr>
          <p:cNvPr id="5" name="Footer Placeholder 4"/>
          <p:cNvSpPr>
            <a:spLocks noGrp="1"/>
          </p:cNvSpPr>
          <p:nvPr>
            <p:ph type="ftr" sz="quarter" idx="11"/>
          </p:nvPr>
        </p:nvSpPr>
        <p:spPr>
          <a:xfrm>
            <a:off x="2182708" y="6272784"/>
            <a:ext cx="6327648" cy="365125"/>
          </a:xfrm>
        </p:spPr>
        <p:txBody>
          <a:bodyPr/>
          <a:lstStyle/>
          <a:p>
            <a:endParaRPr lang="es-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8314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3B1E41D-3012-4669-8DBA-E3C11EAC6024}" type="datetimeFigureOut">
              <a:rPr lang="es-AR" smtClean="0"/>
              <a:t>22/8/2024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58045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B1E41D-3012-4669-8DBA-E3C11EAC6024}" type="datetimeFigureOut">
              <a:rPr lang="es-AR" smtClean="0"/>
              <a:t>22/8/2024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73297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B1E41D-3012-4669-8DBA-E3C11EAC6024}" type="datetimeFigureOut">
              <a:rPr lang="es-AR" smtClean="0"/>
              <a:t>22/8/2024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25092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E41D-3012-4669-8DBA-E3C11EAC6024}" type="datetimeFigureOut">
              <a:rPr lang="es-AR" smtClean="0"/>
              <a:t>22/8/2024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72456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22/8/2024</a:t>
            </a:fld>
            <a:endParaRPr lang="es-AR"/>
          </a:p>
        </p:txBody>
      </p:sp>
      <p:sp>
        <p:nvSpPr>
          <p:cNvPr id="6" name="Footer Placeholder 5"/>
          <p:cNvSpPr>
            <a:spLocks noGrp="1"/>
          </p:cNvSpPr>
          <p:nvPr>
            <p:ph type="ftr" sz="quarter" idx="11"/>
          </p:nvPr>
        </p:nvSpPr>
        <p:spPr/>
        <p:txBody>
          <a:bodyPr/>
          <a:lstStyle/>
          <a:p>
            <a:endParaRPr lang="es-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32071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22/8/2024</a:t>
            </a:fld>
            <a:endParaRPr lang="es-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62328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B1E41D-3012-4669-8DBA-E3C11EAC6024}" type="datetimeFigureOut">
              <a:rPr lang="es-AR" smtClean="0"/>
              <a:t>22/8/2024</a:t>
            </a:fld>
            <a:endParaRPr lang="es-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037544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ES" dirty="0"/>
              <a:t>Introducción a la Psicología</a:t>
            </a:r>
            <a:endParaRPr lang="es-AR" dirty="0"/>
          </a:p>
        </p:txBody>
      </p:sp>
      <p:sp>
        <p:nvSpPr>
          <p:cNvPr id="3" name="Subtítulo 2">
            <a:extLst>
              <a:ext uri="{FF2B5EF4-FFF2-40B4-BE49-F238E27FC236}">
                <a16:creationId xmlns:a16="http://schemas.microsoft.com/office/drawing/2014/main" id="{1B3EADA5-221E-928D-7048-306447DF26B9}"/>
              </a:ext>
            </a:extLst>
          </p:cNvPr>
          <p:cNvSpPr>
            <a:spLocks noGrp="1"/>
          </p:cNvSpPr>
          <p:nvPr>
            <p:ph type="subTitle" idx="1"/>
          </p:nvPr>
        </p:nvSpPr>
        <p:spPr>
          <a:xfrm>
            <a:off x="1069847" y="4389120"/>
            <a:ext cx="8491247" cy="1069848"/>
          </a:xfrm>
        </p:spPr>
        <p:txBody>
          <a:bodyPr>
            <a:normAutofit/>
          </a:bodyPr>
          <a:lstStyle/>
          <a:p>
            <a:pPr algn="r"/>
            <a:r>
              <a:rPr lang="es-ES" dirty="0" smtClean="0"/>
              <a:t>2024</a:t>
            </a:r>
            <a:endParaRPr lang="es-ES" dirty="0"/>
          </a:p>
          <a:p>
            <a:pPr algn="r"/>
            <a:endParaRPr lang="es-AR" dirty="0"/>
          </a:p>
        </p:txBody>
      </p:sp>
    </p:spTree>
    <p:extLst>
      <p:ext uri="{BB962C8B-B14F-4D97-AF65-F5344CB8AC3E}">
        <p14:creationId xmlns:p14="http://schemas.microsoft.com/office/powerpoint/2010/main" val="336205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8D84FAE-0108-2CFF-8B0B-EC5C98B93601}"/>
              </a:ext>
            </a:extLst>
          </p:cNvPr>
          <p:cNvPicPr>
            <a:picLocks noChangeAspect="1"/>
          </p:cNvPicPr>
          <p:nvPr/>
        </p:nvPicPr>
        <p:blipFill rotWithShape="1">
          <a:blip r:embed="rId2"/>
          <a:srcRect l="41068" t="14498" r="11092" b="4984"/>
          <a:stretch/>
        </p:blipFill>
        <p:spPr>
          <a:xfrm>
            <a:off x="4436908" y="125939"/>
            <a:ext cx="6977846" cy="6606121"/>
          </a:xfrm>
          <a:prstGeom prst="rect">
            <a:avLst/>
          </a:prstGeom>
        </p:spPr>
      </p:pic>
      <p:sp>
        <p:nvSpPr>
          <p:cNvPr id="10" name="Título 9">
            <a:extLst>
              <a:ext uri="{FF2B5EF4-FFF2-40B4-BE49-F238E27FC236}">
                <a16:creationId xmlns:a16="http://schemas.microsoft.com/office/drawing/2014/main" id="{97A17134-53D8-08C4-A168-8936B26A3EB1}"/>
              </a:ext>
            </a:extLst>
          </p:cNvPr>
          <p:cNvSpPr>
            <a:spLocks noGrp="1"/>
          </p:cNvSpPr>
          <p:nvPr>
            <p:ph type="title"/>
          </p:nvPr>
        </p:nvSpPr>
        <p:spPr>
          <a:xfrm>
            <a:off x="456946" y="5740756"/>
            <a:ext cx="3319272" cy="825446"/>
          </a:xfrm>
        </p:spPr>
        <p:txBody>
          <a:bodyPr>
            <a:normAutofit/>
          </a:bodyPr>
          <a:lstStyle/>
          <a:p>
            <a:r>
              <a:rPr lang="es-AR" sz="2400" dirty="0"/>
              <a:t>Ej. equipo de fútbol</a:t>
            </a:r>
          </a:p>
        </p:txBody>
      </p:sp>
    </p:spTree>
    <p:extLst>
      <p:ext uri="{BB962C8B-B14F-4D97-AF65-F5344CB8AC3E}">
        <p14:creationId xmlns:p14="http://schemas.microsoft.com/office/powerpoint/2010/main" val="282639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BBB91-3B54-A197-6C74-D8CB2DED83DD}"/>
              </a:ext>
            </a:extLst>
          </p:cNvPr>
          <p:cNvSpPr>
            <a:spLocks noGrp="1"/>
          </p:cNvSpPr>
          <p:nvPr>
            <p:ph type="title"/>
          </p:nvPr>
        </p:nvSpPr>
        <p:spPr/>
        <p:txBody>
          <a:bodyPr/>
          <a:lstStyle/>
          <a:p>
            <a:pPr algn="ctr"/>
            <a:r>
              <a:rPr lang="es-ES" dirty="0"/>
              <a:t>CAUSALIDAD CIRCULAR</a:t>
            </a:r>
            <a:endParaRPr lang="es-AR" dirty="0"/>
          </a:p>
        </p:txBody>
      </p:sp>
      <p:sp>
        <p:nvSpPr>
          <p:cNvPr id="6" name="Marcador de texto 5">
            <a:extLst>
              <a:ext uri="{FF2B5EF4-FFF2-40B4-BE49-F238E27FC236}">
                <a16:creationId xmlns:a16="http://schemas.microsoft.com/office/drawing/2014/main" id="{91914092-53F2-688E-F1ED-A653169C49A9}"/>
              </a:ext>
            </a:extLst>
          </p:cNvPr>
          <p:cNvSpPr>
            <a:spLocks noGrp="1"/>
          </p:cNvSpPr>
          <p:nvPr>
            <p:ph type="body" idx="1"/>
          </p:nvPr>
        </p:nvSpPr>
        <p:spPr/>
        <p:txBody>
          <a:bodyPr>
            <a:normAutofit/>
          </a:bodyPr>
          <a:lstStyle/>
          <a:p>
            <a:pPr algn="ctr"/>
            <a:r>
              <a:rPr lang="es-ES" sz="2400" dirty="0"/>
              <a:t>CAUSALIDAD LINEAL</a:t>
            </a:r>
            <a:endParaRPr lang="es-AR" sz="2400" dirty="0"/>
          </a:p>
        </p:txBody>
      </p:sp>
      <p:sp>
        <p:nvSpPr>
          <p:cNvPr id="3" name="Marcador de contenido 2">
            <a:extLst>
              <a:ext uri="{FF2B5EF4-FFF2-40B4-BE49-F238E27FC236}">
                <a16:creationId xmlns:a16="http://schemas.microsoft.com/office/drawing/2014/main" id="{C9F4E165-3035-82B4-A0D2-1C49D00C7DAF}"/>
              </a:ext>
            </a:extLst>
          </p:cNvPr>
          <p:cNvSpPr>
            <a:spLocks noGrp="1"/>
          </p:cNvSpPr>
          <p:nvPr>
            <p:ph sz="half" idx="2"/>
          </p:nvPr>
        </p:nvSpPr>
        <p:spPr/>
        <p:txBody>
          <a:bodyPr>
            <a:noAutofit/>
          </a:bodyPr>
          <a:lstStyle/>
          <a:p>
            <a:pPr marL="0" indent="0">
              <a:buNone/>
            </a:pPr>
            <a:r>
              <a:rPr lang="es-ES" sz="2400" dirty="0"/>
              <a:t>“Una” causa origina “un” efecto.</a:t>
            </a:r>
          </a:p>
          <a:p>
            <a:pPr marL="0" indent="0" algn="ctr">
              <a:buNone/>
            </a:pPr>
            <a:endParaRPr lang="es-ES" sz="2400" dirty="0"/>
          </a:p>
          <a:p>
            <a:pPr marL="0" indent="0" algn="ctr">
              <a:buNone/>
            </a:pPr>
            <a:r>
              <a:rPr lang="es-ES" sz="2400" dirty="0"/>
              <a:t>CAUSA </a:t>
            </a:r>
            <a:r>
              <a:rPr lang="es-ES" sz="2400" dirty="0">
                <a:sym typeface="Symbol" panose="05050102010706020507" pitchFamily="18" charset="2"/>
              </a:rPr>
              <a:t> </a:t>
            </a:r>
            <a:r>
              <a:rPr lang="es-ES" sz="2400" dirty="0"/>
              <a:t>EFECTO</a:t>
            </a:r>
          </a:p>
          <a:p>
            <a:pPr marL="0" indent="0">
              <a:buNone/>
            </a:pPr>
            <a:endParaRPr lang="es-AR" sz="2400" dirty="0"/>
          </a:p>
          <a:p>
            <a:pPr marL="0" indent="0">
              <a:buNone/>
            </a:pPr>
            <a:r>
              <a:rPr lang="es-AR" sz="2400" dirty="0"/>
              <a:t>El tradicional modelo médico biológico- positivista: recortado y descontextualizado.</a:t>
            </a:r>
          </a:p>
        </p:txBody>
      </p:sp>
      <p:sp>
        <p:nvSpPr>
          <p:cNvPr id="7" name="Marcador de texto 6">
            <a:extLst>
              <a:ext uri="{FF2B5EF4-FFF2-40B4-BE49-F238E27FC236}">
                <a16:creationId xmlns:a16="http://schemas.microsoft.com/office/drawing/2014/main" id="{C6971256-75CD-A74C-4E2F-DD6474C18BE0}"/>
              </a:ext>
            </a:extLst>
          </p:cNvPr>
          <p:cNvSpPr>
            <a:spLocks noGrp="1"/>
          </p:cNvSpPr>
          <p:nvPr>
            <p:ph type="body" sz="quarter" idx="3"/>
          </p:nvPr>
        </p:nvSpPr>
        <p:spPr/>
        <p:txBody>
          <a:bodyPr>
            <a:normAutofit/>
          </a:bodyPr>
          <a:lstStyle/>
          <a:p>
            <a:pPr algn="ctr"/>
            <a:r>
              <a:rPr lang="es-ES" sz="2400" dirty="0"/>
              <a:t>CAUSALIDAD CIRCULAR</a:t>
            </a:r>
            <a:endParaRPr lang="es-AR" sz="2400" dirty="0"/>
          </a:p>
        </p:txBody>
      </p:sp>
      <p:sp>
        <p:nvSpPr>
          <p:cNvPr id="8" name="Marcador de contenido 7">
            <a:extLst>
              <a:ext uri="{FF2B5EF4-FFF2-40B4-BE49-F238E27FC236}">
                <a16:creationId xmlns:a16="http://schemas.microsoft.com/office/drawing/2014/main" id="{07001B48-447E-5ED5-E5F6-0EF817CFD5E5}"/>
              </a:ext>
            </a:extLst>
          </p:cNvPr>
          <p:cNvSpPr>
            <a:spLocks noGrp="1"/>
          </p:cNvSpPr>
          <p:nvPr>
            <p:ph sz="quarter" idx="4"/>
          </p:nvPr>
        </p:nvSpPr>
        <p:spPr/>
        <p:txBody>
          <a:bodyPr>
            <a:normAutofit/>
          </a:bodyPr>
          <a:lstStyle/>
          <a:p>
            <a:pPr marL="0" indent="0">
              <a:buNone/>
            </a:pPr>
            <a:r>
              <a:rPr lang="es-ES" sz="2400" dirty="0"/>
              <a:t>Cada elemento del sistema es causa y efecto al mismo tiempo, en tanto que recibe y emite permanentemente.</a:t>
            </a:r>
          </a:p>
          <a:p>
            <a:pPr marL="0" indent="0">
              <a:buNone/>
            </a:pPr>
            <a:endParaRPr lang="es-ES" sz="2400" dirty="0"/>
          </a:p>
          <a:p>
            <a:pPr marL="0" indent="0" algn="ctr">
              <a:buNone/>
            </a:pPr>
            <a:endParaRPr lang="es-ES" sz="2400" dirty="0"/>
          </a:p>
          <a:p>
            <a:pPr marL="0" indent="0" algn="ctr">
              <a:buNone/>
            </a:pPr>
            <a:r>
              <a:rPr lang="es-ES" sz="2400" dirty="0"/>
              <a:t>A	 B</a:t>
            </a:r>
            <a:endParaRPr lang="es-AR" sz="2400" dirty="0"/>
          </a:p>
          <a:p>
            <a:endParaRPr lang="es-AR" sz="2400" dirty="0"/>
          </a:p>
        </p:txBody>
      </p:sp>
      <p:sp>
        <p:nvSpPr>
          <p:cNvPr id="4" name="Flecha: curvada hacia abajo 3">
            <a:extLst>
              <a:ext uri="{FF2B5EF4-FFF2-40B4-BE49-F238E27FC236}">
                <a16:creationId xmlns:a16="http://schemas.microsoft.com/office/drawing/2014/main" id="{06BFA3F0-A103-D052-5FAF-5F13D1855620}"/>
              </a:ext>
            </a:extLst>
          </p:cNvPr>
          <p:cNvSpPr/>
          <p:nvPr/>
        </p:nvSpPr>
        <p:spPr>
          <a:xfrm>
            <a:off x="8244359" y="4887619"/>
            <a:ext cx="994610" cy="3402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5" name="Flecha: curvada hacia abajo 4">
            <a:extLst>
              <a:ext uri="{FF2B5EF4-FFF2-40B4-BE49-F238E27FC236}">
                <a16:creationId xmlns:a16="http://schemas.microsoft.com/office/drawing/2014/main" id="{B70A7F1F-BED6-EBB2-CB6C-5371F47CBA15}"/>
              </a:ext>
            </a:extLst>
          </p:cNvPr>
          <p:cNvSpPr/>
          <p:nvPr/>
        </p:nvSpPr>
        <p:spPr>
          <a:xfrm flipH="1" flipV="1">
            <a:off x="8207783" y="5614169"/>
            <a:ext cx="994610" cy="3402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113561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6B95BD-7F83-C7C5-11A2-D535F81CCE6A}"/>
              </a:ext>
            </a:extLst>
          </p:cNvPr>
          <p:cNvSpPr>
            <a:spLocks noGrp="1"/>
          </p:cNvSpPr>
          <p:nvPr>
            <p:ph idx="1"/>
          </p:nvPr>
        </p:nvSpPr>
        <p:spPr>
          <a:xfrm>
            <a:off x="1069848" y="1228725"/>
            <a:ext cx="10058400" cy="4943475"/>
          </a:xfrm>
        </p:spPr>
        <p:txBody>
          <a:bodyPr/>
          <a:lstStyle/>
          <a:p>
            <a:pPr algn="l"/>
            <a:r>
              <a:rPr lang="es-ES" b="0" i="0" dirty="0">
                <a:solidFill>
                  <a:srgbClr val="524D66"/>
                </a:solidFill>
                <a:effectLst/>
                <a:latin typeface="Source Sans Pro" panose="020B0503030403020204" pitchFamily="34" charset="0"/>
              </a:rPr>
              <a:t>Paúl Watzlawick fue pionero en distinguir la causalidad lineal y causalidad circular, para explicar con ello las diversas pautas repetitivas de interacción posibles y marcando un antes y un después en la interpretación de las dificultades en las relaciones personales. </a:t>
            </a:r>
          </a:p>
          <a:p>
            <a:pPr algn="l"/>
            <a:endParaRPr lang="es-ES" dirty="0">
              <a:solidFill>
                <a:srgbClr val="524D66"/>
              </a:solidFill>
              <a:latin typeface="Source Sans Pro" panose="020B0503030403020204" pitchFamily="34" charset="0"/>
            </a:endParaRPr>
          </a:p>
          <a:p>
            <a:pPr marL="0" indent="0" algn="l">
              <a:buNone/>
            </a:pPr>
            <a:r>
              <a:rPr lang="es-ES" b="0" i="0" dirty="0">
                <a:solidFill>
                  <a:srgbClr val="524D66"/>
                </a:solidFill>
                <a:effectLst/>
                <a:latin typeface="Source Sans Pro" panose="020B0503030403020204" pitchFamily="34" charset="0"/>
              </a:rPr>
              <a:t>La </a:t>
            </a:r>
            <a:r>
              <a:rPr lang="es-ES" b="0" i="1" dirty="0">
                <a:solidFill>
                  <a:srgbClr val="524D66"/>
                </a:solidFill>
                <a:effectLst/>
                <a:latin typeface="Source Sans Pro" panose="020B0503030403020204" pitchFamily="34" charset="0"/>
              </a:rPr>
              <a:t>visión circular de los problemas</a:t>
            </a:r>
            <a:r>
              <a:rPr lang="es-ES" b="0" i="0" dirty="0">
                <a:solidFill>
                  <a:srgbClr val="524D66"/>
                </a:solidFill>
                <a:effectLst/>
                <a:latin typeface="Source Sans Pro" panose="020B0503030403020204" pitchFamily="34" charset="0"/>
              </a:rPr>
              <a:t> está marcada por cómo el comportamiento de un individuo influencia las acciones de otro, que por su parte influye también sobre el primero.</a:t>
            </a:r>
          </a:p>
          <a:p>
            <a:pPr algn="l"/>
            <a:r>
              <a:rPr lang="es-ES" b="0" i="0" dirty="0">
                <a:solidFill>
                  <a:srgbClr val="524D66"/>
                </a:solidFill>
                <a:effectLst/>
                <a:latin typeface="Source Sans Pro" panose="020B0503030403020204" pitchFamily="34" charset="0"/>
              </a:rPr>
              <a:t>Por tanto, </a:t>
            </a:r>
            <a:r>
              <a:rPr lang="es-ES" b="1" i="0" dirty="0">
                <a:solidFill>
                  <a:srgbClr val="524D66"/>
                </a:solidFill>
                <a:effectLst/>
                <a:latin typeface="Source Sans Pro" panose="020B0503030403020204" pitchFamily="34" charset="0"/>
              </a:rPr>
              <a:t>la terapia sistémica ofrece una visión circular, interactiva</a:t>
            </a:r>
            <a:r>
              <a:rPr lang="es-ES" b="0" i="0" dirty="0">
                <a:solidFill>
                  <a:srgbClr val="524D66"/>
                </a:solidFill>
                <a:effectLst/>
                <a:latin typeface="Source Sans Pro" panose="020B0503030403020204" pitchFamily="34" charset="0"/>
              </a:rPr>
              <a:t>, en el interior del sistema o grupo que tiene sus reglas de transformación y se autocontrola a través de fenómenos de retroalimentación para mantener un estado de equilibrio</a:t>
            </a:r>
          </a:p>
          <a:p>
            <a:endParaRPr lang="es-AR" dirty="0"/>
          </a:p>
        </p:txBody>
      </p:sp>
    </p:spTree>
    <p:extLst>
      <p:ext uri="{BB962C8B-B14F-4D97-AF65-F5344CB8AC3E}">
        <p14:creationId xmlns:p14="http://schemas.microsoft.com/office/powerpoint/2010/main" val="404016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8D84FAE-0108-2CFF-8B0B-EC5C98B93601}"/>
              </a:ext>
            </a:extLst>
          </p:cNvPr>
          <p:cNvPicPr>
            <a:picLocks noChangeAspect="1"/>
          </p:cNvPicPr>
          <p:nvPr/>
        </p:nvPicPr>
        <p:blipFill rotWithShape="1">
          <a:blip r:embed="rId2"/>
          <a:srcRect l="55263" t="25406" r="25200" b="44188"/>
          <a:stretch/>
        </p:blipFill>
        <p:spPr>
          <a:xfrm>
            <a:off x="8578339" y="513918"/>
            <a:ext cx="2849732" cy="2494625"/>
          </a:xfrm>
          <a:prstGeom prst="rect">
            <a:avLst/>
          </a:prstGeom>
        </p:spPr>
      </p:pic>
      <p:sp>
        <p:nvSpPr>
          <p:cNvPr id="10" name="Título 9">
            <a:extLst>
              <a:ext uri="{FF2B5EF4-FFF2-40B4-BE49-F238E27FC236}">
                <a16:creationId xmlns:a16="http://schemas.microsoft.com/office/drawing/2014/main" id="{97A17134-53D8-08C4-A168-8936B26A3EB1}"/>
              </a:ext>
            </a:extLst>
          </p:cNvPr>
          <p:cNvSpPr>
            <a:spLocks noGrp="1"/>
          </p:cNvSpPr>
          <p:nvPr>
            <p:ph type="title"/>
          </p:nvPr>
        </p:nvSpPr>
        <p:spPr>
          <a:xfrm>
            <a:off x="187541" y="5764074"/>
            <a:ext cx="3319272" cy="825446"/>
          </a:xfrm>
        </p:spPr>
        <p:txBody>
          <a:bodyPr>
            <a:normAutofit/>
          </a:bodyPr>
          <a:lstStyle/>
          <a:p>
            <a:r>
              <a:rPr lang="es-AR" sz="2400" dirty="0"/>
              <a:t>Ej. equipo de fútbol</a:t>
            </a:r>
          </a:p>
        </p:txBody>
      </p:sp>
      <p:sp>
        <p:nvSpPr>
          <p:cNvPr id="2" name="CuadroTexto 1">
            <a:extLst>
              <a:ext uri="{FF2B5EF4-FFF2-40B4-BE49-F238E27FC236}">
                <a16:creationId xmlns:a16="http://schemas.microsoft.com/office/drawing/2014/main" id="{844A1AAD-5E52-4BD7-7B5C-8A69406A6BEE}"/>
              </a:ext>
            </a:extLst>
          </p:cNvPr>
          <p:cNvSpPr txBox="1"/>
          <p:nvPr/>
        </p:nvSpPr>
        <p:spPr>
          <a:xfrm>
            <a:off x="3613662" y="733573"/>
            <a:ext cx="4599993" cy="1754326"/>
          </a:xfrm>
          <a:prstGeom prst="rect">
            <a:avLst/>
          </a:prstGeom>
          <a:noFill/>
        </p:spPr>
        <p:txBody>
          <a:bodyPr wrap="square" rtlCol="0">
            <a:spAutoFit/>
          </a:bodyPr>
          <a:lstStyle/>
          <a:p>
            <a:pPr algn="r"/>
            <a:r>
              <a:rPr lang="es-ES" dirty="0"/>
              <a:t>Se enseñan y se entrenan de forma separada las diferentes habilidades, intentando que esas mejorías impliquen mejores desempeños tanto individuales como colectivos. </a:t>
            </a:r>
          </a:p>
          <a:p>
            <a:pPr algn="r"/>
            <a:r>
              <a:rPr lang="es-ES" dirty="0"/>
              <a:t>Pases cortos, largos, penales.</a:t>
            </a:r>
            <a:endParaRPr lang="es-AR" dirty="0"/>
          </a:p>
        </p:txBody>
      </p:sp>
      <p:sp>
        <p:nvSpPr>
          <p:cNvPr id="3" name="CuadroTexto 2">
            <a:extLst>
              <a:ext uri="{FF2B5EF4-FFF2-40B4-BE49-F238E27FC236}">
                <a16:creationId xmlns:a16="http://schemas.microsoft.com/office/drawing/2014/main" id="{2D43A9C0-7ACD-B437-0ECB-905A9A80B5B6}"/>
              </a:ext>
            </a:extLst>
          </p:cNvPr>
          <p:cNvSpPr txBox="1"/>
          <p:nvPr/>
        </p:nvSpPr>
        <p:spPr>
          <a:xfrm>
            <a:off x="7000492" y="4370102"/>
            <a:ext cx="4599993" cy="1477328"/>
          </a:xfrm>
          <a:prstGeom prst="rect">
            <a:avLst/>
          </a:prstGeom>
          <a:noFill/>
        </p:spPr>
        <p:txBody>
          <a:bodyPr wrap="square" rtlCol="0">
            <a:spAutoFit/>
          </a:bodyPr>
          <a:lstStyle/>
          <a:p>
            <a:r>
              <a:rPr lang="es-ES" dirty="0"/>
              <a:t>Se entrena a los sujetos en las situaciones de juego real para que se tenga en cuenta el contexto, las relaciones entre los jugadores, las diferentes jugadas posibles, etc.</a:t>
            </a:r>
            <a:endParaRPr lang="es-AR" dirty="0"/>
          </a:p>
        </p:txBody>
      </p:sp>
      <p:pic>
        <p:nvPicPr>
          <p:cNvPr id="4" name="Imagen 3">
            <a:extLst>
              <a:ext uri="{FF2B5EF4-FFF2-40B4-BE49-F238E27FC236}">
                <a16:creationId xmlns:a16="http://schemas.microsoft.com/office/drawing/2014/main" id="{56D11927-E50C-4276-07ED-25F577D36F49}"/>
              </a:ext>
            </a:extLst>
          </p:cNvPr>
          <p:cNvPicPr>
            <a:picLocks noChangeAspect="1"/>
          </p:cNvPicPr>
          <p:nvPr/>
        </p:nvPicPr>
        <p:blipFill rotWithShape="1">
          <a:blip r:embed="rId2"/>
          <a:srcRect l="55357" t="68905" r="25321" b="4984"/>
          <a:stretch/>
        </p:blipFill>
        <p:spPr>
          <a:xfrm>
            <a:off x="3791281" y="3885464"/>
            <a:ext cx="2818211" cy="2142305"/>
          </a:xfrm>
          <a:prstGeom prst="rect">
            <a:avLst/>
          </a:prstGeom>
        </p:spPr>
      </p:pic>
    </p:spTree>
    <p:extLst>
      <p:ext uri="{BB962C8B-B14F-4D97-AF65-F5344CB8AC3E}">
        <p14:creationId xmlns:p14="http://schemas.microsoft.com/office/powerpoint/2010/main" val="69287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EBDD2-C0C4-A864-F07E-FB752DBDA2FD}"/>
              </a:ext>
            </a:extLst>
          </p:cNvPr>
          <p:cNvSpPr>
            <a:spLocks noGrp="1"/>
          </p:cNvSpPr>
          <p:nvPr>
            <p:ph type="title"/>
          </p:nvPr>
        </p:nvSpPr>
        <p:spPr/>
        <p:txBody>
          <a:bodyPr>
            <a:normAutofit/>
          </a:bodyPr>
          <a:lstStyle/>
          <a:p>
            <a:r>
              <a:rPr lang="es-AR" dirty="0"/>
              <a:t>EQUIFINALIDAD</a:t>
            </a:r>
          </a:p>
        </p:txBody>
      </p:sp>
      <p:sp>
        <p:nvSpPr>
          <p:cNvPr id="3" name="Marcador de contenido 2">
            <a:extLst>
              <a:ext uri="{FF2B5EF4-FFF2-40B4-BE49-F238E27FC236}">
                <a16:creationId xmlns:a16="http://schemas.microsoft.com/office/drawing/2014/main" id="{402D4636-462D-B0EF-A246-5A6C03B20597}"/>
              </a:ext>
            </a:extLst>
          </p:cNvPr>
          <p:cNvSpPr>
            <a:spLocks noGrp="1"/>
          </p:cNvSpPr>
          <p:nvPr>
            <p:ph idx="1"/>
          </p:nvPr>
        </p:nvSpPr>
        <p:spPr/>
        <p:txBody>
          <a:bodyPr>
            <a:normAutofit/>
          </a:bodyPr>
          <a:lstStyle/>
          <a:p>
            <a:r>
              <a:rPr lang="es-ES" sz="2800" dirty="0"/>
              <a:t>Diferentes condiciones iniciales pueden organizar un mismo estado final y, por el contrario, diferentes estados finales pueden ser producidos por una misma situación de partida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multifinalidad</a:t>
            </a:r>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a:t>
            </a:r>
            <a:r>
              <a:rPr lang="es-ES" sz="2800" dirty="0"/>
              <a:t>.</a:t>
            </a:r>
          </a:p>
          <a:p>
            <a:endParaRPr lang="es-ES" sz="2800" dirty="0"/>
          </a:p>
          <a:p>
            <a:r>
              <a:rPr lang="es-ES" sz="2800" dirty="0"/>
              <a:t>Un sistema vivo a partir de distintas condiciones iniciales y por distintos caminos llega a un mismo estado final.</a:t>
            </a:r>
          </a:p>
        </p:txBody>
      </p:sp>
    </p:spTree>
    <p:extLst>
      <p:ext uri="{BB962C8B-B14F-4D97-AF65-F5344CB8AC3E}">
        <p14:creationId xmlns:p14="http://schemas.microsoft.com/office/powerpoint/2010/main" val="136110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7A17134-53D8-08C4-A168-8936B26A3EB1}"/>
              </a:ext>
            </a:extLst>
          </p:cNvPr>
          <p:cNvSpPr>
            <a:spLocks noGrp="1"/>
          </p:cNvSpPr>
          <p:nvPr>
            <p:ph type="title"/>
          </p:nvPr>
        </p:nvSpPr>
        <p:spPr>
          <a:xfrm>
            <a:off x="187541" y="5764074"/>
            <a:ext cx="3248117" cy="825446"/>
          </a:xfrm>
        </p:spPr>
        <p:txBody>
          <a:bodyPr>
            <a:normAutofit/>
          </a:bodyPr>
          <a:lstStyle/>
          <a:p>
            <a:r>
              <a:rPr lang="es-AR" sz="2400" dirty="0"/>
              <a:t>Ej. equipo de fútbol</a:t>
            </a:r>
          </a:p>
        </p:txBody>
      </p:sp>
      <p:sp>
        <p:nvSpPr>
          <p:cNvPr id="3" name="CuadroTexto 2">
            <a:extLst>
              <a:ext uri="{FF2B5EF4-FFF2-40B4-BE49-F238E27FC236}">
                <a16:creationId xmlns:a16="http://schemas.microsoft.com/office/drawing/2014/main" id="{2D43A9C0-7ACD-B437-0ECB-905A9A80B5B6}"/>
              </a:ext>
            </a:extLst>
          </p:cNvPr>
          <p:cNvSpPr txBox="1"/>
          <p:nvPr/>
        </p:nvSpPr>
        <p:spPr>
          <a:xfrm>
            <a:off x="3094318" y="595071"/>
            <a:ext cx="4336293" cy="461665"/>
          </a:xfrm>
          <a:prstGeom prst="rect">
            <a:avLst/>
          </a:prstGeom>
          <a:noFill/>
        </p:spPr>
        <p:txBody>
          <a:bodyPr wrap="square" rtlCol="0">
            <a:spAutoFit/>
          </a:bodyPr>
          <a:lstStyle/>
          <a:p>
            <a:pPr algn="ctr"/>
            <a:r>
              <a:rPr lang="es-ES" sz="2400" dirty="0"/>
              <a:t>Formación + defensiva</a:t>
            </a:r>
            <a:endParaRPr lang="es-AR" sz="2400" dirty="0"/>
          </a:p>
        </p:txBody>
      </p:sp>
      <p:pic>
        <p:nvPicPr>
          <p:cNvPr id="4" name="Imagen 3">
            <a:extLst>
              <a:ext uri="{FF2B5EF4-FFF2-40B4-BE49-F238E27FC236}">
                <a16:creationId xmlns:a16="http://schemas.microsoft.com/office/drawing/2014/main" id="{56D11927-E50C-4276-07ED-25F577D36F49}"/>
              </a:ext>
            </a:extLst>
          </p:cNvPr>
          <p:cNvPicPr>
            <a:picLocks noChangeAspect="1"/>
          </p:cNvPicPr>
          <p:nvPr/>
        </p:nvPicPr>
        <p:blipFill rotWithShape="1">
          <a:blip r:embed="rId2"/>
          <a:srcRect l="55357" t="68905" r="25321" b="4984"/>
          <a:stretch/>
        </p:blipFill>
        <p:spPr>
          <a:xfrm>
            <a:off x="397996" y="3798791"/>
            <a:ext cx="2354081" cy="1789490"/>
          </a:xfrm>
          <a:prstGeom prst="rect">
            <a:avLst/>
          </a:prstGeom>
        </p:spPr>
      </p:pic>
      <p:sp>
        <p:nvSpPr>
          <p:cNvPr id="5" name="CuadroTexto 4">
            <a:extLst>
              <a:ext uri="{FF2B5EF4-FFF2-40B4-BE49-F238E27FC236}">
                <a16:creationId xmlns:a16="http://schemas.microsoft.com/office/drawing/2014/main" id="{3E006399-3C0A-59B6-C8B3-7C4E6C4900AD}"/>
              </a:ext>
            </a:extLst>
          </p:cNvPr>
          <p:cNvSpPr txBox="1"/>
          <p:nvPr/>
        </p:nvSpPr>
        <p:spPr>
          <a:xfrm>
            <a:off x="3094319" y="1426066"/>
            <a:ext cx="4336292" cy="461665"/>
          </a:xfrm>
          <a:prstGeom prst="rect">
            <a:avLst/>
          </a:prstGeom>
          <a:noFill/>
        </p:spPr>
        <p:txBody>
          <a:bodyPr wrap="square" rtlCol="0">
            <a:spAutoFit/>
          </a:bodyPr>
          <a:lstStyle/>
          <a:p>
            <a:pPr algn="ctr"/>
            <a:r>
              <a:rPr lang="es-ES" sz="2400" dirty="0"/>
              <a:t>Formación + ofensiva</a:t>
            </a:r>
            <a:endParaRPr lang="es-AR" sz="2400" dirty="0"/>
          </a:p>
        </p:txBody>
      </p:sp>
      <p:sp>
        <p:nvSpPr>
          <p:cNvPr id="6" name="CuadroTexto 5">
            <a:extLst>
              <a:ext uri="{FF2B5EF4-FFF2-40B4-BE49-F238E27FC236}">
                <a16:creationId xmlns:a16="http://schemas.microsoft.com/office/drawing/2014/main" id="{6CCB050D-2710-AF4E-6593-8DDC91A58E75}"/>
              </a:ext>
            </a:extLst>
          </p:cNvPr>
          <p:cNvSpPr txBox="1"/>
          <p:nvPr/>
        </p:nvSpPr>
        <p:spPr>
          <a:xfrm>
            <a:off x="3183096" y="2334280"/>
            <a:ext cx="4336292" cy="461665"/>
          </a:xfrm>
          <a:prstGeom prst="rect">
            <a:avLst/>
          </a:prstGeom>
          <a:noFill/>
        </p:spPr>
        <p:txBody>
          <a:bodyPr wrap="square" rtlCol="0">
            <a:spAutoFit/>
          </a:bodyPr>
          <a:lstStyle/>
          <a:p>
            <a:r>
              <a:rPr lang="es-ES" sz="2400" dirty="0"/>
              <a:t>Formación de medio campo</a:t>
            </a:r>
            <a:endParaRPr lang="es-AR" sz="2400" dirty="0"/>
          </a:p>
        </p:txBody>
      </p:sp>
      <p:cxnSp>
        <p:nvCxnSpPr>
          <p:cNvPr id="9" name="Conector recto de flecha 8">
            <a:extLst>
              <a:ext uri="{FF2B5EF4-FFF2-40B4-BE49-F238E27FC236}">
                <a16:creationId xmlns:a16="http://schemas.microsoft.com/office/drawing/2014/main" id="{83F291C6-0116-824B-4A2A-1F377FC00283}"/>
              </a:ext>
            </a:extLst>
          </p:cNvPr>
          <p:cNvCxnSpPr>
            <a:cxnSpLocks/>
            <a:stCxn id="3" idx="3"/>
          </p:cNvCxnSpPr>
          <p:nvPr/>
        </p:nvCxnSpPr>
        <p:spPr>
          <a:xfrm>
            <a:off x="7430611" y="825904"/>
            <a:ext cx="1216239" cy="74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395FAA47-E706-A8A1-F0E9-207982853902}"/>
              </a:ext>
            </a:extLst>
          </p:cNvPr>
          <p:cNvSpPr txBox="1"/>
          <p:nvPr/>
        </p:nvSpPr>
        <p:spPr>
          <a:xfrm>
            <a:off x="8726750" y="1479482"/>
            <a:ext cx="2672178" cy="461665"/>
          </a:xfrm>
          <a:prstGeom prst="rect">
            <a:avLst/>
          </a:prstGeom>
          <a:noFill/>
        </p:spPr>
        <p:txBody>
          <a:bodyPr wrap="square" rtlCol="0">
            <a:spAutoFit/>
          </a:bodyPr>
          <a:lstStyle/>
          <a:p>
            <a:pPr algn="ctr"/>
            <a:r>
              <a:rPr lang="es-AR" sz="2400" dirty="0"/>
              <a:t>Ganan</a:t>
            </a:r>
          </a:p>
        </p:txBody>
      </p:sp>
      <p:cxnSp>
        <p:nvCxnSpPr>
          <p:cNvPr id="13" name="Conector recto de flecha 12">
            <a:extLst>
              <a:ext uri="{FF2B5EF4-FFF2-40B4-BE49-F238E27FC236}">
                <a16:creationId xmlns:a16="http://schemas.microsoft.com/office/drawing/2014/main" id="{13A85298-3A44-2AAD-1CD8-98133F3E05C3}"/>
              </a:ext>
            </a:extLst>
          </p:cNvPr>
          <p:cNvCxnSpPr>
            <a:cxnSpLocks/>
            <a:stCxn id="5" idx="3"/>
          </p:cNvCxnSpPr>
          <p:nvPr/>
        </p:nvCxnSpPr>
        <p:spPr>
          <a:xfrm>
            <a:off x="7430611" y="1656899"/>
            <a:ext cx="1216239" cy="19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67549524-B418-1F15-EDE0-4CF5B51407EB}"/>
              </a:ext>
            </a:extLst>
          </p:cNvPr>
          <p:cNvCxnSpPr>
            <a:cxnSpLocks/>
          </p:cNvCxnSpPr>
          <p:nvPr/>
        </p:nvCxnSpPr>
        <p:spPr>
          <a:xfrm flipV="1">
            <a:off x="7359589" y="1887731"/>
            <a:ext cx="1287261" cy="702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BB9B558-A4DB-1FCD-96A4-F4FB9B089858}"/>
              </a:ext>
            </a:extLst>
          </p:cNvPr>
          <p:cNvSpPr txBox="1"/>
          <p:nvPr/>
        </p:nvSpPr>
        <p:spPr>
          <a:xfrm>
            <a:off x="3094319" y="201158"/>
            <a:ext cx="4265270" cy="400110"/>
          </a:xfrm>
          <a:prstGeom prst="rect">
            <a:avLst/>
          </a:prstGeom>
          <a:noFill/>
        </p:spPr>
        <p:txBody>
          <a:bodyPr wrap="square" rtlCol="0">
            <a:spAutoFit/>
          </a:bodyPr>
          <a:lstStyle/>
          <a:p>
            <a:pPr algn="ctr"/>
            <a:r>
              <a:rPr lang="es-AR" sz="2000" dirty="0"/>
              <a:t>Estado INICIAL</a:t>
            </a:r>
          </a:p>
        </p:txBody>
      </p:sp>
      <p:sp>
        <p:nvSpPr>
          <p:cNvPr id="20" name="CuadroTexto 19">
            <a:extLst>
              <a:ext uri="{FF2B5EF4-FFF2-40B4-BE49-F238E27FC236}">
                <a16:creationId xmlns:a16="http://schemas.microsoft.com/office/drawing/2014/main" id="{633605F6-CD90-4AC8-A527-EB4549BA9B66}"/>
              </a:ext>
            </a:extLst>
          </p:cNvPr>
          <p:cNvSpPr txBox="1"/>
          <p:nvPr/>
        </p:nvSpPr>
        <p:spPr>
          <a:xfrm>
            <a:off x="3968770" y="3834611"/>
            <a:ext cx="2672178" cy="461665"/>
          </a:xfrm>
          <a:prstGeom prst="rect">
            <a:avLst/>
          </a:prstGeom>
          <a:noFill/>
        </p:spPr>
        <p:txBody>
          <a:bodyPr wrap="square" rtlCol="0">
            <a:spAutoFit/>
          </a:bodyPr>
          <a:lstStyle/>
          <a:p>
            <a:pPr algn="ctr"/>
            <a:r>
              <a:rPr lang="es-AR" sz="2400" dirty="0"/>
              <a:t>= Estrategia</a:t>
            </a:r>
            <a:endParaRPr lang="es-AR" sz="2800" dirty="0"/>
          </a:p>
        </p:txBody>
      </p:sp>
      <p:sp>
        <p:nvSpPr>
          <p:cNvPr id="21" name="CuadroTexto 20">
            <a:extLst>
              <a:ext uri="{FF2B5EF4-FFF2-40B4-BE49-F238E27FC236}">
                <a16:creationId xmlns:a16="http://schemas.microsoft.com/office/drawing/2014/main" id="{5C6A500F-95F4-5EEE-6308-F5421E96FD27}"/>
              </a:ext>
            </a:extLst>
          </p:cNvPr>
          <p:cNvSpPr txBox="1"/>
          <p:nvPr/>
        </p:nvSpPr>
        <p:spPr>
          <a:xfrm>
            <a:off x="8726750" y="201158"/>
            <a:ext cx="2672178" cy="400110"/>
          </a:xfrm>
          <a:prstGeom prst="rect">
            <a:avLst/>
          </a:prstGeom>
          <a:noFill/>
        </p:spPr>
        <p:txBody>
          <a:bodyPr wrap="square" rtlCol="0">
            <a:spAutoFit/>
          </a:bodyPr>
          <a:lstStyle/>
          <a:p>
            <a:pPr algn="ctr"/>
            <a:r>
              <a:rPr lang="es-AR" sz="2000" dirty="0"/>
              <a:t>Estado FINAL</a:t>
            </a:r>
          </a:p>
        </p:txBody>
      </p:sp>
      <p:cxnSp>
        <p:nvCxnSpPr>
          <p:cNvPr id="23" name="Conector recto 22">
            <a:extLst>
              <a:ext uri="{FF2B5EF4-FFF2-40B4-BE49-F238E27FC236}">
                <a16:creationId xmlns:a16="http://schemas.microsoft.com/office/drawing/2014/main" id="{60447BCF-F64D-5626-68AA-36722C1C156D}"/>
              </a:ext>
            </a:extLst>
          </p:cNvPr>
          <p:cNvCxnSpPr>
            <a:cxnSpLocks/>
          </p:cNvCxnSpPr>
          <p:nvPr/>
        </p:nvCxnSpPr>
        <p:spPr>
          <a:xfrm>
            <a:off x="2752078" y="634044"/>
            <a:ext cx="9117367" cy="275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3DF53A2-F6C9-436D-CAA8-B4F6DEB9EFE6}"/>
              </a:ext>
            </a:extLst>
          </p:cNvPr>
          <p:cNvCxnSpPr>
            <a:cxnSpLocks/>
          </p:cNvCxnSpPr>
          <p:nvPr/>
        </p:nvCxnSpPr>
        <p:spPr>
          <a:xfrm>
            <a:off x="2752077" y="2920051"/>
            <a:ext cx="9117367" cy="2752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20FEF18D-1255-581F-118F-EEE6A715D662}"/>
              </a:ext>
            </a:extLst>
          </p:cNvPr>
          <p:cNvSpPr txBox="1"/>
          <p:nvPr/>
        </p:nvSpPr>
        <p:spPr>
          <a:xfrm>
            <a:off x="8726750" y="3206518"/>
            <a:ext cx="2672178" cy="461665"/>
          </a:xfrm>
          <a:prstGeom prst="rect">
            <a:avLst/>
          </a:prstGeom>
          <a:noFill/>
        </p:spPr>
        <p:txBody>
          <a:bodyPr wrap="square" rtlCol="0">
            <a:spAutoFit/>
          </a:bodyPr>
          <a:lstStyle/>
          <a:p>
            <a:pPr algn="ctr"/>
            <a:r>
              <a:rPr lang="es-AR" sz="2400" dirty="0"/>
              <a:t>Ganan</a:t>
            </a:r>
          </a:p>
        </p:txBody>
      </p:sp>
      <p:sp>
        <p:nvSpPr>
          <p:cNvPr id="28" name="CuadroTexto 27">
            <a:extLst>
              <a:ext uri="{FF2B5EF4-FFF2-40B4-BE49-F238E27FC236}">
                <a16:creationId xmlns:a16="http://schemas.microsoft.com/office/drawing/2014/main" id="{D1C66B1A-E510-1179-A331-9B9228A4D580}"/>
              </a:ext>
            </a:extLst>
          </p:cNvPr>
          <p:cNvSpPr txBox="1"/>
          <p:nvPr/>
        </p:nvSpPr>
        <p:spPr>
          <a:xfrm>
            <a:off x="8726750" y="3834611"/>
            <a:ext cx="2672178" cy="461665"/>
          </a:xfrm>
          <a:prstGeom prst="rect">
            <a:avLst/>
          </a:prstGeom>
          <a:noFill/>
        </p:spPr>
        <p:txBody>
          <a:bodyPr wrap="square" rtlCol="0">
            <a:spAutoFit/>
          </a:bodyPr>
          <a:lstStyle/>
          <a:p>
            <a:pPr algn="ctr"/>
            <a:r>
              <a:rPr lang="es-AR" sz="2400" dirty="0"/>
              <a:t>Empatan</a:t>
            </a:r>
          </a:p>
        </p:txBody>
      </p:sp>
      <p:sp>
        <p:nvSpPr>
          <p:cNvPr id="29" name="CuadroTexto 28">
            <a:extLst>
              <a:ext uri="{FF2B5EF4-FFF2-40B4-BE49-F238E27FC236}">
                <a16:creationId xmlns:a16="http://schemas.microsoft.com/office/drawing/2014/main" id="{A483C9CB-FD5B-D753-8D3E-18A1964E9C61}"/>
              </a:ext>
            </a:extLst>
          </p:cNvPr>
          <p:cNvSpPr txBox="1"/>
          <p:nvPr/>
        </p:nvSpPr>
        <p:spPr>
          <a:xfrm>
            <a:off x="8726750" y="4462704"/>
            <a:ext cx="2672178" cy="461665"/>
          </a:xfrm>
          <a:prstGeom prst="rect">
            <a:avLst/>
          </a:prstGeom>
          <a:noFill/>
        </p:spPr>
        <p:txBody>
          <a:bodyPr wrap="square" rtlCol="0">
            <a:spAutoFit/>
          </a:bodyPr>
          <a:lstStyle/>
          <a:p>
            <a:pPr algn="ctr"/>
            <a:r>
              <a:rPr lang="es-AR" sz="2400" dirty="0"/>
              <a:t>Pierden</a:t>
            </a:r>
          </a:p>
        </p:txBody>
      </p:sp>
      <p:cxnSp>
        <p:nvCxnSpPr>
          <p:cNvPr id="30" name="Conector recto de flecha 29">
            <a:extLst>
              <a:ext uri="{FF2B5EF4-FFF2-40B4-BE49-F238E27FC236}">
                <a16:creationId xmlns:a16="http://schemas.microsoft.com/office/drawing/2014/main" id="{FC02A36F-F31C-7B6E-552D-B1DBA2B8D5CC}"/>
              </a:ext>
            </a:extLst>
          </p:cNvPr>
          <p:cNvCxnSpPr>
            <a:cxnSpLocks/>
            <a:stCxn id="20" idx="3"/>
            <a:endCxn id="29" idx="1"/>
          </p:cNvCxnSpPr>
          <p:nvPr/>
        </p:nvCxnSpPr>
        <p:spPr>
          <a:xfrm>
            <a:off x="6640948" y="4065444"/>
            <a:ext cx="2085802" cy="628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D6C79E13-3BA3-1AAA-4D48-743BE61B01E5}"/>
              </a:ext>
            </a:extLst>
          </p:cNvPr>
          <p:cNvCxnSpPr>
            <a:cxnSpLocks/>
            <a:endCxn id="28" idx="1"/>
          </p:cNvCxnSpPr>
          <p:nvPr/>
        </p:nvCxnSpPr>
        <p:spPr>
          <a:xfrm>
            <a:off x="6598553" y="4065442"/>
            <a:ext cx="2128197"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554AA99A-A4F6-52FF-D2FB-9E5289FA627B}"/>
              </a:ext>
            </a:extLst>
          </p:cNvPr>
          <p:cNvCxnSpPr>
            <a:cxnSpLocks/>
            <a:endCxn id="27" idx="1"/>
          </p:cNvCxnSpPr>
          <p:nvPr/>
        </p:nvCxnSpPr>
        <p:spPr>
          <a:xfrm flipV="1">
            <a:off x="6640948" y="3437351"/>
            <a:ext cx="2085802" cy="618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54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3AC1C-129F-B50F-DCFE-A10B352F0ABB}"/>
              </a:ext>
            </a:extLst>
          </p:cNvPr>
          <p:cNvSpPr>
            <a:spLocks noGrp="1"/>
          </p:cNvSpPr>
          <p:nvPr>
            <p:ph type="title"/>
          </p:nvPr>
        </p:nvSpPr>
        <p:spPr/>
        <p:txBody>
          <a:bodyPr/>
          <a:lstStyle/>
          <a:p>
            <a:r>
              <a:rPr lang="es-ES" dirty="0"/>
              <a:t>CONCEPTOS BÁSICOS</a:t>
            </a:r>
            <a:endParaRPr lang="es-AR" dirty="0"/>
          </a:p>
        </p:txBody>
      </p:sp>
      <p:sp>
        <p:nvSpPr>
          <p:cNvPr id="3" name="Marcador de texto 2">
            <a:extLst>
              <a:ext uri="{FF2B5EF4-FFF2-40B4-BE49-F238E27FC236}">
                <a16:creationId xmlns:a16="http://schemas.microsoft.com/office/drawing/2014/main" id="{6658DF37-33DB-F13D-F954-9B9BF9BE1EA2}"/>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360673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EA33B-33F1-372E-E999-184B3084555E}"/>
              </a:ext>
            </a:extLst>
          </p:cNvPr>
          <p:cNvSpPr>
            <a:spLocks noGrp="1"/>
          </p:cNvSpPr>
          <p:nvPr>
            <p:ph type="title"/>
          </p:nvPr>
        </p:nvSpPr>
        <p:spPr/>
        <p:txBody>
          <a:bodyPr/>
          <a:lstStyle/>
          <a:p>
            <a:r>
              <a:rPr lang="es-AR" dirty="0"/>
              <a:t>CONTEXTO</a:t>
            </a:r>
          </a:p>
        </p:txBody>
      </p:sp>
      <p:sp>
        <p:nvSpPr>
          <p:cNvPr id="3" name="Marcador de contenido 2">
            <a:extLst>
              <a:ext uri="{FF2B5EF4-FFF2-40B4-BE49-F238E27FC236}">
                <a16:creationId xmlns:a16="http://schemas.microsoft.com/office/drawing/2014/main" id="{BF4AE06A-9687-D1A0-95B1-781DFD109389}"/>
              </a:ext>
            </a:extLst>
          </p:cNvPr>
          <p:cNvSpPr>
            <a:spLocks noGrp="1"/>
          </p:cNvSpPr>
          <p:nvPr>
            <p:ph idx="1"/>
          </p:nvPr>
        </p:nvSpPr>
        <p:spPr/>
        <p:txBody>
          <a:bodyPr>
            <a:normAutofit/>
          </a:bodyPr>
          <a:lstStyle/>
          <a:p>
            <a:r>
              <a:rPr lang="es-ES" sz="2800" dirty="0"/>
              <a:t>Es el medio que le otorga sentido a los intercambios. </a:t>
            </a:r>
          </a:p>
          <a:p>
            <a:r>
              <a:rPr lang="es-ES" sz="2800" dirty="0"/>
              <a:t>El contexto define cómo debe ser entendida cualquier conducta o mensaje. O sea que las conductas no tienen el mismo significado en todos los contextos.</a:t>
            </a:r>
          </a:p>
          <a:p>
            <a:r>
              <a:rPr lang="es-ES" sz="2800" dirty="0"/>
              <a:t>La terapia sistémica siempre tiene presente el contexto en que aparecen los problemas; por eso es una mirada relacional y contextualizada.</a:t>
            </a:r>
          </a:p>
          <a:p>
            <a:pPr algn="r"/>
            <a:r>
              <a:rPr lang="es-ES" sz="2800" dirty="0"/>
              <a:t>Ej. partido de fútbol o entrenamiento.</a:t>
            </a:r>
            <a:endParaRPr lang="es-AR" sz="2800" dirty="0"/>
          </a:p>
        </p:txBody>
      </p:sp>
    </p:spTree>
    <p:extLst>
      <p:ext uri="{BB962C8B-B14F-4D97-AF65-F5344CB8AC3E}">
        <p14:creationId xmlns:p14="http://schemas.microsoft.com/office/powerpoint/2010/main" val="126989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86969-EADF-16C5-9DF0-ADAB016325E0}"/>
              </a:ext>
            </a:extLst>
          </p:cNvPr>
          <p:cNvSpPr>
            <a:spLocks noGrp="1"/>
          </p:cNvSpPr>
          <p:nvPr>
            <p:ph type="title"/>
          </p:nvPr>
        </p:nvSpPr>
        <p:spPr>
          <a:xfrm>
            <a:off x="1069848" y="407751"/>
            <a:ext cx="10058400" cy="971306"/>
          </a:xfrm>
        </p:spPr>
        <p:txBody>
          <a:bodyPr/>
          <a:lstStyle/>
          <a:p>
            <a:r>
              <a:rPr lang="es-AR" dirty="0"/>
              <a:t>Estructura</a:t>
            </a:r>
          </a:p>
        </p:txBody>
      </p:sp>
      <p:sp>
        <p:nvSpPr>
          <p:cNvPr id="3" name="Marcador de contenido 2">
            <a:extLst>
              <a:ext uri="{FF2B5EF4-FFF2-40B4-BE49-F238E27FC236}">
                <a16:creationId xmlns:a16="http://schemas.microsoft.com/office/drawing/2014/main" id="{E0D0B97C-7D33-7E30-4CB3-0E9C6234C136}"/>
              </a:ext>
            </a:extLst>
          </p:cNvPr>
          <p:cNvSpPr>
            <a:spLocks noGrp="1"/>
          </p:cNvSpPr>
          <p:nvPr>
            <p:ph idx="1"/>
          </p:nvPr>
        </p:nvSpPr>
        <p:spPr>
          <a:xfrm>
            <a:off x="1069848" y="5334726"/>
            <a:ext cx="10058400" cy="971306"/>
          </a:xfrm>
        </p:spPr>
        <p:txBody>
          <a:bodyPr/>
          <a:lstStyle/>
          <a:p>
            <a:r>
              <a:rPr lang="es-ES" dirty="0"/>
              <a:t>Línea que separa al sistema de su entorno y que define lo que le pertenece y lo que queda fuera de él.</a:t>
            </a:r>
          </a:p>
        </p:txBody>
      </p:sp>
      <p:sp>
        <p:nvSpPr>
          <p:cNvPr id="4" name="Título 1">
            <a:extLst>
              <a:ext uri="{FF2B5EF4-FFF2-40B4-BE49-F238E27FC236}">
                <a16:creationId xmlns:a16="http://schemas.microsoft.com/office/drawing/2014/main" id="{26794D06-7FE2-A0CC-D2A6-0FB7540B4ADA}"/>
              </a:ext>
            </a:extLst>
          </p:cNvPr>
          <p:cNvSpPr txBox="1">
            <a:spLocks/>
          </p:cNvSpPr>
          <p:nvPr/>
        </p:nvSpPr>
        <p:spPr>
          <a:xfrm>
            <a:off x="1063752" y="4363420"/>
            <a:ext cx="10058400" cy="971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AR" dirty="0"/>
              <a:t>Frontera</a:t>
            </a:r>
          </a:p>
        </p:txBody>
      </p:sp>
      <p:sp>
        <p:nvSpPr>
          <p:cNvPr id="5" name="Marcador de contenido 2">
            <a:extLst>
              <a:ext uri="{FF2B5EF4-FFF2-40B4-BE49-F238E27FC236}">
                <a16:creationId xmlns:a16="http://schemas.microsoft.com/office/drawing/2014/main" id="{78C09A94-8449-EEA1-4EEA-D5BAD2BB0C7F}"/>
              </a:ext>
            </a:extLst>
          </p:cNvPr>
          <p:cNvSpPr txBox="1">
            <a:spLocks/>
          </p:cNvSpPr>
          <p:nvPr/>
        </p:nvSpPr>
        <p:spPr>
          <a:xfrm>
            <a:off x="1063752" y="1302176"/>
            <a:ext cx="10058400" cy="124935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dirty="0"/>
              <a:t>Clases particulares de interrelaciones más o menos estables de los componentes que se verifican en un momento dado constituyen la estructura particular del sistema en ese momento, alcanzando de tal modo una suerte de "totalidad" dotada de cierto grado de continuidad y de limitación.</a:t>
            </a:r>
            <a:endParaRPr lang="es-AR" dirty="0"/>
          </a:p>
        </p:txBody>
      </p:sp>
      <p:sp>
        <p:nvSpPr>
          <p:cNvPr id="6" name="Marcador de contenido 2">
            <a:extLst>
              <a:ext uri="{FF2B5EF4-FFF2-40B4-BE49-F238E27FC236}">
                <a16:creationId xmlns:a16="http://schemas.microsoft.com/office/drawing/2014/main" id="{55C4DD82-A0D9-CB07-0E6A-26AB5DFDB8FB}"/>
              </a:ext>
            </a:extLst>
          </p:cNvPr>
          <p:cNvSpPr txBox="1">
            <a:spLocks/>
          </p:cNvSpPr>
          <p:nvPr/>
        </p:nvSpPr>
        <p:spPr>
          <a:xfrm>
            <a:off x="1057656" y="3522837"/>
            <a:ext cx="10058400" cy="97130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dirty="0"/>
              <a:t>Conjuntos de elementos y relaciones que responden a estructuras y funciones especializadas dentro de un sistema mayor.</a:t>
            </a:r>
          </a:p>
        </p:txBody>
      </p:sp>
      <p:sp>
        <p:nvSpPr>
          <p:cNvPr id="7" name="Título 1">
            <a:extLst>
              <a:ext uri="{FF2B5EF4-FFF2-40B4-BE49-F238E27FC236}">
                <a16:creationId xmlns:a16="http://schemas.microsoft.com/office/drawing/2014/main" id="{C349D06D-2539-68A0-2EF7-9AC07F28A569}"/>
              </a:ext>
            </a:extLst>
          </p:cNvPr>
          <p:cNvSpPr txBox="1">
            <a:spLocks/>
          </p:cNvSpPr>
          <p:nvPr/>
        </p:nvSpPr>
        <p:spPr>
          <a:xfrm>
            <a:off x="1204492" y="2628412"/>
            <a:ext cx="10058400" cy="971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AR" dirty="0"/>
              <a:t>Subsistemas</a:t>
            </a:r>
          </a:p>
        </p:txBody>
      </p:sp>
    </p:spTree>
    <p:extLst>
      <p:ext uri="{BB962C8B-B14F-4D97-AF65-F5344CB8AC3E}">
        <p14:creationId xmlns:p14="http://schemas.microsoft.com/office/powerpoint/2010/main" val="21960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anim calcmode="lin" valueType="num">
                                      <p:cBhvr>
                                        <p:cTn id="3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7A17134-53D8-08C4-A168-8936B26A3EB1}"/>
              </a:ext>
            </a:extLst>
          </p:cNvPr>
          <p:cNvSpPr>
            <a:spLocks noGrp="1"/>
          </p:cNvSpPr>
          <p:nvPr>
            <p:ph type="title"/>
          </p:nvPr>
        </p:nvSpPr>
        <p:spPr>
          <a:xfrm>
            <a:off x="258879" y="5489475"/>
            <a:ext cx="3319272" cy="565705"/>
          </a:xfrm>
        </p:spPr>
        <p:txBody>
          <a:bodyPr>
            <a:normAutofit/>
          </a:bodyPr>
          <a:lstStyle/>
          <a:p>
            <a:r>
              <a:rPr lang="es-AR" sz="2400" dirty="0"/>
              <a:t>Ej. equipo de fútbol</a:t>
            </a:r>
          </a:p>
        </p:txBody>
      </p:sp>
      <p:sp>
        <p:nvSpPr>
          <p:cNvPr id="2" name="CuadroTexto 1">
            <a:extLst>
              <a:ext uri="{FF2B5EF4-FFF2-40B4-BE49-F238E27FC236}">
                <a16:creationId xmlns:a16="http://schemas.microsoft.com/office/drawing/2014/main" id="{844A1AAD-5E52-4BD7-7B5C-8A69406A6BEE}"/>
              </a:ext>
            </a:extLst>
          </p:cNvPr>
          <p:cNvSpPr txBox="1"/>
          <p:nvPr/>
        </p:nvSpPr>
        <p:spPr>
          <a:xfrm>
            <a:off x="3578151" y="263057"/>
            <a:ext cx="7986823" cy="1754326"/>
          </a:xfrm>
          <a:prstGeom prst="rect">
            <a:avLst/>
          </a:prstGeom>
          <a:noFill/>
        </p:spPr>
        <p:txBody>
          <a:bodyPr wrap="square" rtlCol="0">
            <a:spAutoFit/>
          </a:bodyPr>
          <a:lstStyle/>
          <a:p>
            <a:pPr algn="ctr"/>
            <a:r>
              <a:rPr lang="es-ES" sz="2400" dirty="0"/>
              <a:t>Durante un período prolongado de tiempo, se espera que se mantengan los mismos miembros del equipo.</a:t>
            </a:r>
          </a:p>
          <a:p>
            <a:pPr algn="r"/>
            <a:endParaRPr lang="es-ES" sz="2400" dirty="0"/>
          </a:p>
          <a:p>
            <a:pPr algn="r"/>
            <a:r>
              <a:rPr lang="es-ES" sz="36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SUBSISTEMAS</a:t>
            </a:r>
            <a:r>
              <a:rPr lang="es-ES" sz="2400" dirty="0"/>
              <a:t>:</a:t>
            </a:r>
          </a:p>
        </p:txBody>
      </p:sp>
      <p:sp>
        <p:nvSpPr>
          <p:cNvPr id="6" name="Elipse 5">
            <a:extLst>
              <a:ext uri="{FF2B5EF4-FFF2-40B4-BE49-F238E27FC236}">
                <a16:creationId xmlns:a16="http://schemas.microsoft.com/office/drawing/2014/main" id="{0F0ECF34-833B-85D4-F686-EECACE44C314}"/>
              </a:ext>
            </a:extLst>
          </p:cNvPr>
          <p:cNvSpPr/>
          <p:nvPr/>
        </p:nvSpPr>
        <p:spPr>
          <a:xfrm>
            <a:off x="4555488" y="2189342"/>
            <a:ext cx="2319014" cy="2200089"/>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s-AR" b="1" dirty="0"/>
              <a:t>JUGADORES</a:t>
            </a:r>
          </a:p>
        </p:txBody>
      </p:sp>
      <p:sp>
        <p:nvSpPr>
          <p:cNvPr id="8" name="Elipse 7">
            <a:extLst>
              <a:ext uri="{FF2B5EF4-FFF2-40B4-BE49-F238E27FC236}">
                <a16:creationId xmlns:a16="http://schemas.microsoft.com/office/drawing/2014/main" id="{980BACBC-C5D5-7509-9BBE-725E19525505}"/>
              </a:ext>
            </a:extLst>
          </p:cNvPr>
          <p:cNvSpPr/>
          <p:nvPr/>
        </p:nvSpPr>
        <p:spPr>
          <a:xfrm>
            <a:off x="7713842" y="2189341"/>
            <a:ext cx="2382657" cy="2200090"/>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s-AR" b="1" dirty="0"/>
              <a:t>ENTRENADORES</a:t>
            </a:r>
          </a:p>
        </p:txBody>
      </p:sp>
      <p:sp>
        <p:nvSpPr>
          <p:cNvPr id="9" name="Elipse 8">
            <a:extLst>
              <a:ext uri="{FF2B5EF4-FFF2-40B4-BE49-F238E27FC236}">
                <a16:creationId xmlns:a16="http://schemas.microsoft.com/office/drawing/2014/main" id="{F66796F1-FB97-15B3-E8D0-5BB33E893206}"/>
              </a:ext>
            </a:extLst>
          </p:cNvPr>
          <p:cNvSpPr/>
          <p:nvPr/>
        </p:nvSpPr>
        <p:spPr>
          <a:xfrm>
            <a:off x="5842558" y="4389431"/>
            <a:ext cx="2319014" cy="2200089"/>
          </a:xfrm>
          <a:prstGeom prst="ellipse">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s-AR" b="1" dirty="0"/>
              <a:t>DIRECTIVOS DEL CLUB</a:t>
            </a:r>
          </a:p>
        </p:txBody>
      </p:sp>
      <p:pic>
        <p:nvPicPr>
          <p:cNvPr id="14" name="Imagen 13">
            <a:extLst>
              <a:ext uri="{FF2B5EF4-FFF2-40B4-BE49-F238E27FC236}">
                <a16:creationId xmlns:a16="http://schemas.microsoft.com/office/drawing/2014/main" id="{FFBCB007-5713-184E-1DA8-D580F28FEF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49" b="100000" l="0" r="100000"/>
                    </a14:imgEffect>
                  </a14:imgLayer>
                </a14:imgProps>
              </a:ext>
              <a:ext uri="{28A0092B-C50C-407E-A947-70E740481C1C}">
                <a14:useLocalDpi xmlns:a14="http://schemas.microsoft.com/office/drawing/2010/main" val="0"/>
              </a:ext>
            </a:extLst>
          </a:blip>
          <a:stretch>
            <a:fillRect/>
          </a:stretch>
        </p:blipFill>
        <p:spPr>
          <a:xfrm>
            <a:off x="6387837" y="2730904"/>
            <a:ext cx="1773735" cy="548314"/>
          </a:xfrm>
          <a:prstGeom prst="rect">
            <a:avLst/>
          </a:prstGeom>
        </p:spPr>
      </p:pic>
      <p:pic>
        <p:nvPicPr>
          <p:cNvPr id="15" name="Imagen 14">
            <a:extLst>
              <a:ext uri="{FF2B5EF4-FFF2-40B4-BE49-F238E27FC236}">
                <a16:creationId xmlns:a16="http://schemas.microsoft.com/office/drawing/2014/main" id="{4EBC4E4D-54D1-95DD-0FE3-B537B5E2D6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49" b="100000" l="0" r="100000"/>
                    </a14:imgEffect>
                  </a14:imgLayer>
                </a14:imgProps>
              </a:ext>
              <a:ext uri="{28A0092B-C50C-407E-A947-70E740481C1C}">
                <a14:useLocalDpi xmlns:a14="http://schemas.microsoft.com/office/drawing/2010/main" val="0"/>
              </a:ext>
            </a:extLst>
          </a:blip>
          <a:stretch>
            <a:fillRect/>
          </a:stretch>
        </p:blipFill>
        <p:spPr>
          <a:xfrm rot="18801223">
            <a:off x="7405980" y="4093946"/>
            <a:ext cx="1294062" cy="548314"/>
          </a:xfrm>
          <a:prstGeom prst="rect">
            <a:avLst/>
          </a:prstGeom>
        </p:spPr>
      </p:pic>
      <p:pic>
        <p:nvPicPr>
          <p:cNvPr id="16" name="Imagen 15">
            <a:extLst>
              <a:ext uri="{FF2B5EF4-FFF2-40B4-BE49-F238E27FC236}">
                <a16:creationId xmlns:a16="http://schemas.microsoft.com/office/drawing/2014/main" id="{D72B2CA2-3420-4CD7-DC54-57BB2900A3A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49" b="100000" l="0" r="100000"/>
                    </a14:imgEffect>
                  </a14:imgLayer>
                </a14:imgProps>
              </a:ext>
              <a:ext uri="{28A0092B-C50C-407E-A947-70E740481C1C}">
                <a14:useLocalDpi xmlns:a14="http://schemas.microsoft.com/office/drawing/2010/main" val="0"/>
              </a:ext>
            </a:extLst>
          </a:blip>
          <a:stretch>
            <a:fillRect/>
          </a:stretch>
        </p:blipFill>
        <p:spPr>
          <a:xfrm rot="3426254">
            <a:off x="5740806" y="4104344"/>
            <a:ext cx="1294062" cy="548314"/>
          </a:xfrm>
          <a:prstGeom prst="rect">
            <a:avLst/>
          </a:prstGeom>
        </p:spPr>
      </p:pic>
    </p:spTree>
    <p:extLst>
      <p:ext uri="{BB962C8B-B14F-4D97-AF65-F5344CB8AC3E}">
        <p14:creationId xmlns:p14="http://schemas.microsoft.com/office/powerpoint/2010/main" val="247656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AR" sz="4000" dirty="0"/>
              <a:t>“¿Qué es la Terapia Sistémica?”</a:t>
            </a:r>
            <a:r>
              <a:rPr lang="es-AR" sz="4000" i="1" dirty="0"/>
              <a:t> </a:t>
            </a:r>
            <a:r>
              <a:rPr lang="es-AR" sz="3600" b="0" dirty="0" err="1"/>
              <a:t>Biscotti</a:t>
            </a:r>
            <a:r>
              <a:rPr lang="es-AR" sz="3600" b="0" dirty="0"/>
              <a:t>, O.</a:t>
            </a:r>
            <a:r>
              <a:rPr lang="es-AR" sz="4000" b="0" dirty="0"/>
              <a:t/>
            </a:r>
            <a:br>
              <a:rPr lang="es-AR" sz="4000" b="0" dirty="0"/>
            </a:br>
            <a:r>
              <a:rPr lang="es-ES" sz="4000" dirty="0"/>
              <a:t>“Introducción a los Conceptos Básicos de la Teoría General de Sistemas” </a:t>
            </a:r>
            <a:r>
              <a:rPr lang="es-ES" sz="3600" b="0" u="none" strike="noStrike" baseline="0" dirty="0">
                <a:solidFill>
                  <a:srgbClr val="000000"/>
                </a:solidFill>
                <a:latin typeface="Calibri" panose="020F0502020204030204" pitchFamily="34" charset="0"/>
              </a:rPr>
              <a:t>Arnold, M. y Osorio, F. </a:t>
            </a:r>
            <a:endParaRPr lang="es-AR" sz="4000" b="0" dirty="0"/>
          </a:p>
        </p:txBody>
      </p:sp>
    </p:spTree>
    <p:extLst>
      <p:ext uri="{BB962C8B-B14F-4D97-AF65-F5344CB8AC3E}">
        <p14:creationId xmlns:p14="http://schemas.microsoft.com/office/powerpoint/2010/main" val="20070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9E5E-C0F9-F8A1-8B9D-BC73019D022D}"/>
              </a:ext>
            </a:extLst>
          </p:cNvPr>
          <p:cNvSpPr>
            <a:spLocks noGrp="1"/>
          </p:cNvSpPr>
          <p:nvPr>
            <p:ph type="title"/>
          </p:nvPr>
        </p:nvSpPr>
        <p:spPr/>
        <p:txBody>
          <a:bodyPr/>
          <a:lstStyle/>
          <a:p>
            <a:r>
              <a:rPr lang="es-ES" dirty="0"/>
              <a:t>RETROALIMENTACION</a:t>
            </a:r>
            <a:endParaRPr lang="es-AR" dirty="0"/>
          </a:p>
        </p:txBody>
      </p:sp>
      <p:sp>
        <p:nvSpPr>
          <p:cNvPr id="3" name="Marcador de contenido 2">
            <a:extLst>
              <a:ext uri="{FF2B5EF4-FFF2-40B4-BE49-F238E27FC236}">
                <a16:creationId xmlns:a16="http://schemas.microsoft.com/office/drawing/2014/main" id="{78F52D42-C824-9B03-6EDA-E0E896F29CFB}"/>
              </a:ext>
            </a:extLst>
          </p:cNvPr>
          <p:cNvSpPr>
            <a:spLocks noGrp="1"/>
          </p:cNvSpPr>
          <p:nvPr>
            <p:ph idx="1"/>
          </p:nvPr>
        </p:nvSpPr>
        <p:spPr>
          <a:xfrm>
            <a:off x="1066800" y="1792934"/>
            <a:ext cx="10058400" cy="1307592"/>
          </a:xfrm>
        </p:spPr>
        <p:txBody>
          <a:bodyPr/>
          <a:lstStyle/>
          <a:p>
            <a:r>
              <a:rPr lang="es-ES" dirty="0"/>
              <a:t>Son los procesos mediante los cuales un sistema abierto recoge información sobre los efectos de sus decisiones internas en el medio, información que actúa sobre las decisiones (acciones) sucesivas.</a:t>
            </a:r>
          </a:p>
          <a:p>
            <a:endParaRPr lang="es-ES" dirty="0"/>
          </a:p>
        </p:txBody>
      </p:sp>
      <p:sp>
        <p:nvSpPr>
          <p:cNvPr id="4" name="Marcador de contenido 2">
            <a:extLst>
              <a:ext uri="{FF2B5EF4-FFF2-40B4-BE49-F238E27FC236}">
                <a16:creationId xmlns:a16="http://schemas.microsoft.com/office/drawing/2014/main" id="{189A5179-01D5-B75E-847D-DCE373411E6E}"/>
              </a:ext>
            </a:extLst>
          </p:cNvPr>
          <p:cNvSpPr txBox="1">
            <a:spLocks/>
          </p:cNvSpPr>
          <p:nvPr/>
        </p:nvSpPr>
        <p:spPr>
          <a:xfrm>
            <a:off x="920407" y="3456432"/>
            <a:ext cx="4992121" cy="298875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sz="4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 negativa </a:t>
            </a:r>
            <a:r>
              <a:rPr lang="es-ES" sz="40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a:t>
            </a:r>
            <a:endParaRPr lang="es-ES" dirty="0"/>
          </a:p>
          <a:p>
            <a:r>
              <a:rPr lang="es-ES" dirty="0"/>
              <a:t>Asociado a los procesos de AUTORREGULACIÓN u HOMEOSTÁTICOS. </a:t>
            </a:r>
          </a:p>
          <a:p>
            <a:r>
              <a:rPr lang="es-ES" dirty="0"/>
              <a:t>Implica el mantenimiento de determinados objetivos.</a:t>
            </a:r>
          </a:p>
        </p:txBody>
      </p:sp>
      <p:sp>
        <p:nvSpPr>
          <p:cNvPr id="5" name="Marcador de contenido 2">
            <a:extLst>
              <a:ext uri="{FF2B5EF4-FFF2-40B4-BE49-F238E27FC236}">
                <a16:creationId xmlns:a16="http://schemas.microsoft.com/office/drawing/2014/main" id="{84B34B66-F90B-F9F5-704B-E61BF966E29D}"/>
              </a:ext>
            </a:extLst>
          </p:cNvPr>
          <p:cNvSpPr txBox="1">
            <a:spLocks/>
          </p:cNvSpPr>
          <p:nvPr/>
        </p:nvSpPr>
        <p:spPr>
          <a:xfrm>
            <a:off x="6096000" y="3429000"/>
            <a:ext cx="4992121" cy="225781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sz="4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 positiva </a:t>
            </a:r>
            <a:r>
              <a:rPr lang="es-ES" sz="40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a:t>
            </a:r>
          </a:p>
          <a:p>
            <a:r>
              <a:rPr lang="es-ES" dirty="0"/>
              <a:t>Asociado a fenómenos de CRECIMIENTO y DIFERENCIACIÓN. </a:t>
            </a:r>
          </a:p>
          <a:p>
            <a:r>
              <a:rPr lang="es-ES" dirty="0"/>
              <a:t>Se mantiene el sistema y se MODIFICAN sus metas/fines.</a:t>
            </a:r>
          </a:p>
        </p:txBody>
      </p:sp>
      <p:sp>
        <p:nvSpPr>
          <p:cNvPr id="7" name="CuadroTexto 6">
            <a:extLst>
              <a:ext uri="{FF2B5EF4-FFF2-40B4-BE49-F238E27FC236}">
                <a16:creationId xmlns:a16="http://schemas.microsoft.com/office/drawing/2014/main" id="{6C320DB1-3E4B-C744-1982-948C31DD0BE5}"/>
              </a:ext>
            </a:extLst>
          </p:cNvPr>
          <p:cNvSpPr txBox="1"/>
          <p:nvPr/>
        </p:nvSpPr>
        <p:spPr>
          <a:xfrm>
            <a:off x="5912528" y="5686810"/>
            <a:ext cx="5629137"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AR" sz="2400" dirty="0"/>
              <a:t>Ej. Frente a un gol del adversario, el equipo decide cambiar de estrategia.</a:t>
            </a:r>
          </a:p>
        </p:txBody>
      </p:sp>
      <p:sp>
        <p:nvSpPr>
          <p:cNvPr id="8" name="CuadroTexto 7">
            <a:extLst>
              <a:ext uri="{FF2B5EF4-FFF2-40B4-BE49-F238E27FC236}">
                <a16:creationId xmlns:a16="http://schemas.microsoft.com/office/drawing/2014/main" id="{42A586D9-0FCB-10D4-0BA0-701FDF76ED25}"/>
              </a:ext>
            </a:extLst>
          </p:cNvPr>
          <p:cNvSpPr txBox="1"/>
          <p:nvPr/>
        </p:nvSpPr>
        <p:spPr>
          <a:xfrm>
            <a:off x="466861" y="5686809"/>
            <a:ext cx="5445667"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AR" sz="2400" dirty="0"/>
              <a:t>Ej. En un partido que va 0-0, el equipo continúa con = estrategia.</a:t>
            </a:r>
          </a:p>
        </p:txBody>
      </p:sp>
    </p:spTree>
    <p:extLst>
      <p:ext uri="{BB962C8B-B14F-4D97-AF65-F5344CB8AC3E}">
        <p14:creationId xmlns:p14="http://schemas.microsoft.com/office/powerpoint/2010/main" val="255581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5B59A-E4A2-CDDC-E0A2-F7EB15FAADEB}"/>
              </a:ext>
            </a:extLst>
          </p:cNvPr>
          <p:cNvSpPr>
            <a:spLocks noGrp="1"/>
          </p:cNvSpPr>
          <p:nvPr>
            <p:ph type="ctrTitle"/>
          </p:nvPr>
        </p:nvSpPr>
        <p:spPr/>
        <p:txBody>
          <a:bodyPr/>
          <a:lstStyle/>
          <a:p>
            <a:r>
              <a:rPr lang="es-ES" sz="4400" b="1" i="0" u="none" strike="noStrike" baseline="0" dirty="0">
                <a:latin typeface="Times-Bold"/>
              </a:rPr>
              <a:t>“El Enfoque Sistémico En Los Estudios Sobre La </a:t>
            </a:r>
            <a:r>
              <a:rPr lang="es-AR" sz="4400" b="1" i="0" u="none" strike="noStrike" baseline="0" dirty="0">
                <a:latin typeface="Times-Bold"/>
              </a:rPr>
              <a:t>Familia” </a:t>
            </a:r>
            <a:br>
              <a:rPr lang="es-AR" sz="4400" b="1" i="0" u="none" strike="noStrike" baseline="0" dirty="0">
                <a:latin typeface="Times-Bold"/>
              </a:rPr>
            </a:br>
            <a:r>
              <a:rPr lang="es-ES" sz="3600" b="0" i="0" u="none" strike="noStrike" baseline="0" dirty="0">
                <a:latin typeface="Times-Bold"/>
              </a:rPr>
              <a:t>Espinal, I</a:t>
            </a:r>
            <a:r>
              <a:rPr lang="es-ES" sz="3600" b="0" i="0" u="none" strike="noStrike" baseline="0" dirty="0">
                <a:latin typeface="Times-Roman"/>
              </a:rPr>
              <a:t>., </a:t>
            </a:r>
            <a:r>
              <a:rPr lang="es-ES" sz="3600" b="0" i="0" u="none" strike="noStrike" baseline="0" dirty="0">
                <a:latin typeface="Times-Bold"/>
              </a:rPr>
              <a:t>Gimeno, A. y González, F.</a:t>
            </a:r>
            <a:endParaRPr lang="es-AR" sz="19900" b="0" dirty="0"/>
          </a:p>
        </p:txBody>
      </p:sp>
    </p:spTree>
    <p:extLst>
      <p:ext uri="{BB962C8B-B14F-4D97-AF65-F5344CB8AC3E}">
        <p14:creationId xmlns:p14="http://schemas.microsoft.com/office/powerpoint/2010/main" val="274407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26FE5-F0A3-4BF8-FA82-DF9C234BBDFB}"/>
              </a:ext>
            </a:extLst>
          </p:cNvPr>
          <p:cNvSpPr>
            <a:spLocks noGrp="1"/>
          </p:cNvSpPr>
          <p:nvPr>
            <p:ph type="title"/>
          </p:nvPr>
        </p:nvSpPr>
        <p:spPr>
          <a:xfrm>
            <a:off x="1621560" y="178944"/>
            <a:ext cx="10058400" cy="1609344"/>
          </a:xfrm>
        </p:spPr>
        <p:txBody>
          <a:bodyPr/>
          <a:lstStyle/>
          <a:p>
            <a:pPr algn="r"/>
            <a:r>
              <a:rPr lang="es-AR" dirty="0"/>
              <a:t>Familia</a:t>
            </a:r>
          </a:p>
        </p:txBody>
      </p:sp>
      <p:sp>
        <p:nvSpPr>
          <p:cNvPr id="3" name="Marcador de contenido 2">
            <a:extLst>
              <a:ext uri="{FF2B5EF4-FFF2-40B4-BE49-F238E27FC236}">
                <a16:creationId xmlns:a16="http://schemas.microsoft.com/office/drawing/2014/main" id="{039985BF-1156-EC4C-EB33-17AF51D24C6C}"/>
              </a:ext>
            </a:extLst>
          </p:cNvPr>
          <p:cNvSpPr>
            <a:spLocks noGrp="1"/>
          </p:cNvSpPr>
          <p:nvPr>
            <p:ph idx="1"/>
          </p:nvPr>
        </p:nvSpPr>
        <p:spPr>
          <a:xfrm>
            <a:off x="7537305" y="2329826"/>
            <a:ext cx="4142655" cy="3200962"/>
          </a:xfrm>
        </p:spPr>
        <p:txBody>
          <a:bodyPr>
            <a:normAutofit lnSpcReduction="10000"/>
          </a:bodyPr>
          <a:lstStyle/>
          <a:p>
            <a:pPr algn="r"/>
            <a:r>
              <a:rPr lang="es-ES" sz="2400" dirty="0"/>
              <a:t>Se define como un sistema.</a:t>
            </a:r>
          </a:p>
          <a:p>
            <a:pPr algn="r"/>
            <a:r>
              <a:rPr lang="es-ES" sz="2400" dirty="0"/>
              <a:t>“La familia es un conjunto organizado e interdependiente de personas en constante interacción, que se regula por unas reglas y por funciones dinámicas que existen entre sí y con el exterior”.</a:t>
            </a:r>
          </a:p>
        </p:txBody>
      </p:sp>
      <p:sp>
        <p:nvSpPr>
          <p:cNvPr id="8" name="Rectángulo 7">
            <a:extLst>
              <a:ext uri="{FF2B5EF4-FFF2-40B4-BE49-F238E27FC236}">
                <a16:creationId xmlns:a16="http://schemas.microsoft.com/office/drawing/2014/main" id="{A6CF19CF-2C8C-2625-72AC-F9B472A1B37E}"/>
              </a:ext>
            </a:extLst>
          </p:cNvPr>
          <p:cNvSpPr/>
          <p:nvPr/>
        </p:nvSpPr>
        <p:spPr>
          <a:xfrm rot="21425144">
            <a:off x="945794" y="1627079"/>
            <a:ext cx="5856027" cy="44291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AR"/>
          </a:p>
        </p:txBody>
      </p:sp>
      <p:pic>
        <p:nvPicPr>
          <p:cNvPr id="7" name="Imagen 6">
            <a:extLst>
              <a:ext uri="{FF2B5EF4-FFF2-40B4-BE49-F238E27FC236}">
                <a16:creationId xmlns:a16="http://schemas.microsoft.com/office/drawing/2014/main" id="{B76DBBDD-3CA1-FF05-461E-54835155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57930">
            <a:off x="915934" y="1871026"/>
            <a:ext cx="5915745" cy="3941269"/>
          </a:xfrm>
          <a:prstGeom prst="rect">
            <a:avLst/>
          </a:prstGeom>
        </p:spPr>
      </p:pic>
    </p:spTree>
    <p:extLst>
      <p:ext uri="{BB962C8B-B14F-4D97-AF65-F5344CB8AC3E}">
        <p14:creationId xmlns:p14="http://schemas.microsoft.com/office/powerpoint/2010/main" val="191213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912A4-92F5-69D7-5ACB-064A7E0EF7E6}"/>
              </a:ext>
            </a:extLst>
          </p:cNvPr>
          <p:cNvSpPr>
            <a:spLocks noGrp="1"/>
          </p:cNvSpPr>
          <p:nvPr>
            <p:ph type="title"/>
          </p:nvPr>
        </p:nvSpPr>
        <p:spPr>
          <a:xfrm>
            <a:off x="0" y="484632"/>
            <a:ext cx="12192000" cy="1609344"/>
          </a:xfrm>
        </p:spPr>
        <p:style>
          <a:lnRef idx="1">
            <a:schemeClr val="accent1"/>
          </a:lnRef>
          <a:fillRef idx="2">
            <a:schemeClr val="accent1"/>
          </a:fillRef>
          <a:effectRef idx="1">
            <a:schemeClr val="accent1"/>
          </a:effectRef>
          <a:fontRef idx="minor">
            <a:schemeClr val="dk1"/>
          </a:fontRef>
        </p:style>
        <p:txBody>
          <a:bodyPr/>
          <a:lstStyle/>
          <a:p>
            <a:pPr algn="ctr"/>
            <a:r>
              <a:rPr lang="es-AR" dirty="0">
                <a:solidFill>
                  <a:schemeClr val="bg1">
                    <a:lumMod val="95000"/>
                  </a:schemeClr>
                </a:solidFill>
              </a:rPr>
              <a:t>Características del sistema familiar</a:t>
            </a:r>
          </a:p>
        </p:txBody>
      </p:sp>
      <p:sp>
        <p:nvSpPr>
          <p:cNvPr id="3" name="Marcador de contenido 2">
            <a:extLst>
              <a:ext uri="{FF2B5EF4-FFF2-40B4-BE49-F238E27FC236}">
                <a16:creationId xmlns:a16="http://schemas.microsoft.com/office/drawing/2014/main" id="{8686BE70-8100-7784-2B0A-2913DDCDA2C5}"/>
              </a:ext>
            </a:extLst>
          </p:cNvPr>
          <p:cNvSpPr>
            <a:spLocks noGrp="1"/>
          </p:cNvSpPr>
          <p:nvPr>
            <p:ph idx="1"/>
          </p:nvPr>
        </p:nvSpPr>
        <p:spPr>
          <a:xfrm>
            <a:off x="1066800" y="2387738"/>
            <a:ext cx="10058400" cy="4050792"/>
          </a:xfrm>
        </p:spPr>
        <p:txBody>
          <a:bodyPr>
            <a:normAutofit/>
          </a:bodyPr>
          <a:lstStyle/>
          <a:p>
            <a:pPr marL="0" indent="0" algn="r">
              <a:buNone/>
            </a:pPr>
            <a:r>
              <a:rPr lang="es-AR" sz="4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CONJUNTO</a:t>
            </a:r>
          </a:p>
          <a:p>
            <a:pPr algn="l"/>
            <a:r>
              <a:rPr lang="es-ES" b="0" i="0" u="none" strike="noStrike" baseline="0" dirty="0">
                <a:latin typeface="Times-Roman"/>
              </a:rPr>
              <a:t>La familia es una totalidad que aporta una realidad más allá de la suma de los miembros que componen la familia. Esta totalidad se construye mediante un </a:t>
            </a:r>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sistema de valores y creencias compartidos</a:t>
            </a:r>
            <a:r>
              <a:rPr lang="es-ES" b="0" i="0" u="none" strike="noStrike" baseline="0" dirty="0">
                <a:latin typeface="Times-Roman"/>
              </a:rPr>
              <a:t>, por las experiencias vividas a lo largo de la vida, y por los </a:t>
            </a:r>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rituales y costumbres </a:t>
            </a:r>
            <a:r>
              <a:rPr lang="es-ES" b="0" i="0" u="none" strike="noStrike" baseline="0" dirty="0">
                <a:latin typeface="Times-Roman"/>
              </a:rPr>
              <a:t>que se </a:t>
            </a:r>
            <a:r>
              <a:rPr lang="es-AR" b="0" i="0" u="none" strike="noStrike" baseline="0" dirty="0">
                <a:latin typeface="Times-Roman"/>
              </a:rPr>
              <a:t>transmiten generacionalmente. </a:t>
            </a:r>
          </a:p>
          <a:p>
            <a:pPr algn="l"/>
            <a:r>
              <a:rPr lang="es-ES" b="0" i="0" u="none" strike="noStrike" baseline="0" dirty="0">
                <a:latin typeface="Times-Roman"/>
              </a:rPr>
              <a:t>Esta cultura familiar fraguada con el tiempo da una </a:t>
            </a:r>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identidad</a:t>
            </a:r>
            <a:r>
              <a:rPr lang="es-ES" b="0" i="0" u="none" strike="noStrike" baseline="0" dirty="0">
                <a:latin typeface="Times-Roman"/>
              </a:rPr>
              <a:t> al grupo, fortaleciendo el sentido de pertenencia de sus miembros.</a:t>
            </a:r>
            <a:endParaRPr lang="es-AR" sz="2400" dirty="0"/>
          </a:p>
        </p:txBody>
      </p:sp>
    </p:spTree>
    <p:extLst>
      <p:ext uri="{BB962C8B-B14F-4D97-AF65-F5344CB8AC3E}">
        <p14:creationId xmlns:p14="http://schemas.microsoft.com/office/powerpoint/2010/main" val="177925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59503-FCA5-D7AF-FDB8-70C6D43EC373}"/>
              </a:ext>
            </a:extLst>
          </p:cNvPr>
          <p:cNvSpPr>
            <a:spLocks noGrp="1"/>
          </p:cNvSpPr>
          <p:nvPr>
            <p:ph type="title"/>
          </p:nvPr>
        </p:nvSpPr>
        <p:spPr>
          <a:xfrm>
            <a:off x="1069848" y="484632"/>
            <a:ext cx="10058400" cy="811508"/>
          </a:xfrm>
        </p:spPr>
        <p:txBody>
          <a:bodyPr/>
          <a:lstStyle/>
          <a:p>
            <a:r>
              <a:rPr lang="es-AR" dirty="0"/>
              <a:t>Personas</a:t>
            </a:r>
          </a:p>
        </p:txBody>
      </p:sp>
      <p:sp>
        <p:nvSpPr>
          <p:cNvPr id="3" name="Marcador de contenido 2">
            <a:extLst>
              <a:ext uri="{FF2B5EF4-FFF2-40B4-BE49-F238E27FC236}">
                <a16:creationId xmlns:a16="http://schemas.microsoft.com/office/drawing/2014/main" id="{9AF2478B-9525-D638-6EEC-332DAA183987}"/>
              </a:ext>
            </a:extLst>
          </p:cNvPr>
          <p:cNvSpPr>
            <a:spLocks noGrp="1"/>
          </p:cNvSpPr>
          <p:nvPr>
            <p:ph idx="1"/>
          </p:nvPr>
        </p:nvSpPr>
        <p:spPr>
          <a:xfrm>
            <a:off x="1004656" y="1439625"/>
            <a:ext cx="10058400" cy="1243229"/>
          </a:xfrm>
        </p:spPr>
        <p:txBody>
          <a:bodyPr>
            <a:normAutofit/>
          </a:bodyPr>
          <a:lstStyle/>
          <a:p>
            <a:r>
              <a:rPr lang="es-ES" sz="2400" dirty="0"/>
              <a:t>Sujeto </a:t>
            </a:r>
            <a:r>
              <a:rPr lang="es-ES" sz="2400" b="1" dirty="0">
                <a:solidFill>
                  <a:schemeClr val="accent3"/>
                </a:solidFill>
                <a:effectLst>
                  <a:outerShdw blurRad="38100" dist="38100" dir="2700000" algn="tl">
                    <a:srgbClr val="000000">
                      <a:alpha val="43137"/>
                    </a:srgbClr>
                  </a:outerShdw>
                </a:effectLst>
              </a:rPr>
              <a:t>ACTIVO</a:t>
            </a:r>
            <a:r>
              <a:rPr lang="es-ES" sz="2400" dirty="0"/>
              <a:t> con capacidad de </a:t>
            </a:r>
            <a:r>
              <a:rPr lang="es-ES" sz="2400" b="1" dirty="0">
                <a:solidFill>
                  <a:schemeClr val="accent3"/>
                </a:solidFill>
                <a:effectLst>
                  <a:outerShdw blurRad="38100" dist="38100" dir="2700000" algn="tl">
                    <a:srgbClr val="000000">
                      <a:alpha val="43137"/>
                    </a:srgbClr>
                  </a:outerShdw>
                </a:effectLst>
              </a:rPr>
              <a:t>MODIFICAR</a:t>
            </a:r>
            <a:r>
              <a:rPr lang="es-ES" sz="2400" dirty="0"/>
              <a:t> el sistema y de </a:t>
            </a:r>
            <a:r>
              <a:rPr lang="es-ES" sz="2400" b="1" dirty="0">
                <a:solidFill>
                  <a:schemeClr val="accent3"/>
                </a:solidFill>
                <a:effectLst>
                  <a:outerShdw blurRad="38100" dist="38100" dir="2700000" algn="tl">
                    <a:srgbClr val="000000">
                      <a:alpha val="43137"/>
                    </a:srgbClr>
                  </a:outerShdw>
                </a:effectLst>
              </a:rPr>
              <a:t>CAMBIAR</a:t>
            </a:r>
            <a:r>
              <a:rPr lang="es-ES" sz="2400" dirty="0"/>
              <a:t> las metas y los procedimientos internos, sin que el sujeto quede reducido a un mero producto de la globalidad.</a:t>
            </a:r>
          </a:p>
          <a:p>
            <a:endParaRPr lang="es-ES" sz="2400" dirty="0"/>
          </a:p>
        </p:txBody>
      </p:sp>
      <p:sp>
        <p:nvSpPr>
          <p:cNvPr id="4" name="Título 1">
            <a:extLst>
              <a:ext uri="{FF2B5EF4-FFF2-40B4-BE49-F238E27FC236}">
                <a16:creationId xmlns:a16="http://schemas.microsoft.com/office/drawing/2014/main" id="{1D4970E6-2AA5-F830-B86E-BE9932F5030D}"/>
              </a:ext>
            </a:extLst>
          </p:cNvPr>
          <p:cNvSpPr txBox="1">
            <a:spLocks/>
          </p:cNvSpPr>
          <p:nvPr/>
        </p:nvSpPr>
        <p:spPr>
          <a:xfrm>
            <a:off x="1004656" y="2863448"/>
            <a:ext cx="10058400" cy="8651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AR" dirty="0"/>
              <a:t>Interacción</a:t>
            </a:r>
          </a:p>
        </p:txBody>
      </p:sp>
      <p:sp>
        <p:nvSpPr>
          <p:cNvPr id="5" name="Marcador de contenido 2">
            <a:extLst>
              <a:ext uri="{FF2B5EF4-FFF2-40B4-BE49-F238E27FC236}">
                <a16:creationId xmlns:a16="http://schemas.microsoft.com/office/drawing/2014/main" id="{7D15236E-D36C-EAF1-BBAE-1F58C70B7BC4}"/>
              </a:ext>
            </a:extLst>
          </p:cNvPr>
          <p:cNvSpPr txBox="1">
            <a:spLocks/>
          </p:cNvSpPr>
          <p:nvPr/>
        </p:nvSpPr>
        <p:spPr>
          <a:xfrm>
            <a:off x="1066800" y="3639444"/>
            <a:ext cx="10058400" cy="273392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sz="2400" dirty="0"/>
              <a:t>Los miembros de la familia permanecen en contacto entre sí, que suponen una </a:t>
            </a:r>
            <a:r>
              <a:rPr lang="es-ES" sz="2400" b="1" dirty="0">
                <a:solidFill>
                  <a:schemeClr val="accent3"/>
                </a:solidFill>
                <a:effectLst>
                  <a:outerShdw blurRad="38100" dist="38100" dir="2700000" algn="tl">
                    <a:srgbClr val="000000">
                      <a:alpha val="43137"/>
                    </a:srgbClr>
                  </a:outerShdw>
                </a:effectLst>
              </a:rPr>
              <a:t>MUTUA INFLUENCIA </a:t>
            </a:r>
            <a:r>
              <a:rPr lang="es-ES" sz="2400" dirty="0"/>
              <a:t>y no una mera causalidad lineal, sino BIDIRECCIONAL o CIRCULAR. </a:t>
            </a:r>
          </a:p>
          <a:p>
            <a:r>
              <a:rPr lang="es-ES" sz="2400" dirty="0"/>
              <a:t>Las terapias sistémicas tratan de cambiar el sistema familiar, más que a los miembros designados como enfermos -pacientes sintomáticos- y a reestructurar las interacciones que implican a TODOS, adultos y niños, enfermos y sanos, dominantes y dominados</a:t>
            </a:r>
          </a:p>
        </p:txBody>
      </p:sp>
    </p:spTree>
    <p:extLst>
      <p:ext uri="{BB962C8B-B14F-4D97-AF65-F5344CB8AC3E}">
        <p14:creationId xmlns:p14="http://schemas.microsoft.com/office/powerpoint/2010/main" val="42580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2169A-ACA2-3CE3-4C36-F0581A8061CE}"/>
              </a:ext>
            </a:extLst>
          </p:cNvPr>
          <p:cNvSpPr>
            <a:spLocks noGrp="1"/>
          </p:cNvSpPr>
          <p:nvPr>
            <p:ph type="title"/>
          </p:nvPr>
        </p:nvSpPr>
        <p:spPr/>
        <p:txBody>
          <a:bodyPr/>
          <a:lstStyle/>
          <a:p>
            <a:r>
              <a:rPr lang="es-AR" dirty="0"/>
              <a:t>ESTRUCTURADO</a:t>
            </a:r>
          </a:p>
        </p:txBody>
      </p:sp>
      <p:sp>
        <p:nvSpPr>
          <p:cNvPr id="3" name="Marcador de contenido 2">
            <a:extLst>
              <a:ext uri="{FF2B5EF4-FFF2-40B4-BE49-F238E27FC236}">
                <a16:creationId xmlns:a16="http://schemas.microsoft.com/office/drawing/2014/main" id="{0D37028A-12D9-9F1D-4BE6-1C1E5089EDCD}"/>
              </a:ext>
            </a:extLst>
          </p:cNvPr>
          <p:cNvSpPr>
            <a:spLocks noGrp="1"/>
          </p:cNvSpPr>
          <p:nvPr>
            <p:ph idx="1"/>
          </p:nvPr>
        </p:nvSpPr>
        <p:spPr/>
        <p:txBody>
          <a:bodyPr>
            <a:normAutofit/>
          </a:bodyPr>
          <a:lstStyle/>
          <a:p>
            <a:pPr marL="0" indent="0">
              <a:buNone/>
            </a:pPr>
            <a:r>
              <a:rPr lang="es-ES" dirty="0"/>
              <a:t>Lo mismo que cualquier sistema, la familia lleva consigo una estructura, una organización de la vida cotidiana que incluye: </a:t>
            </a:r>
          </a:p>
          <a:p>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Reglas</a:t>
            </a:r>
            <a:r>
              <a:rPr lang="es-ES" dirty="0"/>
              <a:t> de interacción que regulan las relaciones entre los familiares y las relaciones con el exterior y que indican quién pertenece y quién queda excluido del grupo familiar.</a:t>
            </a:r>
          </a:p>
          <a:p>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Jerarquización</a:t>
            </a:r>
            <a:r>
              <a:rPr lang="es-ES" dirty="0"/>
              <a:t> de las relaciones entre sus componentes. La estructura familiar es </a:t>
            </a:r>
            <a:r>
              <a:rPr lang="es-ES" sz="28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asimétrica</a:t>
            </a:r>
            <a:r>
              <a:rPr lang="es-ES" dirty="0"/>
              <a:t> y la funcionalidad del sistema requiere que así lo sea, siendo mayor la competencia en aquellas familias cuyo liderazgo recae en los adultos (</a:t>
            </a:r>
            <a:r>
              <a:rPr lang="es-ES" i="1" dirty="0"/>
              <a:t>estilo democrático, sistema + funcional</a:t>
            </a:r>
            <a:r>
              <a:rPr lang="es-ES" dirty="0"/>
              <a:t>).</a:t>
            </a:r>
          </a:p>
        </p:txBody>
      </p:sp>
    </p:spTree>
    <p:extLst>
      <p:ext uri="{BB962C8B-B14F-4D97-AF65-F5344CB8AC3E}">
        <p14:creationId xmlns:p14="http://schemas.microsoft.com/office/powerpoint/2010/main" val="41246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EAF86-DB37-AE02-0BB4-DD56B97BADEF}"/>
              </a:ext>
            </a:extLst>
          </p:cNvPr>
          <p:cNvSpPr>
            <a:spLocks noGrp="1"/>
          </p:cNvSpPr>
          <p:nvPr>
            <p:ph type="title"/>
          </p:nvPr>
        </p:nvSpPr>
        <p:spPr>
          <a:xfrm>
            <a:off x="634842" y="315956"/>
            <a:ext cx="10058400" cy="1033450"/>
          </a:xfrm>
        </p:spPr>
        <p:txBody>
          <a:bodyPr/>
          <a:lstStyle/>
          <a:p>
            <a:r>
              <a:rPr lang="es-AR" dirty="0"/>
              <a:t>Autoorganizado</a:t>
            </a:r>
          </a:p>
        </p:txBody>
      </p:sp>
      <p:sp>
        <p:nvSpPr>
          <p:cNvPr id="3" name="Marcador de contenido 2">
            <a:extLst>
              <a:ext uri="{FF2B5EF4-FFF2-40B4-BE49-F238E27FC236}">
                <a16:creationId xmlns:a16="http://schemas.microsoft.com/office/drawing/2014/main" id="{7FCBEAB1-0E64-8EDD-917C-51CEB3B22211}"/>
              </a:ext>
            </a:extLst>
          </p:cNvPr>
          <p:cNvSpPr>
            <a:spLocks noGrp="1"/>
          </p:cNvSpPr>
          <p:nvPr>
            <p:ph idx="1"/>
          </p:nvPr>
        </p:nvSpPr>
        <p:spPr>
          <a:xfrm>
            <a:off x="634841" y="1473692"/>
            <a:ext cx="10639799" cy="5068351"/>
          </a:xfrm>
        </p:spPr>
        <p:txBody>
          <a:bodyPr>
            <a:noAutofit/>
          </a:bodyPr>
          <a:lstStyle/>
          <a:p>
            <a:pPr>
              <a:lnSpc>
                <a:spcPct val="107000"/>
              </a:lnSpc>
              <a:spcAft>
                <a:spcPts val="800"/>
              </a:spcAft>
            </a:pPr>
            <a:r>
              <a:rPr lang="es-AR" sz="2400" dirty="0">
                <a:effectLst/>
                <a:ea typeface="Calibri" panose="020F0502020204030204" pitchFamily="34" charset="0"/>
                <a:cs typeface="Times-Roman"/>
              </a:rPr>
              <a:t>La familia plantea sus </a:t>
            </a:r>
            <a:r>
              <a:rPr lang="es-AR" sz="2400" b="1" dirty="0">
                <a:solidFill>
                  <a:schemeClr val="accent3"/>
                </a:solidFill>
                <a:effectLst>
                  <a:outerShdw blurRad="38100" dist="38100" dir="2700000" algn="tl">
                    <a:srgbClr val="000000">
                      <a:alpha val="43137"/>
                    </a:srgbClr>
                  </a:outerShdw>
                </a:effectLst>
                <a:ea typeface="Calibri" panose="020F0502020204030204" pitchFamily="34" charset="0"/>
                <a:cs typeface="Times-Roman"/>
              </a:rPr>
              <a:t>METAS</a:t>
            </a:r>
            <a:r>
              <a:rPr lang="es-AR" sz="2400" dirty="0">
                <a:effectLst/>
                <a:ea typeface="Calibri" panose="020F0502020204030204" pitchFamily="34" charset="0"/>
                <a:cs typeface="Times-Roman"/>
              </a:rPr>
              <a:t> y los </a:t>
            </a:r>
            <a:r>
              <a:rPr lang="es-AR" sz="2400" b="1" dirty="0">
                <a:solidFill>
                  <a:schemeClr val="accent3"/>
                </a:solidFill>
                <a:effectLst>
                  <a:outerShdw blurRad="38100" dist="38100" dir="2700000" algn="tl">
                    <a:srgbClr val="000000">
                      <a:alpha val="43137"/>
                    </a:srgbClr>
                  </a:outerShdw>
                </a:effectLst>
                <a:ea typeface="Calibri" panose="020F0502020204030204" pitchFamily="34" charset="0"/>
                <a:cs typeface="Times-Roman"/>
              </a:rPr>
              <a:t>MEDIOS</a:t>
            </a:r>
            <a:r>
              <a:rPr lang="es-AR" sz="2400" dirty="0">
                <a:effectLst/>
                <a:ea typeface="Calibri" panose="020F0502020204030204" pitchFamily="34" charset="0"/>
                <a:cs typeface="Times-Roman"/>
              </a:rPr>
              <a:t> para lograrlas. Es agente de su propio desarrollo y cambios a través de estrategias, normas, recursos y procedimientos aportados por todos sus miembros.</a:t>
            </a:r>
            <a:endParaRPr lang="es-AR" sz="2400" dirty="0">
              <a:effectLst/>
              <a:ea typeface="Calibri" panose="020F0502020204030204" pitchFamily="34" charset="0"/>
              <a:cs typeface="Times New Roman" panose="02020603050405020304" pitchFamily="18" charset="0"/>
            </a:endParaRPr>
          </a:p>
          <a:p>
            <a:pPr algn="r">
              <a:lnSpc>
                <a:spcPct val="107000"/>
              </a:lnSpc>
              <a:spcAft>
                <a:spcPts val="800"/>
              </a:spcAft>
            </a:pPr>
            <a:endParaRPr lang="es-ES" sz="2400" dirty="0"/>
          </a:p>
          <a:p>
            <a:pPr marL="0" indent="0" algn="r">
              <a:lnSpc>
                <a:spcPct val="107000"/>
              </a:lnSpc>
              <a:spcAft>
                <a:spcPts val="800"/>
              </a:spcAft>
              <a:buNone/>
            </a:pPr>
            <a:r>
              <a:rPr lang="es-ES" sz="2400" dirty="0"/>
              <a:t>La familia es un sistema capaz de adaptarse a las exigencias del desarrollo individual de sus miembros y a las exigencias del entorno.</a:t>
            </a:r>
            <a:endParaRPr lang="es-AR" sz="2400" dirty="0">
              <a:effectLst/>
              <a:latin typeface="Times-Roman"/>
              <a:ea typeface="Calibri" panose="020F0502020204030204" pitchFamily="34" charset="0"/>
              <a:cs typeface="Times-Roman"/>
            </a:endParaRPr>
          </a:p>
          <a:p>
            <a:pPr>
              <a:lnSpc>
                <a:spcPct val="107000"/>
              </a:lnSpc>
              <a:spcAft>
                <a:spcPts val="800"/>
              </a:spcAft>
            </a:pPr>
            <a:r>
              <a:rPr lang="es-AR" sz="2400" dirty="0">
                <a:effectLst/>
                <a:ea typeface="Calibri" panose="020F0502020204030204" pitchFamily="34" charset="0"/>
                <a:cs typeface="Times-Roman"/>
              </a:rPr>
              <a:t>Esto se une a la capacidad de </a:t>
            </a:r>
            <a:r>
              <a:rPr lang="es-AR" sz="40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retroalimentación</a:t>
            </a:r>
            <a:r>
              <a:rPr lang="es-AR" dirty="0">
                <a:effectLst/>
                <a:ea typeface="Calibri" panose="020F0502020204030204" pitchFamily="34" charset="0"/>
                <a:cs typeface="Times-Roman"/>
              </a:rPr>
              <a:t>: </a:t>
            </a:r>
            <a:r>
              <a:rPr lang="es-AR" sz="2400" u="sng" dirty="0">
                <a:effectLst/>
                <a:ea typeface="Calibri" panose="020F0502020204030204" pitchFamily="34" charset="0"/>
                <a:cs typeface="Times-Roman"/>
              </a:rPr>
              <a:t>recabar</a:t>
            </a:r>
            <a:r>
              <a:rPr lang="es-AR" sz="2400" dirty="0">
                <a:effectLst/>
                <a:ea typeface="Calibri" panose="020F0502020204030204" pitchFamily="34" charset="0"/>
                <a:cs typeface="Times-Roman"/>
              </a:rPr>
              <a:t> </a:t>
            </a:r>
            <a:r>
              <a:rPr lang="es-AR" sz="2400" b="1" dirty="0">
                <a:solidFill>
                  <a:schemeClr val="accent3"/>
                </a:solidFill>
                <a:effectLst>
                  <a:outerShdw blurRad="38100" dist="38100" dir="2700000" algn="tl">
                    <a:srgbClr val="000000">
                      <a:alpha val="43137"/>
                    </a:srgbClr>
                  </a:outerShdw>
                </a:effectLst>
                <a:ea typeface="Calibri" panose="020F0502020204030204" pitchFamily="34" charset="0"/>
                <a:cs typeface="Times-Roman"/>
              </a:rPr>
              <a:t>INFORMACIÓN </a:t>
            </a:r>
            <a:r>
              <a:rPr lang="es-AR" sz="2400" dirty="0">
                <a:effectLst/>
                <a:ea typeface="Calibri" panose="020F0502020204030204" pitchFamily="34" charset="0"/>
                <a:cs typeface="Times-Roman"/>
              </a:rPr>
              <a:t>sobre el proceso de </a:t>
            </a:r>
            <a:r>
              <a:rPr lang="es-AR" sz="2400" u="sng" dirty="0">
                <a:effectLst/>
                <a:ea typeface="Calibri" panose="020F0502020204030204" pitchFamily="34" charset="0"/>
                <a:cs typeface="Times-Roman"/>
              </a:rPr>
              <a:t>desarrollo familiar</a:t>
            </a:r>
            <a:r>
              <a:rPr lang="es-AR" sz="2400" dirty="0">
                <a:effectLst/>
                <a:ea typeface="Calibri" panose="020F0502020204030204" pitchFamily="34" charset="0"/>
                <a:cs typeface="Times-Roman"/>
              </a:rPr>
              <a:t>, sobre los niveles de logro de las </a:t>
            </a:r>
            <a:r>
              <a:rPr lang="es-AR" sz="2400" u="sng" dirty="0">
                <a:effectLst/>
                <a:ea typeface="Calibri" panose="020F0502020204030204" pitchFamily="34" charset="0"/>
                <a:cs typeface="Times-Roman"/>
              </a:rPr>
              <a:t>metas</a:t>
            </a:r>
            <a:r>
              <a:rPr lang="es-AR" sz="2400" dirty="0">
                <a:effectLst/>
                <a:ea typeface="Calibri" panose="020F0502020204030204" pitchFamily="34" charset="0"/>
                <a:cs typeface="Times-Roman"/>
              </a:rPr>
              <a:t> y sobre la eficacia de las </a:t>
            </a:r>
            <a:r>
              <a:rPr lang="es-AR" sz="2400" u="sng" dirty="0">
                <a:effectLst/>
                <a:ea typeface="Calibri" panose="020F0502020204030204" pitchFamily="34" charset="0"/>
                <a:cs typeface="Times-Roman"/>
              </a:rPr>
              <a:t>reglas</a:t>
            </a:r>
            <a:r>
              <a:rPr lang="es-AR" sz="2400" dirty="0">
                <a:effectLst/>
                <a:ea typeface="Calibri" panose="020F0502020204030204" pitchFamily="34" charset="0"/>
                <a:cs typeface="Times-Roman"/>
              </a:rPr>
              <a:t> y </a:t>
            </a:r>
            <a:r>
              <a:rPr lang="es-AR" sz="2400" u="sng" dirty="0">
                <a:effectLst/>
                <a:ea typeface="Calibri" panose="020F0502020204030204" pitchFamily="34" charset="0"/>
                <a:cs typeface="Times-Roman"/>
              </a:rPr>
              <a:t>estrategias</a:t>
            </a:r>
            <a:r>
              <a:rPr lang="es-AR" sz="2400" dirty="0">
                <a:effectLst/>
                <a:ea typeface="Calibri" panose="020F0502020204030204" pitchFamily="34" charset="0"/>
                <a:cs typeface="Times-Roman"/>
              </a:rPr>
              <a:t> utilizadas, posibilitando una autoorganización más eficaz</a:t>
            </a:r>
          </a:p>
        </p:txBody>
      </p:sp>
    </p:spTree>
    <p:extLst>
      <p:ext uri="{BB962C8B-B14F-4D97-AF65-F5344CB8AC3E}">
        <p14:creationId xmlns:p14="http://schemas.microsoft.com/office/powerpoint/2010/main" val="3662290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2E33D6-8654-907C-425C-2C31EE787960}"/>
              </a:ext>
            </a:extLst>
          </p:cNvPr>
          <p:cNvSpPr>
            <a:spLocks noGrp="1"/>
          </p:cNvSpPr>
          <p:nvPr>
            <p:ph type="title"/>
          </p:nvPr>
        </p:nvSpPr>
        <p:spPr>
          <a:xfrm>
            <a:off x="315246" y="301752"/>
            <a:ext cx="11651853" cy="967755"/>
          </a:xfrm>
        </p:spPr>
        <p:txBody>
          <a:bodyPr>
            <a:normAutofit/>
          </a:bodyPr>
          <a:lstStyle/>
          <a:p>
            <a:r>
              <a:rPr lang="es-ES" sz="2400" b="0" dirty="0"/>
              <a:t>En el sistema familiar nuclear -referente predominante en nuestra cultura- hay 2 </a:t>
            </a:r>
            <a:r>
              <a:rPr lang="es-AR" sz="3200" dirty="0"/>
              <a:t>SUBSISTEMAS </a:t>
            </a:r>
            <a:r>
              <a:rPr lang="es-ES" sz="2400" b="0" dirty="0"/>
              <a:t>básicos y diferenciados:</a:t>
            </a:r>
            <a:endParaRPr lang="es-AR" dirty="0"/>
          </a:p>
        </p:txBody>
      </p:sp>
      <p:sp>
        <p:nvSpPr>
          <p:cNvPr id="5" name="Marcador de texto 4">
            <a:extLst>
              <a:ext uri="{FF2B5EF4-FFF2-40B4-BE49-F238E27FC236}">
                <a16:creationId xmlns:a16="http://schemas.microsoft.com/office/drawing/2014/main" id="{DCD35C24-E1D5-C247-E7E3-000C82AE7E62}"/>
              </a:ext>
            </a:extLst>
          </p:cNvPr>
          <p:cNvSpPr>
            <a:spLocks noGrp="1"/>
          </p:cNvSpPr>
          <p:nvPr>
            <p:ph type="body" idx="1"/>
          </p:nvPr>
        </p:nvSpPr>
        <p:spPr>
          <a:xfrm>
            <a:off x="836765" y="2048256"/>
            <a:ext cx="4754880" cy="640080"/>
          </a:xfrm>
        </p:spPr>
        <p:txBody>
          <a:bodyPr>
            <a:normAutofit/>
          </a:bodyPr>
          <a:lstStyle/>
          <a:p>
            <a:pPr algn="ctr"/>
            <a:r>
              <a:rPr lang="es-ES" sz="2800" b="0" dirty="0">
                <a:effectLst>
                  <a:outerShdw blurRad="38100" dist="38100" dir="2700000" algn="tl">
                    <a:srgbClr val="000000">
                      <a:alpha val="43137"/>
                    </a:srgbClr>
                  </a:outerShdw>
                </a:effectLst>
              </a:rPr>
              <a:t>La pareja</a:t>
            </a:r>
            <a:endParaRPr lang="es-AR" sz="2800" dirty="0">
              <a:effectLst>
                <a:outerShdw blurRad="38100" dist="38100" dir="2700000" algn="tl">
                  <a:srgbClr val="000000">
                    <a:alpha val="43137"/>
                  </a:srgbClr>
                </a:outerShdw>
              </a:effectLst>
            </a:endParaRPr>
          </a:p>
        </p:txBody>
      </p:sp>
      <p:sp>
        <p:nvSpPr>
          <p:cNvPr id="6" name="Marcador de contenido 5">
            <a:extLst>
              <a:ext uri="{FF2B5EF4-FFF2-40B4-BE49-F238E27FC236}">
                <a16:creationId xmlns:a16="http://schemas.microsoft.com/office/drawing/2014/main" id="{05E7E13A-4191-1611-DBC5-AB6909E986FF}"/>
              </a:ext>
            </a:extLst>
          </p:cNvPr>
          <p:cNvSpPr>
            <a:spLocks noGrp="1"/>
          </p:cNvSpPr>
          <p:nvPr>
            <p:ph sz="half" idx="2"/>
          </p:nvPr>
        </p:nvSpPr>
        <p:spPr>
          <a:xfrm>
            <a:off x="603682" y="2743199"/>
            <a:ext cx="5221046" cy="3639845"/>
          </a:xfrm>
        </p:spPr>
        <p:txBody>
          <a:bodyPr>
            <a:normAutofit fontScale="92500" lnSpcReduction="20000"/>
          </a:bodyPr>
          <a:lstStyle/>
          <a:p>
            <a:r>
              <a:rPr lang="es-ES" dirty="0"/>
              <a:t>Es la que da origen a la familia, y a partir de ella se organiza todo el sistema familiar. </a:t>
            </a:r>
          </a:p>
          <a:p>
            <a:r>
              <a:rPr lang="es-AR" dirty="0"/>
              <a:t>Las relaciones de pareja han cambiado notablemente en las últimas décadas, en sexualidad, en comunicación, en reparto de poder, como también han cambiado la edad para contraer matrimonio, los roles dentro y fuera del hogar, etc.</a:t>
            </a:r>
          </a:p>
          <a:p>
            <a:r>
              <a:rPr lang="es-AR" dirty="0"/>
              <a:t>Hoy hablamos de </a:t>
            </a:r>
            <a:r>
              <a:rPr lang="es-AR" sz="31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parejas asociativas </a:t>
            </a:r>
            <a:r>
              <a:rPr lang="es-AR" dirty="0"/>
              <a:t>(</a:t>
            </a:r>
            <a:r>
              <a:rPr lang="es-AR" dirty="0" err="1"/>
              <a:t>Rusell</a:t>
            </a:r>
            <a:r>
              <a:rPr lang="es-AR" dirty="0"/>
              <a:t>, 1979), porque la pareja construye un nosotros, un proyecto compartido, sin que para ello tengamos que renunciar al proyecto personal de cada cónyuge, lo cual no resulta fácil.</a:t>
            </a:r>
          </a:p>
        </p:txBody>
      </p:sp>
      <p:sp>
        <p:nvSpPr>
          <p:cNvPr id="7" name="Marcador de texto 6">
            <a:extLst>
              <a:ext uri="{FF2B5EF4-FFF2-40B4-BE49-F238E27FC236}">
                <a16:creationId xmlns:a16="http://schemas.microsoft.com/office/drawing/2014/main" id="{0C8050EC-8368-2F70-FCEA-2D081F083082}"/>
              </a:ext>
            </a:extLst>
          </p:cNvPr>
          <p:cNvSpPr>
            <a:spLocks noGrp="1"/>
          </p:cNvSpPr>
          <p:nvPr>
            <p:ph type="body" sz="quarter" idx="3"/>
          </p:nvPr>
        </p:nvSpPr>
        <p:spPr>
          <a:xfrm>
            <a:off x="6655055" y="2048256"/>
            <a:ext cx="4754880" cy="640080"/>
          </a:xfrm>
        </p:spPr>
        <p:txBody>
          <a:bodyPr vert="horz" lIns="91440" tIns="45720" rIns="91440" bIns="45720" rtlCol="0" anchor="ctr">
            <a:normAutofit/>
          </a:bodyPr>
          <a:lstStyle/>
          <a:p>
            <a:pPr algn="ctr"/>
            <a:r>
              <a:rPr lang="es-ES" sz="2800" b="0" dirty="0">
                <a:effectLst>
                  <a:outerShdw blurRad="38100" dist="38100" dir="2700000" algn="tl">
                    <a:srgbClr val="000000">
                      <a:alpha val="43137"/>
                    </a:srgbClr>
                  </a:outerShdw>
                </a:effectLst>
              </a:rPr>
              <a:t>La constelación fraterna</a:t>
            </a:r>
            <a:endParaRPr lang="es-AR" sz="2800" b="0" dirty="0">
              <a:effectLst>
                <a:outerShdw blurRad="38100" dist="38100" dir="2700000" algn="tl">
                  <a:srgbClr val="000000">
                    <a:alpha val="43137"/>
                  </a:srgbClr>
                </a:outerShdw>
              </a:effectLst>
            </a:endParaRPr>
          </a:p>
        </p:txBody>
      </p:sp>
      <p:sp>
        <p:nvSpPr>
          <p:cNvPr id="8" name="Marcador de contenido 7">
            <a:extLst>
              <a:ext uri="{FF2B5EF4-FFF2-40B4-BE49-F238E27FC236}">
                <a16:creationId xmlns:a16="http://schemas.microsoft.com/office/drawing/2014/main" id="{2A0BF0ED-240D-73B7-B3DB-C68FD6D25D3F}"/>
              </a:ext>
            </a:extLst>
          </p:cNvPr>
          <p:cNvSpPr>
            <a:spLocks noGrp="1"/>
          </p:cNvSpPr>
          <p:nvPr>
            <p:ph sz="quarter" idx="4"/>
          </p:nvPr>
        </p:nvSpPr>
        <p:spPr>
          <a:xfrm>
            <a:off x="6364223" y="2743200"/>
            <a:ext cx="5336545" cy="3639844"/>
          </a:xfrm>
        </p:spPr>
        <p:txBody>
          <a:bodyPr>
            <a:normAutofit fontScale="92500" lnSpcReduction="10000"/>
          </a:bodyPr>
          <a:lstStyle/>
          <a:p>
            <a:r>
              <a:rPr lang="es-ES" dirty="0"/>
              <a:t>Variables estructurales que condicionan el rol desempeñado en la familia de origen y en las posteriores: el orden de nacimiento (aspiraciones y expectativas parentales), la diferencia de edad y/o el tamaño de la familia.</a:t>
            </a:r>
          </a:p>
          <a:p>
            <a:endParaRPr lang="es-ES" dirty="0"/>
          </a:p>
          <a:p>
            <a:r>
              <a:rPr lang="es-ES" dirty="0"/>
              <a:t>Cada uno de los hermanos nace en un momento específico del CICLO VITAL de la familia, y éste ha de influir en la determinación del comportamiento de sus padres hacia ellos y de las expectativas que respecto a él se generen.</a:t>
            </a:r>
            <a:endParaRPr lang="es-AR" dirty="0"/>
          </a:p>
        </p:txBody>
      </p:sp>
      <p:sp>
        <p:nvSpPr>
          <p:cNvPr id="2" name="CuadroTexto 1">
            <a:extLst>
              <a:ext uri="{FF2B5EF4-FFF2-40B4-BE49-F238E27FC236}">
                <a16:creationId xmlns:a16="http://schemas.microsoft.com/office/drawing/2014/main" id="{732FF483-4A26-EA22-70F7-050BDC608085}"/>
              </a:ext>
            </a:extLst>
          </p:cNvPr>
          <p:cNvSpPr txBox="1"/>
          <p:nvPr/>
        </p:nvSpPr>
        <p:spPr>
          <a:xfrm>
            <a:off x="355890" y="1189827"/>
            <a:ext cx="11570564" cy="830997"/>
          </a:xfrm>
          <a:prstGeom prst="rect">
            <a:avLst/>
          </a:prstGeom>
          <a:noFill/>
        </p:spPr>
        <p:txBody>
          <a:bodyPr wrap="square" rtlCol="0">
            <a:spAutoFit/>
          </a:bodyPr>
          <a:lstStyle/>
          <a:p>
            <a:r>
              <a:rPr lang="es-ES" sz="2800" dirty="0"/>
              <a:t>! </a:t>
            </a:r>
            <a:r>
              <a:rPr lang="es-ES" sz="2000" b="0" dirty="0"/>
              <a:t>En la actualidad, con la amplia variedad de modelos familiares (+ descenso de natalidad, incremento de divorcios), los dos subsistemas NO se dan en todos los modelos de familia.</a:t>
            </a:r>
            <a:endParaRPr lang="es-AR" sz="2000" dirty="0"/>
          </a:p>
        </p:txBody>
      </p:sp>
    </p:spTree>
    <p:extLst>
      <p:ext uri="{BB962C8B-B14F-4D97-AF65-F5344CB8AC3E}">
        <p14:creationId xmlns:p14="http://schemas.microsoft.com/office/powerpoint/2010/main" val="35280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 calcmode="lin" valueType="num">
                                      <p:cBhvr additive="base">
                                        <p:cTn id="5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8"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18AEC-51C6-1139-2806-1466870D207E}"/>
              </a:ext>
            </a:extLst>
          </p:cNvPr>
          <p:cNvSpPr>
            <a:spLocks noGrp="1"/>
          </p:cNvSpPr>
          <p:nvPr>
            <p:ph type="title"/>
          </p:nvPr>
        </p:nvSpPr>
        <p:spPr>
          <a:xfrm>
            <a:off x="8495745" y="3027507"/>
            <a:ext cx="3200400" cy="1091510"/>
          </a:xfrm>
        </p:spPr>
        <p:txBody>
          <a:bodyPr/>
          <a:lstStyle/>
          <a:p>
            <a:r>
              <a:rPr lang="es-AR" dirty="0"/>
              <a:t>Modelo ecológico</a:t>
            </a:r>
          </a:p>
        </p:txBody>
      </p:sp>
      <p:sp>
        <p:nvSpPr>
          <p:cNvPr id="4" name="Marcador de texto 3">
            <a:extLst>
              <a:ext uri="{FF2B5EF4-FFF2-40B4-BE49-F238E27FC236}">
                <a16:creationId xmlns:a16="http://schemas.microsoft.com/office/drawing/2014/main" id="{EB54F6FF-F229-CEC7-6899-2DD32BAB7DFE}"/>
              </a:ext>
            </a:extLst>
          </p:cNvPr>
          <p:cNvSpPr>
            <a:spLocks noGrp="1"/>
          </p:cNvSpPr>
          <p:nvPr>
            <p:ph type="body" sz="half" idx="2"/>
          </p:nvPr>
        </p:nvSpPr>
        <p:spPr>
          <a:xfrm>
            <a:off x="8549640" y="4434841"/>
            <a:ext cx="3390826" cy="2283571"/>
          </a:xfrm>
        </p:spPr>
        <p:txBody>
          <a:bodyPr>
            <a:normAutofit/>
          </a:bodyPr>
          <a:lstStyle/>
          <a:p>
            <a:r>
              <a:rPr lang="es-ES" sz="1800" dirty="0"/>
              <a:t>La </a:t>
            </a:r>
            <a:r>
              <a:rPr lang="es-ES" sz="1800" b="1" dirty="0"/>
              <a:t>familia</a:t>
            </a:r>
            <a:r>
              <a:rPr lang="es-ES" sz="1800" dirty="0"/>
              <a:t> e</a:t>
            </a:r>
            <a:r>
              <a:rPr lang="es-ES" sz="1800" dirty="0">
                <a:solidFill>
                  <a:schemeClr val="accent1">
                    <a:lumMod val="50000"/>
                  </a:schemeClr>
                </a:solidFill>
              </a:rPr>
              <a:t>s el MICROSISTEMA más importante porque </a:t>
            </a:r>
            <a:r>
              <a:rPr lang="es-ES" sz="1800" dirty="0"/>
              <a:t>define y configura en mayor medida el desarrollo de la persona desde su concepción.</a:t>
            </a:r>
            <a:endParaRPr lang="es-AR" sz="1800" dirty="0"/>
          </a:p>
        </p:txBody>
      </p:sp>
      <p:sp>
        <p:nvSpPr>
          <p:cNvPr id="21" name="Elipse 20">
            <a:extLst>
              <a:ext uri="{FF2B5EF4-FFF2-40B4-BE49-F238E27FC236}">
                <a16:creationId xmlns:a16="http://schemas.microsoft.com/office/drawing/2014/main" id="{A1CBBF85-2B10-2D84-FE96-C6F128CF66E5}"/>
              </a:ext>
            </a:extLst>
          </p:cNvPr>
          <p:cNvSpPr/>
          <p:nvPr/>
        </p:nvSpPr>
        <p:spPr>
          <a:xfrm>
            <a:off x="3382393" y="2643326"/>
            <a:ext cx="1535837" cy="1571348"/>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7681374B-0406-CD9A-AB6A-25C6D670C245}"/>
              </a:ext>
            </a:extLst>
          </p:cNvPr>
          <p:cNvSpPr txBox="1"/>
          <p:nvPr/>
        </p:nvSpPr>
        <p:spPr>
          <a:xfrm>
            <a:off x="8281386" y="472962"/>
            <a:ext cx="3879542" cy="2554545"/>
          </a:xfrm>
          <a:prstGeom prst="rect">
            <a:avLst/>
          </a:prstGeom>
          <a:noFill/>
        </p:spPr>
        <p:txBody>
          <a:bodyPr wrap="square" rtlCol="0">
            <a:spAutoFit/>
          </a:bodyPr>
          <a:lstStyle/>
          <a:p>
            <a:pPr algn="r"/>
            <a:r>
              <a:rPr lang="es-AR" sz="2000" dirty="0"/>
              <a:t>La familia, como sistema abierto, </a:t>
            </a:r>
            <a:r>
              <a:rPr lang="es-ES" sz="2000" dirty="0"/>
              <a:t>está en continua interacción con otros sistemas. Las relaciones que tienen lugar en el interior de la están condicionadas por los valores y normas de la sociedad de la cual la familia forma parte.</a:t>
            </a:r>
          </a:p>
        </p:txBody>
      </p:sp>
      <p:pic>
        <p:nvPicPr>
          <p:cNvPr id="6" name="Imagen 5">
            <a:extLst>
              <a:ext uri="{FF2B5EF4-FFF2-40B4-BE49-F238E27FC236}">
                <a16:creationId xmlns:a16="http://schemas.microsoft.com/office/drawing/2014/main" id="{CC6B468E-52C2-400E-0737-E06C96DF0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667" y="22585"/>
            <a:ext cx="6391922" cy="6812830"/>
          </a:xfrm>
          <a:prstGeom prst="rect">
            <a:avLst/>
          </a:prstGeom>
        </p:spPr>
      </p:pic>
    </p:spTree>
    <p:extLst>
      <p:ext uri="{BB962C8B-B14F-4D97-AF65-F5344CB8AC3E}">
        <p14:creationId xmlns:p14="http://schemas.microsoft.com/office/powerpoint/2010/main" val="378601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EB54F6FF-F229-CEC7-6899-2DD32BAB7DFE}"/>
              </a:ext>
            </a:extLst>
          </p:cNvPr>
          <p:cNvSpPr>
            <a:spLocks noGrp="1"/>
          </p:cNvSpPr>
          <p:nvPr>
            <p:ph type="body" sz="half" idx="2"/>
          </p:nvPr>
        </p:nvSpPr>
        <p:spPr>
          <a:xfrm>
            <a:off x="8558518" y="1464816"/>
            <a:ext cx="3390826" cy="4995138"/>
          </a:xfrm>
        </p:spPr>
        <p:txBody>
          <a:bodyPr>
            <a:normAutofit/>
          </a:bodyPr>
          <a:lstStyle/>
          <a:p>
            <a:r>
              <a:rPr lang="es-ES" sz="1800" b="1" dirty="0"/>
              <a:t>MESOSISTEMA</a:t>
            </a:r>
            <a:r>
              <a:rPr lang="es-ES" sz="1800" dirty="0"/>
              <a:t>: </a:t>
            </a:r>
          </a:p>
          <a:p>
            <a:r>
              <a:rPr lang="es-ES" sz="1800" dirty="0"/>
              <a:t>Recibe la influencia de la familia.</a:t>
            </a:r>
          </a:p>
          <a:p>
            <a:endParaRPr lang="es-ES" sz="1800" dirty="0"/>
          </a:p>
          <a:p>
            <a:r>
              <a:rPr lang="es-ES" sz="1800" dirty="0"/>
              <a:t>Ej. las tensiones familiares se reflejan en el comportamiento del hijo en la escuela, al tiempo que la familia recibe la influencia de la escuela y del barrio en temas de relaciones sexuales, de prevención del sida, en la educación vial o la evitación del consumo de tabaco.</a:t>
            </a:r>
          </a:p>
          <a:p>
            <a:endParaRPr lang="es-ES" sz="1800" dirty="0"/>
          </a:p>
        </p:txBody>
      </p:sp>
      <p:pic>
        <p:nvPicPr>
          <p:cNvPr id="3" name="Imagen 2">
            <a:extLst>
              <a:ext uri="{FF2B5EF4-FFF2-40B4-BE49-F238E27FC236}">
                <a16:creationId xmlns:a16="http://schemas.microsoft.com/office/drawing/2014/main" id="{4A053E88-87D8-C06D-341E-EC582BA56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391" y="0"/>
            <a:ext cx="6391922" cy="6812830"/>
          </a:xfrm>
          <a:prstGeom prst="rect">
            <a:avLst/>
          </a:prstGeom>
        </p:spPr>
      </p:pic>
    </p:spTree>
    <p:extLst>
      <p:ext uri="{BB962C8B-B14F-4D97-AF65-F5344CB8AC3E}">
        <p14:creationId xmlns:p14="http://schemas.microsoft.com/office/powerpoint/2010/main" val="304289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EFD78-20E2-8E8D-C963-A84E7BD3A3DC}"/>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29C98D4E-001B-AFED-C9EC-67B7C609BB44}"/>
              </a:ext>
            </a:extLst>
          </p:cNvPr>
          <p:cNvSpPr>
            <a:spLocks noGrp="1"/>
          </p:cNvSpPr>
          <p:nvPr>
            <p:ph idx="1"/>
          </p:nvPr>
        </p:nvSpPr>
        <p:spPr/>
        <p:txBody>
          <a:bodyPr>
            <a:normAutofit/>
          </a:bodyPr>
          <a:lstStyle/>
          <a:p>
            <a:r>
              <a:rPr lang="es-AR" sz="2800" dirty="0" err="1"/>
              <a:t>La'Teoría'General'de'Sistemas</a:t>
            </a:r>
            <a:r>
              <a:rPr lang="es-AR" sz="2800" dirty="0"/>
              <a:t>'(TGS)’ tiene  su origen en los mismos orígenes de la filosofía y la ciencia.</a:t>
            </a:r>
          </a:p>
          <a:p>
            <a:r>
              <a:rPr lang="es-AR" sz="2800" dirty="0"/>
              <a:t>‘La palabra Sistema proviene de la palabra '</a:t>
            </a:r>
            <a:r>
              <a:rPr lang="es-AR" sz="2800" dirty="0" err="1"/>
              <a:t>systêma</a:t>
            </a:r>
            <a:r>
              <a:rPr lang="es-AR" sz="2800" dirty="0"/>
              <a:t>,'</a:t>
            </a:r>
            <a:r>
              <a:rPr lang="es-AR" sz="2800" dirty="0" err="1"/>
              <a:t>que'a'su'vez'procede'de'synistanai</a:t>
            </a:r>
            <a:r>
              <a:rPr lang="es-AR" sz="2800" dirty="0"/>
              <a:t>'(reunir)'</a:t>
            </a:r>
            <a:r>
              <a:rPr lang="es-AR" sz="2800" dirty="0" err="1"/>
              <a:t>y'de</a:t>
            </a:r>
            <a:r>
              <a:rPr lang="es-AR" sz="2800" dirty="0"/>
              <a:t>’ </a:t>
            </a:r>
            <a:r>
              <a:rPr lang="es-AR" sz="2800" dirty="0" err="1"/>
              <a:t>synistêmi</a:t>
            </a:r>
            <a:r>
              <a:rPr lang="es-AR" sz="2800" dirty="0"/>
              <a:t>'(</a:t>
            </a:r>
            <a:r>
              <a:rPr lang="es-AR" sz="2800" dirty="0" err="1"/>
              <a:t>mantenerse'juntos</a:t>
            </a:r>
            <a:r>
              <a:rPr lang="es-AR" sz="2800" dirty="0"/>
              <a:t>).'</a:t>
            </a:r>
          </a:p>
        </p:txBody>
      </p:sp>
    </p:spTree>
    <p:extLst>
      <p:ext uri="{BB962C8B-B14F-4D97-AF65-F5344CB8AC3E}">
        <p14:creationId xmlns:p14="http://schemas.microsoft.com/office/powerpoint/2010/main" val="3422653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EB54F6FF-F229-CEC7-6899-2DD32BAB7DFE}"/>
              </a:ext>
            </a:extLst>
          </p:cNvPr>
          <p:cNvSpPr>
            <a:spLocks noGrp="1"/>
          </p:cNvSpPr>
          <p:nvPr>
            <p:ph type="body" sz="half" idx="2"/>
          </p:nvPr>
        </p:nvSpPr>
        <p:spPr>
          <a:xfrm>
            <a:off x="8531885" y="1322772"/>
            <a:ext cx="3390826" cy="4199139"/>
          </a:xfrm>
        </p:spPr>
        <p:txBody>
          <a:bodyPr>
            <a:normAutofit fontScale="92500" lnSpcReduction="10000"/>
          </a:bodyPr>
          <a:lstStyle/>
          <a:p>
            <a:pPr algn="l"/>
            <a:r>
              <a:rPr lang="es-ES" sz="1800" b="1" i="0" u="none" strike="noStrike" baseline="0" dirty="0">
                <a:latin typeface="Times-Roman"/>
              </a:rPr>
              <a:t>MACROSISTEMA</a:t>
            </a:r>
            <a:r>
              <a:rPr lang="es-ES" sz="1800" b="0" i="0" u="none" strike="noStrike" baseline="0" dirty="0">
                <a:latin typeface="Times-Roman"/>
              </a:rPr>
              <a:t>: </a:t>
            </a:r>
          </a:p>
          <a:p>
            <a:pPr algn="l"/>
            <a:r>
              <a:rPr lang="es-AR" sz="1800" b="0" i="0" u="none" strike="noStrike" baseline="0" dirty="0">
                <a:latin typeface="Times-Roman"/>
              </a:rPr>
              <a:t>Conjunto de valores culturales, ideologías, </a:t>
            </a:r>
            <a:r>
              <a:rPr lang="es-ES" sz="1800" b="0" i="0" u="none" strike="noStrike" baseline="0" dirty="0">
                <a:latin typeface="Times-Roman"/>
              </a:rPr>
              <a:t>creencias y políticas, da forma a la organización de las instituciones sociales. </a:t>
            </a:r>
          </a:p>
          <a:p>
            <a:pPr algn="l"/>
            <a:endParaRPr lang="es-ES" sz="1800" b="0" i="0" u="none" strike="noStrike" baseline="0" dirty="0">
              <a:latin typeface="Times-Roman"/>
            </a:endParaRPr>
          </a:p>
          <a:p>
            <a:pPr algn="l"/>
            <a:r>
              <a:rPr lang="es-ES" sz="1800" b="0" i="0" u="none" strike="noStrike" baseline="0" dirty="0">
                <a:latin typeface="Times-Roman"/>
              </a:rPr>
              <a:t>Cultura del entorno familiar ≠ Cultura de </a:t>
            </a:r>
            <a:r>
              <a:rPr lang="es-ES" sz="1800" b="1" i="0" u="none" strike="noStrike" baseline="0" dirty="0">
                <a:latin typeface="Times-Roman"/>
              </a:rPr>
              <a:t>origen</a:t>
            </a:r>
            <a:r>
              <a:rPr lang="es-ES" sz="1800" b="0" i="0" u="none" strike="noStrike" baseline="0" dirty="0">
                <a:latin typeface="Times-Roman"/>
              </a:rPr>
              <a:t> de cada familia. </a:t>
            </a:r>
          </a:p>
          <a:p>
            <a:pPr algn="l"/>
            <a:r>
              <a:rPr lang="es-ES" sz="1800" b="0" i="0" u="none" strike="noStrike" baseline="0" dirty="0">
                <a:latin typeface="Times-Roman"/>
              </a:rPr>
              <a:t>Ej. familias musulmanas que emigran a un país católico. Las demandas de cambio que derivan del entorno constituyen una fuente de presión </a:t>
            </a:r>
            <a:r>
              <a:rPr lang="es-AR" sz="1800" b="0" i="0" u="none" strike="noStrike" baseline="0" dirty="0">
                <a:latin typeface="Times-Roman"/>
              </a:rPr>
              <a:t>nada fácil de asimilar.</a:t>
            </a:r>
            <a:endParaRPr lang="es-ES" sz="1800" dirty="0"/>
          </a:p>
        </p:txBody>
      </p:sp>
      <p:pic>
        <p:nvPicPr>
          <p:cNvPr id="2" name="Imagen 1">
            <a:extLst>
              <a:ext uri="{FF2B5EF4-FFF2-40B4-BE49-F238E27FC236}">
                <a16:creationId xmlns:a16="http://schemas.microsoft.com/office/drawing/2014/main" id="{53F87F47-888E-CB9F-0995-77730271A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23" y="0"/>
            <a:ext cx="6391922" cy="6812830"/>
          </a:xfrm>
          <a:prstGeom prst="rect">
            <a:avLst/>
          </a:prstGeom>
        </p:spPr>
      </p:pic>
    </p:spTree>
    <p:extLst>
      <p:ext uri="{BB962C8B-B14F-4D97-AF65-F5344CB8AC3E}">
        <p14:creationId xmlns:p14="http://schemas.microsoft.com/office/powerpoint/2010/main" val="317810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CBEAB1-0E64-8EDD-917C-51CEB3B22211}"/>
              </a:ext>
            </a:extLst>
          </p:cNvPr>
          <p:cNvSpPr>
            <a:spLocks noGrp="1"/>
          </p:cNvSpPr>
          <p:nvPr>
            <p:ph idx="1"/>
          </p:nvPr>
        </p:nvSpPr>
        <p:spPr>
          <a:xfrm>
            <a:off x="652596" y="461989"/>
            <a:ext cx="10639799" cy="2734323"/>
          </a:xfrm>
        </p:spPr>
        <p:txBody>
          <a:bodyPr>
            <a:normAutofit/>
          </a:bodyPr>
          <a:lstStyle/>
          <a:p>
            <a:pPr marL="0" indent="0">
              <a:buNone/>
            </a:pPr>
            <a:r>
              <a:rPr lang="es-ES" sz="2400" dirty="0"/>
              <a:t>Esta adaptación asegura la CONTINUIDAD y a la vez el CRECIMIENTO PSICOSOCIAL de los miembros. Es un proceso que ocurre debido al equilibrio entre 2 fuerzas que prevalecen en todo sistema: </a:t>
            </a:r>
          </a:p>
          <a:p>
            <a:pPr marL="457200" indent="-457200">
              <a:buAutoNum type="alphaLcParenR"/>
            </a:pPr>
            <a:r>
              <a:rPr lang="es-ES" sz="2400" dirty="0"/>
              <a:t>Tendencia hacia la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homeostasis</a:t>
            </a:r>
            <a:r>
              <a:rPr lang="es-ES" sz="2400" dirty="0"/>
              <a:t>, es decir a mantener estable el sistema adaptándose a los cambios.</a:t>
            </a:r>
          </a:p>
          <a:p>
            <a:pPr marL="457200" indent="-457200">
              <a:buAutoNum type="alphaLcParenR"/>
            </a:pPr>
            <a:r>
              <a:rPr lang="es-ES" sz="2400" dirty="0"/>
              <a:t>La capacidad de desarrollo y de cambio, o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morfogénesis.</a:t>
            </a:r>
            <a:endParaRPr lang="es-AR" sz="2400" dirty="0"/>
          </a:p>
        </p:txBody>
      </p:sp>
      <p:sp>
        <p:nvSpPr>
          <p:cNvPr id="4" name="CuadroTexto 3">
            <a:extLst>
              <a:ext uri="{FF2B5EF4-FFF2-40B4-BE49-F238E27FC236}">
                <a16:creationId xmlns:a16="http://schemas.microsoft.com/office/drawing/2014/main" id="{7851C27C-12C2-0502-B2A7-5247D5FBCFA5}"/>
              </a:ext>
            </a:extLst>
          </p:cNvPr>
          <p:cNvSpPr txBox="1"/>
          <p:nvPr/>
        </p:nvSpPr>
        <p:spPr>
          <a:xfrm>
            <a:off x="2530136" y="3661689"/>
            <a:ext cx="9019713" cy="2677656"/>
          </a:xfrm>
          <a:prstGeom prst="rect">
            <a:avLst/>
          </a:prstGeom>
          <a:noFill/>
        </p:spPr>
        <p:txBody>
          <a:bodyPr wrap="square" rtlCol="0">
            <a:spAutoFit/>
          </a:bodyPr>
          <a:lstStyle/>
          <a:p>
            <a:r>
              <a:rPr lang="es-AR" sz="2400" dirty="0">
                <a:effectLst/>
                <a:ea typeface="Calibri" panose="020F0502020204030204" pitchFamily="34" charset="0"/>
                <a:cs typeface="Times-Roman"/>
              </a:rPr>
              <a:t>Las familias NO siempre dominan estas competencias, y pueden surgir </a:t>
            </a:r>
            <a:r>
              <a:rPr lang="es-AR" sz="2400" u="sng" dirty="0">
                <a:effectLst/>
                <a:ea typeface="Calibri" panose="020F0502020204030204" pitchFamily="34" charset="0"/>
                <a:cs typeface="Times-Roman"/>
              </a:rPr>
              <a:t>distorsiones cognitivas </a:t>
            </a:r>
            <a:r>
              <a:rPr lang="es-AR" sz="2400" dirty="0">
                <a:effectLst/>
                <a:ea typeface="Calibri" panose="020F0502020204030204" pitchFamily="34" charset="0"/>
                <a:cs typeface="Times-Roman"/>
              </a:rPr>
              <a:t>en la valoración de resultados o de medios </a:t>
            </a:r>
          </a:p>
          <a:p>
            <a:pPr marL="342900" indent="-342900">
              <a:buFont typeface="Symbol" panose="05050102010706020507" pitchFamily="18" charset="2"/>
              <a:buChar char="®"/>
            </a:pPr>
            <a:r>
              <a:rPr lang="es-AR" sz="2400" dirty="0">
                <a:effectLst/>
                <a:ea typeface="Calibri" panose="020F0502020204030204" pitchFamily="34" charset="0"/>
                <a:cs typeface="Times-Roman"/>
              </a:rPr>
              <a:t>RESISTENCIA al cambio. </a:t>
            </a:r>
          </a:p>
          <a:p>
            <a:r>
              <a:rPr lang="es-AR" sz="2400" dirty="0">
                <a:effectLst/>
                <a:ea typeface="Calibri" panose="020F0502020204030204" pitchFamily="34" charset="0"/>
                <a:cs typeface="Times-Roman"/>
              </a:rPr>
              <a:t>Esto puede facilitar estructuras disfuncionales que se mantienen a pesar de su poca eficacia, o incluso a pesar del sufrimiento que generan.</a:t>
            </a:r>
            <a:endParaRPr lang="es-AR" sz="2400" dirty="0">
              <a:effectLst/>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527EBF08-BAE4-6084-C032-20CDB2A09A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21" t="3459" r="3733" b="10402"/>
          <a:stretch/>
        </p:blipFill>
        <p:spPr>
          <a:xfrm>
            <a:off x="372862" y="4075279"/>
            <a:ext cx="1624613" cy="1636267"/>
          </a:xfrm>
          <a:prstGeom prst="rect">
            <a:avLst/>
          </a:prstGeom>
        </p:spPr>
      </p:pic>
    </p:spTree>
    <p:extLst>
      <p:ext uri="{BB962C8B-B14F-4D97-AF65-F5344CB8AC3E}">
        <p14:creationId xmlns:p14="http://schemas.microsoft.com/office/powerpoint/2010/main" val="4168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BC54594-14CC-FE06-DB5A-87D2780E2166}"/>
              </a:ext>
            </a:extLst>
          </p:cNvPr>
          <p:cNvSpPr>
            <a:spLocks noGrp="1"/>
          </p:cNvSpPr>
          <p:nvPr>
            <p:ph type="title"/>
          </p:nvPr>
        </p:nvSpPr>
        <p:spPr/>
        <p:txBody>
          <a:bodyPr/>
          <a:lstStyle/>
          <a:p>
            <a:r>
              <a:rPr lang="es-AR" dirty="0"/>
              <a:t>Terapia familiar</a:t>
            </a:r>
          </a:p>
        </p:txBody>
      </p:sp>
      <p:sp>
        <p:nvSpPr>
          <p:cNvPr id="2" name="CuadroTexto 1">
            <a:extLst>
              <a:ext uri="{FF2B5EF4-FFF2-40B4-BE49-F238E27FC236}">
                <a16:creationId xmlns:a16="http://schemas.microsoft.com/office/drawing/2014/main" id="{82E2BCD4-571A-51DD-14EF-9C877304DBCD}"/>
              </a:ext>
            </a:extLst>
          </p:cNvPr>
          <p:cNvSpPr txBox="1"/>
          <p:nvPr/>
        </p:nvSpPr>
        <p:spPr>
          <a:xfrm>
            <a:off x="562345" y="5211607"/>
            <a:ext cx="11067309" cy="1015663"/>
          </a:xfrm>
          <a:prstGeom prst="rect">
            <a:avLst/>
          </a:prstGeom>
          <a:noFill/>
        </p:spPr>
        <p:txBody>
          <a:bodyPr wrap="square" rtlCol="0">
            <a:spAutoFit/>
          </a:bodyPr>
          <a:lstStyle/>
          <a:p>
            <a:r>
              <a:rPr lang="es-ES" sz="2000" dirty="0"/>
              <a:t>A partir del enfoque sistémico, los estudios de familia NO se basan en los rasgos de personalidad de sus miembros, sino en el conocimiento de la familia, como </a:t>
            </a:r>
            <a:r>
              <a:rPr lang="es-ES" sz="2000" b="1" dirty="0">
                <a:solidFill>
                  <a:schemeClr val="accent3"/>
                </a:solidFill>
                <a:effectLst>
                  <a:outerShdw blurRad="38100" dist="38100" dir="2700000" algn="tl">
                    <a:srgbClr val="000000">
                      <a:alpha val="43137"/>
                    </a:srgbClr>
                  </a:outerShdw>
                </a:effectLst>
              </a:rPr>
              <a:t>un grupo con una identidad propia </a:t>
            </a:r>
            <a:r>
              <a:rPr lang="es-ES" sz="2000" dirty="0"/>
              <a:t>y como escenario en el que tienen lugar un amplio entramado de relaciones.</a:t>
            </a:r>
            <a:endParaRPr lang="es-AR" sz="2000" dirty="0"/>
          </a:p>
        </p:txBody>
      </p:sp>
    </p:spTree>
    <p:extLst>
      <p:ext uri="{BB962C8B-B14F-4D97-AF65-F5344CB8AC3E}">
        <p14:creationId xmlns:p14="http://schemas.microsoft.com/office/powerpoint/2010/main" val="68469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BF41E60-BADF-4279-0233-BF6A38F096BC}"/>
              </a:ext>
            </a:extLst>
          </p:cNvPr>
          <p:cNvSpPr>
            <a:spLocks noGrp="1"/>
          </p:cNvSpPr>
          <p:nvPr>
            <p:ph type="title"/>
          </p:nvPr>
        </p:nvSpPr>
        <p:spPr>
          <a:xfrm>
            <a:off x="8673927" y="4174724"/>
            <a:ext cx="3200400" cy="1737360"/>
          </a:xfrm>
        </p:spPr>
        <p:txBody>
          <a:bodyPr/>
          <a:lstStyle/>
          <a:p>
            <a:pPr algn="r"/>
            <a:r>
              <a:rPr lang="es-AR" dirty="0"/>
              <a:t>Inicios de la terapia familiar</a:t>
            </a:r>
          </a:p>
        </p:txBody>
      </p:sp>
      <p:sp>
        <p:nvSpPr>
          <p:cNvPr id="8" name="Marcador de contenido 7">
            <a:extLst>
              <a:ext uri="{FF2B5EF4-FFF2-40B4-BE49-F238E27FC236}">
                <a16:creationId xmlns:a16="http://schemas.microsoft.com/office/drawing/2014/main" id="{75A8EBA4-42C0-620E-71B6-5D05C9356D84}"/>
              </a:ext>
            </a:extLst>
          </p:cNvPr>
          <p:cNvSpPr>
            <a:spLocks noGrp="1"/>
          </p:cNvSpPr>
          <p:nvPr>
            <p:ph idx="1"/>
          </p:nvPr>
        </p:nvSpPr>
        <p:spPr>
          <a:xfrm>
            <a:off x="441960" y="932155"/>
            <a:ext cx="7107936" cy="5353235"/>
          </a:xfrm>
        </p:spPr>
        <p:txBody>
          <a:bodyPr>
            <a:normAutofit/>
          </a:bodyPr>
          <a:lstStyle/>
          <a:p>
            <a:r>
              <a:rPr lang="es-ES" dirty="0"/>
              <a:t>La psicoterapia había sido individual, si bien ya había algunos desarrollos de la grupal (Bion, Perls). La terapia sistémica trabajó sobre el sistema de la “familia”.</a:t>
            </a:r>
          </a:p>
          <a:p>
            <a:endParaRPr lang="es-ES" dirty="0"/>
          </a:p>
          <a:p>
            <a:r>
              <a:rPr lang="es-ES" dirty="0"/>
              <a:t>¿Por qué? Porque se pensó que en la familia estaban los otros significativos más importantes para quien consultaba. Estaban las interacciones que sostenían el problema.</a:t>
            </a:r>
          </a:p>
          <a:p>
            <a:r>
              <a:rPr lang="es-ES" dirty="0"/>
              <a:t>Y en un primer momento todos los problemas se trataron desde esta perspectiva, y hasta con la consigna -a veces imposible de cumplir- de que estuviera presente la familia o no se realizaba la consulta. Pero en Palo Alto (California, EE.UU) el Mental </a:t>
            </a:r>
            <a:r>
              <a:rPr lang="es-ES" dirty="0" err="1"/>
              <a:t>Research</a:t>
            </a:r>
            <a:r>
              <a:rPr lang="es-ES" dirty="0"/>
              <a:t> </a:t>
            </a:r>
            <a:r>
              <a:rPr lang="es-ES" dirty="0" err="1"/>
              <a:t>Institute</a:t>
            </a:r>
            <a:r>
              <a:rPr lang="es-ES" dirty="0"/>
              <a:t> -MRI- creó el primer modelo de Terapia Sistémica Breve, que puede trabajar tanto con un individuo, una pareja, una familia o parte de ella.</a:t>
            </a:r>
          </a:p>
        </p:txBody>
      </p:sp>
    </p:spTree>
    <p:extLst>
      <p:ext uri="{BB962C8B-B14F-4D97-AF65-F5344CB8AC3E}">
        <p14:creationId xmlns:p14="http://schemas.microsoft.com/office/powerpoint/2010/main" val="4215188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75CB1-F15D-0010-7E97-5C8B02F58A8B}"/>
              </a:ext>
            </a:extLst>
          </p:cNvPr>
          <p:cNvSpPr>
            <a:spLocks noGrp="1"/>
          </p:cNvSpPr>
          <p:nvPr>
            <p:ph type="title"/>
          </p:nvPr>
        </p:nvSpPr>
        <p:spPr>
          <a:xfrm>
            <a:off x="8620660" y="4032681"/>
            <a:ext cx="3355315" cy="1737360"/>
          </a:xfrm>
        </p:spPr>
        <p:txBody>
          <a:bodyPr/>
          <a:lstStyle/>
          <a:p>
            <a:r>
              <a:rPr lang="es-AR" dirty="0"/>
              <a:t>Aspecto revolucionario</a:t>
            </a:r>
          </a:p>
        </p:txBody>
      </p:sp>
      <p:sp>
        <p:nvSpPr>
          <p:cNvPr id="3" name="Marcador de contenido 2">
            <a:extLst>
              <a:ext uri="{FF2B5EF4-FFF2-40B4-BE49-F238E27FC236}">
                <a16:creationId xmlns:a16="http://schemas.microsoft.com/office/drawing/2014/main" id="{25E235B4-44D1-747A-3681-4E6CB5A45B0B}"/>
              </a:ext>
            </a:extLst>
          </p:cNvPr>
          <p:cNvSpPr>
            <a:spLocks noGrp="1"/>
          </p:cNvSpPr>
          <p:nvPr>
            <p:ph idx="1"/>
          </p:nvPr>
        </p:nvSpPr>
        <p:spPr>
          <a:xfrm>
            <a:off x="838200" y="685799"/>
            <a:ext cx="6711696" cy="5359893"/>
          </a:xfrm>
        </p:spPr>
        <p:txBody>
          <a:bodyPr anchor="ctr"/>
          <a:lstStyle/>
          <a:p>
            <a:r>
              <a:rPr lang="es-ES" dirty="0"/>
              <a:t>Poner el foco en “las soluciones intentadas para resolver los problemas”, entendiendo que la gente sufre porque intenta resolver los conflictos con recursos que en realidad los perpetúan. </a:t>
            </a:r>
          </a:p>
          <a:p>
            <a:endParaRPr lang="es-ES" dirty="0"/>
          </a:p>
          <a:p>
            <a:r>
              <a:rPr lang="es-ES" dirty="0"/>
              <a:t>Este modelo apuntaba a cambiar la interacción o el circuito reverberante.</a:t>
            </a:r>
          </a:p>
          <a:p>
            <a:endParaRPr lang="es-ES" dirty="0"/>
          </a:p>
          <a:p>
            <a:r>
              <a:rPr lang="es-ES" dirty="0"/>
              <a:t>La terapia consistía en crear una pauta diferente a la que se venía utilizando hasta el momento para que no se hiciera “más de lo mismo” que sostenía el problema.</a:t>
            </a:r>
            <a:endParaRPr lang="es-AR" dirty="0"/>
          </a:p>
        </p:txBody>
      </p:sp>
    </p:spTree>
    <p:extLst>
      <p:ext uri="{BB962C8B-B14F-4D97-AF65-F5344CB8AC3E}">
        <p14:creationId xmlns:p14="http://schemas.microsoft.com/office/powerpoint/2010/main" val="25976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5E2FA-4BE4-083C-D526-894F25AABA3F}"/>
              </a:ext>
            </a:extLst>
          </p:cNvPr>
          <p:cNvSpPr>
            <a:spLocks noGrp="1"/>
          </p:cNvSpPr>
          <p:nvPr>
            <p:ph type="title"/>
          </p:nvPr>
        </p:nvSpPr>
        <p:spPr>
          <a:xfrm>
            <a:off x="8462756" y="3873106"/>
            <a:ext cx="3417458" cy="1737360"/>
          </a:xfrm>
        </p:spPr>
        <p:txBody>
          <a:bodyPr>
            <a:normAutofit/>
          </a:bodyPr>
          <a:lstStyle/>
          <a:p>
            <a:r>
              <a:rPr lang="es-AR" sz="3600" dirty="0"/>
              <a:t>Ciclos de vida</a:t>
            </a:r>
          </a:p>
        </p:txBody>
      </p:sp>
      <p:sp>
        <p:nvSpPr>
          <p:cNvPr id="4" name="Marcador de texto 3">
            <a:extLst>
              <a:ext uri="{FF2B5EF4-FFF2-40B4-BE49-F238E27FC236}">
                <a16:creationId xmlns:a16="http://schemas.microsoft.com/office/drawing/2014/main" id="{DF4272A8-884D-A104-5F59-2C15065EBF2D}"/>
              </a:ext>
            </a:extLst>
          </p:cNvPr>
          <p:cNvSpPr>
            <a:spLocks noGrp="1"/>
          </p:cNvSpPr>
          <p:nvPr>
            <p:ph type="body" sz="half" idx="2"/>
          </p:nvPr>
        </p:nvSpPr>
        <p:spPr>
          <a:xfrm>
            <a:off x="311786" y="4741786"/>
            <a:ext cx="7750205" cy="1737360"/>
          </a:xfrm>
        </p:spPr>
        <p:txBody>
          <a:bodyPr>
            <a:normAutofit lnSpcReduction="10000"/>
          </a:bodyPr>
          <a:lstStyle/>
          <a:p>
            <a:r>
              <a:rPr lang="es-ES" sz="1800" dirty="0">
                <a:solidFill>
                  <a:schemeClr val="tx1"/>
                </a:solidFill>
              </a:rPr>
              <a:t>Todos los modelos de Terapia Familiar le dan mucha importancia al “Ciclo de Vida” de la familia y a la noción de “crisis”, entendiendo que las familias tienen problemas habitualmente cuando se pasa de una etapa a otra de aquél ciclo. </a:t>
            </a:r>
          </a:p>
          <a:p>
            <a:r>
              <a:rPr lang="es-ES" sz="1800" dirty="0">
                <a:solidFill>
                  <a:schemeClr val="tx1"/>
                </a:solidFill>
              </a:rPr>
              <a:t>Esos momentos suelen ser momentos de crisis en los cuales hay que </a:t>
            </a:r>
            <a:r>
              <a:rPr lang="es-ES" sz="1800" dirty="0" err="1">
                <a:solidFill>
                  <a:schemeClr val="tx1"/>
                </a:solidFill>
              </a:rPr>
              <a:t>re-organizar</a:t>
            </a:r>
            <a:r>
              <a:rPr lang="es-ES" sz="1800" dirty="0">
                <a:solidFill>
                  <a:schemeClr val="tx1"/>
                </a:solidFill>
              </a:rPr>
              <a:t> las reglas y las estructuras.</a:t>
            </a:r>
            <a:endParaRPr lang="es-AR" sz="1800" dirty="0">
              <a:solidFill>
                <a:schemeClr val="tx1"/>
              </a:solidFill>
            </a:endParaRPr>
          </a:p>
        </p:txBody>
      </p:sp>
      <p:pic>
        <p:nvPicPr>
          <p:cNvPr id="6" name="Imagen 5">
            <a:extLst>
              <a:ext uri="{FF2B5EF4-FFF2-40B4-BE49-F238E27FC236}">
                <a16:creationId xmlns:a16="http://schemas.microsoft.com/office/drawing/2014/main" id="{CDB87233-0E6D-0BD7-667F-B3662B3E3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4" y="139158"/>
            <a:ext cx="8196227" cy="4425962"/>
          </a:xfrm>
          <a:prstGeom prst="rect">
            <a:avLst/>
          </a:prstGeom>
        </p:spPr>
      </p:pic>
    </p:spTree>
    <p:extLst>
      <p:ext uri="{BB962C8B-B14F-4D97-AF65-F5344CB8AC3E}">
        <p14:creationId xmlns:p14="http://schemas.microsoft.com/office/powerpoint/2010/main" val="2566521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6D7E6-0834-6877-F1A7-65FBB7E7F2A3}"/>
              </a:ext>
            </a:extLst>
          </p:cNvPr>
          <p:cNvSpPr>
            <a:spLocks noGrp="1"/>
          </p:cNvSpPr>
          <p:nvPr>
            <p:ph type="title"/>
          </p:nvPr>
        </p:nvSpPr>
        <p:spPr/>
        <p:txBody>
          <a:bodyPr>
            <a:normAutofit/>
          </a:bodyPr>
          <a:lstStyle/>
          <a:p>
            <a:pPr algn="r"/>
            <a:r>
              <a:rPr lang="es-AR" sz="3200" dirty="0">
                <a:latin typeface="Times-Bold"/>
              </a:rPr>
              <a:t>OBJETIVO PRIORITARIO de la </a:t>
            </a:r>
            <a:r>
              <a:rPr lang="es-AR" sz="3200" b="1" i="0" u="none" strike="noStrike" baseline="0" dirty="0">
                <a:latin typeface="Times-Bold"/>
              </a:rPr>
              <a:t>INTERVENCIÓN FAMILIAR desde el MODELO SISTÉMICO</a:t>
            </a:r>
            <a:endParaRPr lang="es-AR" sz="7200" dirty="0"/>
          </a:p>
        </p:txBody>
      </p:sp>
      <p:sp>
        <p:nvSpPr>
          <p:cNvPr id="3" name="Marcador de contenido 2">
            <a:extLst>
              <a:ext uri="{FF2B5EF4-FFF2-40B4-BE49-F238E27FC236}">
                <a16:creationId xmlns:a16="http://schemas.microsoft.com/office/drawing/2014/main" id="{8950CEA5-EA98-076E-C314-2075FF75F81A}"/>
              </a:ext>
            </a:extLst>
          </p:cNvPr>
          <p:cNvSpPr>
            <a:spLocks noGrp="1"/>
          </p:cNvSpPr>
          <p:nvPr>
            <p:ph sz="half" idx="1"/>
          </p:nvPr>
        </p:nvSpPr>
        <p:spPr>
          <a:xfrm>
            <a:off x="768006" y="2093976"/>
            <a:ext cx="9973973" cy="3977640"/>
          </a:xfrm>
        </p:spPr>
        <p:txBody>
          <a:bodyPr>
            <a:noAutofit/>
          </a:bodyPr>
          <a:lstStyle/>
          <a:p>
            <a:r>
              <a:rPr lang="es-AR" b="1" dirty="0">
                <a:effectLst/>
                <a:ea typeface="Calibri" panose="020F0502020204030204" pitchFamily="34" charset="0"/>
                <a:cs typeface="Times New Roman" panose="02020603050405020304" pitchFamily="18" charset="0"/>
              </a:rPr>
              <a:t>El reconocimiento de la jerarquización y las normas que regulan las relaciones, los patrones de interacción DISFUNCIONALES, </a:t>
            </a:r>
            <a:r>
              <a:rPr lang="es-AR" dirty="0">
                <a:effectLst/>
                <a:ea typeface="Calibri" panose="020F0502020204030204" pitchFamily="34" charset="0"/>
                <a:cs typeface="Times New Roman" panose="02020603050405020304" pitchFamily="18" charset="0"/>
              </a:rPr>
              <a:t>dentro de la familia nuclear, con la familia extensa o con otras personas o sistemas.</a:t>
            </a:r>
          </a:p>
          <a:p>
            <a:pPr>
              <a:lnSpc>
                <a:spcPct val="107000"/>
              </a:lnSpc>
              <a:spcAft>
                <a:spcPts val="800"/>
              </a:spcAft>
            </a:pPr>
            <a:r>
              <a:rPr lang="es-AR" dirty="0">
                <a:effectLst/>
                <a:ea typeface="Calibri" panose="020F0502020204030204" pitchFamily="34" charset="0"/>
                <a:cs typeface="Times New Roman" panose="02020603050405020304" pitchFamily="18" charset="0"/>
              </a:rPr>
              <a:t>El tipo de relaciones establecidas incide de forma significativa en cómo la familia hace frente a las problemáticas de cada uno de sus miembros y de ella misma en su conjunto.</a:t>
            </a:r>
          </a:p>
          <a:p>
            <a:pPr>
              <a:lnSpc>
                <a:spcPct val="107000"/>
              </a:lnSpc>
              <a:spcAft>
                <a:spcPts val="800"/>
              </a:spcAft>
            </a:pPr>
            <a:r>
              <a:rPr lang="es-AR" dirty="0">
                <a:effectLst/>
                <a:ea typeface="Calibri" panose="020F0502020204030204" pitchFamily="34" charset="0"/>
                <a:cs typeface="Times New Roman" panose="02020603050405020304" pitchFamily="18" charset="0"/>
              </a:rPr>
              <a:t>Pero al mismo tiempo dichas reglas condicionan las intervenciones sobre la familia, dificultando el CAMBIO, en especial en familias con estructuras más CERRADAS, más JERARQUIZADAS y con reglas de funcionamiento RÍGIDAS e incuestionables, </a:t>
            </a:r>
            <a:r>
              <a:rPr lang="es-ES" dirty="0">
                <a:effectLst/>
                <a:ea typeface="Calibri" panose="020F0502020204030204" pitchFamily="34" charset="0"/>
                <a:cs typeface="Times New Roman" panose="02020603050405020304" pitchFamily="18" charset="0"/>
              </a:rPr>
              <a:t>pues cualquier cambio se percibe como una traición, amenaza o intromisión, hasta el punto de rechazar cualquier intervención externa, ej. la terapia.</a:t>
            </a:r>
            <a:endParaRPr lang="es-AR" dirty="0">
              <a:effectLst/>
              <a:ea typeface="Calibri" panose="020F0502020204030204" pitchFamily="34" charset="0"/>
              <a:cs typeface="Times New Roman" panose="02020603050405020304" pitchFamily="18" charset="0"/>
            </a:endParaRPr>
          </a:p>
          <a:p>
            <a:endParaRPr lang="es-AR" dirty="0"/>
          </a:p>
          <a:p>
            <a:pPr marL="0" indent="0">
              <a:buNone/>
            </a:pPr>
            <a:endParaRPr lang="es-AR" dirty="0"/>
          </a:p>
        </p:txBody>
      </p:sp>
    </p:spTree>
    <p:extLst>
      <p:ext uri="{BB962C8B-B14F-4D97-AF65-F5344CB8AC3E}">
        <p14:creationId xmlns:p14="http://schemas.microsoft.com/office/powerpoint/2010/main" val="258592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5870B-6FCF-CFFA-0371-EB6E3A7A8B29}"/>
              </a:ext>
            </a:extLst>
          </p:cNvPr>
          <p:cNvSpPr>
            <a:spLocks noGrp="1"/>
          </p:cNvSpPr>
          <p:nvPr>
            <p:ph type="title"/>
          </p:nvPr>
        </p:nvSpPr>
        <p:spPr>
          <a:xfrm>
            <a:off x="501677" y="351467"/>
            <a:ext cx="11188646" cy="1609344"/>
          </a:xfrm>
        </p:spPr>
        <p:txBody>
          <a:bodyPr/>
          <a:lstStyle/>
          <a:p>
            <a:pPr algn="ctr"/>
            <a:r>
              <a:rPr lang="es-AR" dirty="0"/>
              <a:t>Patrones de interacción disfuncionales</a:t>
            </a:r>
          </a:p>
        </p:txBody>
      </p:sp>
      <p:sp>
        <p:nvSpPr>
          <p:cNvPr id="3" name="Marcador de contenido 2">
            <a:extLst>
              <a:ext uri="{FF2B5EF4-FFF2-40B4-BE49-F238E27FC236}">
                <a16:creationId xmlns:a16="http://schemas.microsoft.com/office/drawing/2014/main" id="{9EC3811B-E8FA-1805-02CD-780018E8D3B3}"/>
              </a:ext>
            </a:extLst>
          </p:cNvPr>
          <p:cNvSpPr>
            <a:spLocks noGrp="1"/>
          </p:cNvSpPr>
          <p:nvPr>
            <p:ph sz="half" idx="1"/>
          </p:nvPr>
        </p:nvSpPr>
        <p:spPr>
          <a:xfrm>
            <a:off x="501677" y="2194560"/>
            <a:ext cx="5393096" cy="3977640"/>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s-AR" sz="3600" i="1" dirty="0" err="1">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Cismogénesis</a:t>
            </a:r>
            <a:endParaRPr lang="es-AR" sz="40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a:p>
            <a:r>
              <a:rPr lang="es-ES" sz="2000" i="0" u="none" strike="noStrike" baseline="0" dirty="0"/>
              <a:t>Distanciamiento progresivo entre las interacciones de los miembros familiares.</a:t>
            </a:r>
          </a:p>
          <a:p>
            <a:r>
              <a:rPr lang="es-ES" dirty="0"/>
              <a:t>La falta de interés y desconocimiento de los otros, el descubrimiento de diferencias a las que se responde con intolerancia, o la existencia de todo tipo de emociones negativas.</a:t>
            </a:r>
          </a:p>
          <a:p>
            <a:r>
              <a:rPr lang="es-ES" dirty="0"/>
              <a:t>Distanciamiento </a:t>
            </a:r>
            <a:r>
              <a:rPr lang="es-ES" b="1" dirty="0"/>
              <a:t>moderado </a:t>
            </a:r>
            <a:r>
              <a:rPr lang="es-ES" dirty="0"/>
              <a:t>NO es disfuncional, ej. propio de algunas etapas evolutivas.</a:t>
            </a:r>
            <a:endParaRPr lang="es-AR" dirty="0"/>
          </a:p>
        </p:txBody>
      </p:sp>
      <p:sp>
        <p:nvSpPr>
          <p:cNvPr id="5" name="Marcador de contenido 2">
            <a:extLst>
              <a:ext uri="{FF2B5EF4-FFF2-40B4-BE49-F238E27FC236}">
                <a16:creationId xmlns:a16="http://schemas.microsoft.com/office/drawing/2014/main" id="{317C49F0-17A9-580A-775E-7871C1DAF76B}"/>
              </a:ext>
            </a:extLst>
          </p:cNvPr>
          <p:cNvSpPr txBox="1">
            <a:spLocks/>
          </p:cNvSpPr>
          <p:nvPr/>
        </p:nvSpPr>
        <p:spPr>
          <a:xfrm>
            <a:off x="6160921" y="2194560"/>
            <a:ext cx="5529402" cy="397763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lgn="r">
              <a:buFont typeface="Wingdings" pitchFamily="2" charset="2"/>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Rigidez</a:t>
            </a:r>
          </a:p>
          <a:p>
            <a:endParaRPr lang="es-ES" dirty="0"/>
          </a:p>
          <a:p>
            <a:r>
              <a:rPr lang="es-ES" dirty="0"/>
              <a:t>Relaciones, distribución de roles o normas establecidas, que son inamovibles y en ocasiones incuestionables, rechazando cualquier CAMBIO. </a:t>
            </a:r>
          </a:p>
          <a:p>
            <a:r>
              <a:rPr lang="es-ES" dirty="0"/>
              <a:t>Por causas externas y/o internas todas las familias están sujetas al cambio, por lo cual suele ser un obstáculo claro para la funcionalidad familiar.</a:t>
            </a:r>
            <a:endParaRPr lang="es-AR" dirty="0"/>
          </a:p>
        </p:txBody>
      </p:sp>
    </p:spTree>
    <p:extLst>
      <p:ext uri="{BB962C8B-B14F-4D97-AF65-F5344CB8AC3E}">
        <p14:creationId xmlns:p14="http://schemas.microsoft.com/office/powerpoint/2010/main" val="354615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16690305-9978-2936-7400-B985D36DB031}"/>
              </a:ext>
            </a:extLst>
          </p:cNvPr>
          <p:cNvSpPr>
            <a:spLocks noGrp="1"/>
          </p:cNvSpPr>
          <p:nvPr>
            <p:ph sz="half" idx="2"/>
          </p:nvPr>
        </p:nvSpPr>
        <p:spPr>
          <a:xfrm>
            <a:off x="6489577" y="337350"/>
            <a:ext cx="5342700" cy="2969581"/>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r">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Sobreprotección</a:t>
            </a:r>
          </a:p>
          <a:p>
            <a:endParaRPr lang="es-ES" dirty="0"/>
          </a:p>
          <a:p>
            <a:r>
              <a:rPr lang="es-ES" dirty="0"/>
              <a:t>Interacción que lleva a ahogar las demandas de autonomía de la persona protegida, generando sentimientos de baja competencia y desvalimiento, y en cierta medida una relación de dependencia mutua.</a:t>
            </a:r>
            <a:endParaRPr lang="es-AR" dirty="0"/>
          </a:p>
        </p:txBody>
      </p:sp>
      <p:sp>
        <p:nvSpPr>
          <p:cNvPr id="7" name="Marcador de contenido 2">
            <a:extLst>
              <a:ext uri="{FF2B5EF4-FFF2-40B4-BE49-F238E27FC236}">
                <a16:creationId xmlns:a16="http://schemas.microsoft.com/office/drawing/2014/main" id="{692DBD22-05F3-DFAA-99CD-4EB6362BD836}"/>
              </a:ext>
            </a:extLst>
          </p:cNvPr>
          <p:cNvSpPr txBox="1">
            <a:spLocks/>
          </p:cNvSpPr>
          <p:nvPr/>
        </p:nvSpPr>
        <p:spPr>
          <a:xfrm>
            <a:off x="359723" y="3551068"/>
            <a:ext cx="5687632" cy="311650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AR" sz="32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Negación</a:t>
            </a:r>
          </a:p>
          <a:p>
            <a:r>
              <a:rPr lang="es-ES" sz="1800" dirty="0"/>
              <a:t>No reconocer o huir de las relaciones conflictivas, lo que en consecuencia lleva a no abordar la resolución de los conflictos existentes.</a:t>
            </a:r>
          </a:p>
          <a:p>
            <a:r>
              <a:rPr lang="es-ES" sz="1800" dirty="0"/>
              <a:t>La familia gasta su energía en ocultar el conflicto más que en encontrar una solución satisfactoria. </a:t>
            </a:r>
          </a:p>
          <a:p>
            <a:r>
              <a:rPr lang="es-ES" sz="1800" dirty="0"/>
              <a:t>Ej. negación de todo tipo de emociones negativas, desde rivalidades, celos o envidias, a relaciones violentas y a todo tipo de abusos.</a:t>
            </a:r>
          </a:p>
        </p:txBody>
      </p:sp>
      <p:sp>
        <p:nvSpPr>
          <p:cNvPr id="8" name="Marcador de contenido 2">
            <a:extLst>
              <a:ext uri="{FF2B5EF4-FFF2-40B4-BE49-F238E27FC236}">
                <a16:creationId xmlns:a16="http://schemas.microsoft.com/office/drawing/2014/main" id="{CC37B3C6-D059-41FE-FD1B-179B36AACCCA}"/>
              </a:ext>
            </a:extLst>
          </p:cNvPr>
          <p:cNvSpPr txBox="1">
            <a:spLocks/>
          </p:cNvSpPr>
          <p:nvPr/>
        </p:nvSpPr>
        <p:spPr>
          <a:xfrm>
            <a:off x="6489577" y="3551068"/>
            <a:ext cx="5342700" cy="311650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lgn="r">
              <a:buFont typeface="Wingdings" pitchFamily="2" charset="2"/>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Enmascaramiento</a:t>
            </a:r>
          </a:p>
          <a:p>
            <a:r>
              <a:rPr lang="es-ES" dirty="0"/>
              <a:t>Grave distorsión de la realidad por medio de pensamientos irracionales tendentes a la satisfacción de las propias necesidades. </a:t>
            </a:r>
          </a:p>
          <a:p>
            <a:r>
              <a:rPr lang="es-ES" dirty="0"/>
              <a:t>Ej. </a:t>
            </a:r>
            <a:r>
              <a:rPr lang="es-ES" b="1" dirty="0"/>
              <a:t>doble vínculo.</a:t>
            </a:r>
            <a:r>
              <a:rPr lang="es-ES" dirty="0"/>
              <a:t> Sucede en relaciones diádicas, y es una ocultación de intensas emociones negativas hacia el otro, aunque con apariencia de afecto y protección, a las que se suma el mensaje implícito de no clarificar la contradicción establecida.</a:t>
            </a:r>
            <a:endParaRPr lang="es-AR" dirty="0"/>
          </a:p>
        </p:txBody>
      </p:sp>
      <p:sp>
        <p:nvSpPr>
          <p:cNvPr id="11" name="Marcador de contenido 3">
            <a:extLst>
              <a:ext uri="{FF2B5EF4-FFF2-40B4-BE49-F238E27FC236}">
                <a16:creationId xmlns:a16="http://schemas.microsoft.com/office/drawing/2014/main" id="{6D44D1EC-4535-0C13-DAD9-44EA247F8C95}"/>
              </a:ext>
            </a:extLst>
          </p:cNvPr>
          <p:cNvSpPr txBox="1">
            <a:spLocks/>
          </p:cNvSpPr>
          <p:nvPr/>
        </p:nvSpPr>
        <p:spPr>
          <a:xfrm>
            <a:off x="359723" y="337351"/>
            <a:ext cx="5687632" cy="296958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buFont typeface="Wingdings" pitchFamily="2" charset="2"/>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Intrincación</a:t>
            </a:r>
          </a:p>
          <a:p>
            <a:pPr marL="0" indent="0">
              <a:buFont typeface="Wingdings" pitchFamily="2" charset="2"/>
              <a:buNone/>
            </a:pPr>
            <a:endParaRPr lang="es-AR"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a:p>
            <a:r>
              <a:rPr lang="es-ES" dirty="0"/>
              <a:t>Excesiva PROXIMIDAD entre sus miembros, llegándose a anular el yo de cada uno de los miembros, no respetándose ni la intimidad ni la autonomía de cada uno de ellos. </a:t>
            </a:r>
          </a:p>
          <a:p>
            <a:r>
              <a:rPr lang="es-ES" dirty="0"/>
              <a:t>Ej. relaciones de fusión.</a:t>
            </a:r>
            <a:endParaRPr lang="es-AR" dirty="0"/>
          </a:p>
        </p:txBody>
      </p:sp>
    </p:spTree>
    <p:extLst>
      <p:ext uri="{BB962C8B-B14F-4D97-AF65-F5344CB8AC3E}">
        <p14:creationId xmlns:p14="http://schemas.microsoft.com/office/powerpoint/2010/main" val="3422975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5870B-6FCF-CFFA-0371-EB6E3A7A8B29}"/>
              </a:ext>
            </a:extLst>
          </p:cNvPr>
          <p:cNvSpPr>
            <a:spLocks noGrp="1"/>
          </p:cNvSpPr>
          <p:nvPr>
            <p:ph type="title"/>
          </p:nvPr>
        </p:nvSpPr>
        <p:spPr>
          <a:xfrm>
            <a:off x="501677" y="351467"/>
            <a:ext cx="11188646" cy="1609344"/>
          </a:xfrm>
        </p:spPr>
        <p:txBody>
          <a:bodyPr/>
          <a:lstStyle/>
          <a:p>
            <a:pPr algn="ctr"/>
            <a:r>
              <a:rPr lang="es-AR" dirty="0"/>
              <a:t>Intervenciones</a:t>
            </a:r>
          </a:p>
        </p:txBody>
      </p:sp>
      <p:sp>
        <p:nvSpPr>
          <p:cNvPr id="3" name="Marcador de contenido 2">
            <a:extLst>
              <a:ext uri="{FF2B5EF4-FFF2-40B4-BE49-F238E27FC236}">
                <a16:creationId xmlns:a16="http://schemas.microsoft.com/office/drawing/2014/main" id="{9EC3811B-E8FA-1805-02CD-780018E8D3B3}"/>
              </a:ext>
            </a:extLst>
          </p:cNvPr>
          <p:cNvSpPr>
            <a:spLocks noGrp="1"/>
          </p:cNvSpPr>
          <p:nvPr>
            <p:ph sz="half" idx="1"/>
          </p:nvPr>
        </p:nvSpPr>
        <p:spPr>
          <a:xfrm>
            <a:off x="501677" y="2194560"/>
            <a:ext cx="5393096" cy="3977640"/>
          </a:xfrm>
        </p:spPr>
        <p:style>
          <a:lnRef idx="1">
            <a:schemeClr val="accent3"/>
          </a:lnRef>
          <a:fillRef idx="2">
            <a:schemeClr val="accent3"/>
          </a:fillRef>
          <a:effectRef idx="1">
            <a:schemeClr val="accent3"/>
          </a:effectRef>
          <a:fontRef idx="minor">
            <a:schemeClr val="dk1"/>
          </a:fontRef>
        </p:style>
        <p:txBody>
          <a:bodyPr anchor="ctr">
            <a:normAutofit/>
          </a:bodyPr>
          <a:lstStyle/>
          <a:p>
            <a:pPr marL="0" indent="0">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Establecimiento de LÍMITES</a:t>
            </a:r>
          </a:p>
          <a:p>
            <a:endParaRPr lang="es-ES" sz="2000" i="0" u="none" strike="noStrike" baseline="0" dirty="0"/>
          </a:p>
          <a:p>
            <a:r>
              <a:rPr lang="es-ES" sz="2000" i="0" u="none" strike="noStrike" baseline="0" dirty="0"/>
              <a:t>Aleja al sistema de 2 posibles problemas: evita la INTRINCACIÓN y la DESVINCULACIÓN de alguno de los miembros.</a:t>
            </a:r>
            <a:endParaRPr lang="es-AR" dirty="0"/>
          </a:p>
        </p:txBody>
      </p:sp>
      <p:sp>
        <p:nvSpPr>
          <p:cNvPr id="5" name="Marcador de contenido 2">
            <a:extLst>
              <a:ext uri="{FF2B5EF4-FFF2-40B4-BE49-F238E27FC236}">
                <a16:creationId xmlns:a16="http://schemas.microsoft.com/office/drawing/2014/main" id="{317C49F0-17A9-580A-775E-7871C1DAF76B}"/>
              </a:ext>
            </a:extLst>
          </p:cNvPr>
          <p:cNvSpPr txBox="1">
            <a:spLocks/>
          </p:cNvSpPr>
          <p:nvPr/>
        </p:nvSpPr>
        <p:spPr>
          <a:xfrm>
            <a:off x="6160921" y="2194560"/>
            <a:ext cx="5529402" cy="397763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lgn="r">
              <a:buFont typeface="Wingdings" pitchFamily="2" charset="2"/>
              <a:buNone/>
            </a:pPr>
            <a:r>
              <a:rPr lang="es-AR" sz="39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Reencuadre</a:t>
            </a:r>
            <a:endPar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a:p>
            <a:r>
              <a:rPr lang="es-ES" dirty="0"/>
              <a:t>Aporte del experto familiar ofreciendo una nueva visión de la realidad, de forma que se puedan ver o experimentar nuevos tipos de interacción más enriquecedores para cada uno de los miembros y para todo el sistema, ayudando así a una nueva reconstrucción personal del sistema. </a:t>
            </a:r>
          </a:p>
          <a:p>
            <a:r>
              <a:rPr lang="es-ES" dirty="0"/>
              <a:t>Ej. cada miembro de la familia tiene una idea diferente de lo que significa apoyo mutuo, es necesario conocer las percepciones de todos y hasta ofrecer una nueva percepción del apoyo existentes o deseados.</a:t>
            </a:r>
            <a:endParaRPr lang="es-AR" dirty="0"/>
          </a:p>
        </p:txBody>
      </p:sp>
    </p:spTree>
    <p:extLst>
      <p:ext uri="{BB962C8B-B14F-4D97-AF65-F5344CB8AC3E}">
        <p14:creationId xmlns:p14="http://schemas.microsoft.com/office/powerpoint/2010/main" val="366559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4297E-D11F-36CB-D612-797092509E4A}"/>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C8ABE60C-B12C-2865-0441-D65422DC0D4A}"/>
              </a:ext>
            </a:extLst>
          </p:cNvPr>
          <p:cNvSpPr>
            <a:spLocks noGrp="1"/>
          </p:cNvSpPr>
          <p:nvPr>
            <p:ph idx="1"/>
          </p:nvPr>
        </p:nvSpPr>
        <p:spPr/>
        <p:txBody>
          <a:bodyPr/>
          <a:lstStyle/>
          <a:p>
            <a:r>
              <a:rPr lang="es-AR" dirty="0"/>
              <a:t>Específicamente'se'le'atribuyen'a'George'Wilhem'Friedrich'Hegel’ (1770'–'1831)'</a:t>
            </a:r>
            <a:r>
              <a:rPr lang="es-AR" dirty="0" err="1"/>
              <a:t>el'planteamiento'de'las'siguientes'ideas</a:t>
            </a:r>
            <a:r>
              <a:rPr lang="es-AR" dirty="0"/>
              <a:t>:'</a:t>
            </a:r>
          </a:p>
          <a:p>
            <a:r>
              <a:rPr lang="es-AR" dirty="0"/>
              <a:t>•'</a:t>
            </a:r>
            <a:r>
              <a:rPr lang="es-AR" dirty="0" err="1"/>
              <a:t>El'todo'es'más'que'la'suma'de'las'partes</a:t>
            </a:r>
            <a:r>
              <a:rPr lang="es-AR" dirty="0"/>
              <a:t>'</a:t>
            </a:r>
          </a:p>
          <a:p>
            <a:r>
              <a:rPr lang="es-AR" dirty="0"/>
              <a:t>•'</a:t>
            </a:r>
            <a:r>
              <a:rPr lang="es-AR" dirty="0" err="1"/>
              <a:t>El'todo'determina'la'naturaleza'de'las'partes</a:t>
            </a:r>
            <a:r>
              <a:rPr lang="es-AR" dirty="0"/>
              <a:t>'</a:t>
            </a:r>
          </a:p>
          <a:p>
            <a:r>
              <a:rPr lang="es-AR" dirty="0"/>
              <a:t>•'</a:t>
            </a:r>
            <a:r>
              <a:rPr lang="es-AR" dirty="0" err="1"/>
              <a:t>Las'partes'no'pueden'comprenderse'si'se'consideran'en'forma</a:t>
            </a:r>
            <a:r>
              <a:rPr lang="es-AR" dirty="0"/>
              <a:t>’ </a:t>
            </a:r>
            <a:r>
              <a:rPr lang="es-AR" dirty="0" err="1"/>
              <a:t>aislada'del'todo</a:t>
            </a:r>
            <a:r>
              <a:rPr lang="es-AR" dirty="0"/>
              <a:t>'</a:t>
            </a:r>
          </a:p>
          <a:p>
            <a:r>
              <a:rPr lang="es-AR" dirty="0"/>
              <a:t>•'Las'partes'están'dinámicamente'interrelacionadas'o'son'interdependientes'</a:t>
            </a:r>
          </a:p>
        </p:txBody>
      </p:sp>
    </p:spTree>
    <p:extLst>
      <p:ext uri="{BB962C8B-B14F-4D97-AF65-F5344CB8AC3E}">
        <p14:creationId xmlns:p14="http://schemas.microsoft.com/office/powerpoint/2010/main" val="2422093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692DBD22-05F3-DFAA-99CD-4EB6362BD836}"/>
              </a:ext>
            </a:extLst>
          </p:cNvPr>
          <p:cNvSpPr txBox="1">
            <a:spLocks/>
          </p:cNvSpPr>
          <p:nvPr/>
        </p:nvSpPr>
        <p:spPr>
          <a:xfrm>
            <a:off x="359723" y="3551068"/>
            <a:ext cx="5535050" cy="311650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AR" sz="32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Representación</a:t>
            </a:r>
          </a:p>
          <a:p>
            <a:endParaRPr lang="es-ES" sz="1800" dirty="0"/>
          </a:p>
          <a:p>
            <a:r>
              <a:rPr lang="es-ES" dirty="0"/>
              <a:t>Puesta en escena de determinados guiones previamente estudiados por el asesor familiar, de cuya representación van a surgir los patrones disfuncionales instaurados en la familia, con el fin de hacerlos explícitos, cuestionarlos y rechazarlos como solución habitual.</a:t>
            </a:r>
          </a:p>
        </p:txBody>
      </p:sp>
      <p:sp>
        <p:nvSpPr>
          <p:cNvPr id="8" name="Marcador de contenido 2">
            <a:extLst>
              <a:ext uri="{FF2B5EF4-FFF2-40B4-BE49-F238E27FC236}">
                <a16:creationId xmlns:a16="http://schemas.microsoft.com/office/drawing/2014/main" id="{CC37B3C6-D059-41FE-FD1B-179B36AACCCA}"/>
              </a:ext>
            </a:extLst>
          </p:cNvPr>
          <p:cNvSpPr txBox="1">
            <a:spLocks/>
          </p:cNvSpPr>
          <p:nvPr/>
        </p:nvSpPr>
        <p:spPr>
          <a:xfrm>
            <a:off x="6144645" y="3551068"/>
            <a:ext cx="5687632" cy="311650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lgn="r">
              <a:buFont typeface="Wingdings" pitchFamily="2" charset="2"/>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Paradoja</a:t>
            </a:r>
          </a:p>
          <a:p>
            <a:r>
              <a:rPr lang="es-ES" dirty="0"/>
              <a:t>El terapeuta no trata de modificar abierta ni directamente el sistema, sino que lo apoya, respeta la lógica afectiva interna con que se desenvuelve, forzando a la familia a argumentar contra las demandas de su propia verdad. </a:t>
            </a:r>
          </a:p>
          <a:p>
            <a:r>
              <a:rPr lang="es-ES" dirty="0"/>
              <a:t>Ej. pedir que se incrementen los comportamientos no deseables con objeto de hacer evidente la posibilidad de control sobre ellos, control que siempre niegan los miembros de la familia.</a:t>
            </a:r>
            <a:endParaRPr lang="es-AR" dirty="0"/>
          </a:p>
        </p:txBody>
      </p:sp>
      <p:sp>
        <p:nvSpPr>
          <p:cNvPr id="11" name="Marcador de contenido 3">
            <a:extLst>
              <a:ext uri="{FF2B5EF4-FFF2-40B4-BE49-F238E27FC236}">
                <a16:creationId xmlns:a16="http://schemas.microsoft.com/office/drawing/2014/main" id="{6D44D1EC-4535-0C13-DAD9-44EA247F8C95}"/>
              </a:ext>
            </a:extLst>
          </p:cNvPr>
          <p:cNvSpPr txBox="1">
            <a:spLocks/>
          </p:cNvSpPr>
          <p:nvPr/>
        </p:nvSpPr>
        <p:spPr>
          <a:xfrm>
            <a:off x="3252184" y="337352"/>
            <a:ext cx="5687632" cy="296958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lgn="ctr">
              <a:buFont typeface="Wingdings" pitchFamily="2" charset="2"/>
              <a:buNone/>
            </a:pPr>
            <a:r>
              <a:rPr lang="es-AR" sz="3600"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Búsqueda de competencia</a:t>
            </a:r>
          </a:p>
          <a:p>
            <a:pPr marL="0" indent="0">
              <a:buFont typeface="Wingdings" pitchFamily="2" charset="2"/>
              <a:buNone/>
            </a:pPr>
            <a:endParaRPr lang="es-AR" i="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a:p>
            <a:r>
              <a:rPr lang="es-ES" dirty="0"/>
              <a:t>El asesor familiar debe hacer visibles y poner en acción los recursos existentes y cuando hay carencia de los recursos necesarios debe estimular su adquisición.</a:t>
            </a:r>
            <a:endParaRPr lang="es-AR" dirty="0"/>
          </a:p>
        </p:txBody>
      </p:sp>
    </p:spTree>
    <p:extLst>
      <p:ext uri="{BB962C8B-B14F-4D97-AF65-F5344CB8AC3E}">
        <p14:creationId xmlns:p14="http://schemas.microsoft.com/office/powerpoint/2010/main" val="129802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title"/>
          </p:nvPr>
        </p:nvSpPr>
        <p:spPr>
          <a:xfrm>
            <a:off x="2213735" y="151099"/>
            <a:ext cx="9163531" cy="1216064"/>
          </a:xfrm>
        </p:spPr>
        <p:txBody>
          <a:bodyPr/>
          <a:lstStyle/>
          <a:p>
            <a:r>
              <a:rPr lang="es-ES" dirty="0"/>
              <a:t>SISTEMAS</a:t>
            </a:r>
            <a:endParaRPr lang="es-AR" dirty="0"/>
          </a:p>
        </p:txBody>
      </p:sp>
      <p:sp>
        <p:nvSpPr>
          <p:cNvPr id="6" name="Subtítulo 2">
            <a:extLst>
              <a:ext uri="{FF2B5EF4-FFF2-40B4-BE49-F238E27FC236}">
                <a16:creationId xmlns:a16="http://schemas.microsoft.com/office/drawing/2014/main" id="{803AE4CE-B2EC-12CC-B68F-026361932DE4}"/>
              </a:ext>
            </a:extLst>
          </p:cNvPr>
          <p:cNvSpPr>
            <a:spLocks noGrp="1"/>
          </p:cNvSpPr>
          <p:nvPr>
            <p:ph type="body" idx="1"/>
          </p:nvPr>
        </p:nvSpPr>
        <p:spPr>
          <a:xfrm>
            <a:off x="2213735" y="1562470"/>
            <a:ext cx="9281160" cy="3124940"/>
          </a:xfrm>
        </p:spPr>
        <p:txBody>
          <a:bodyPr>
            <a:normAutofit fontScale="92500" lnSpcReduction="10000"/>
          </a:bodyPr>
          <a:lstStyle/>
          <a:p>
            <a:r>
              <a:rPr lang="es-ES" sz="2600" dirty="0"/>
              <a:t>Conjuntos de ELEMENTOS que guardan estrechas </a:t>
            </a:r>
            <a:r>
              <a:rPr lang="es-ES" sz="33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relaciones</a:t>
            </a:r>
            <a:r>
              <a:rPr lang="es-ES" sz="2800" dirty="0"/>
              <a:t> </a:t>
            </a:r>
            <a:r>
              <a:rPr lang="es-ES" sz="2400" dirty="0"/>
              <a:t>entre sí, que mantienen al sistema directo o indirectamente </a:t>
            </a:r>
            <a:r>
              <a:rPr lang="es-ES" sz="33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unido</a:t>
            </a:r>
            <a:r>
              <a:rPr lang="es-ES" sz="2400" dirty="0"/>
              <a:t> de modo más o menos </a:t>
            </a:r>
            <a:r>
              <a:rPr lang="es-ES" sz="3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estable</a:t>
            </a:r>
            <a:r>
              <a:rPr lang="es-ES" sz="2400" dirty="0"/>
              <a:t> y cuyo comportamiento global persigue, normalmente, algún tipo de </a:t>
            </a:r>
            <a:r>
              <a:rPr lang="es-ES" sz="33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objetivo</a:t>
            </a:r>
            <a:r>
              <a:rPr lang="es-ES" sz="2400" dirty="0"/>
              <a:t>.</a:t>
            </a:r>
          </a:p>
          <a:p>
            <a:endParaRPr lang="es-ES" sz="2400" dirty="0"/>
          </a:p>
          <a:p>
            <a:r>
              <a:rPr lang="es-ES" sz="2400" dirty="0"/>
              <a:t>Con relación al ambiente o grado de aislamiento los sistemas pueden ser </a:t>
            </a:r>
            <a:r>
              <a:rPr lang="es-ES" sz="3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cerrados</a:t>
            </a:r>
            <a:r>
              <a:rPr lang="es-ES" sz="2400" dirty="0"/>
              <a:t> o </a:t>
            </a:r>
            <a:r>
              <a:rPr lang="es-ES" sz="3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abiertos</a:t>
            </a:r>
            <a:r>
              <a:rPr lang="es-ES" sz="2400" dirty="0"/>
              <a:t>, según el tipo de intercambio que establecen con sus ambientes</a:t>
            </a:r>
            <a:r>
              <a:rPr lang="es-ES" sz="24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a:t>
            </a:r>
            <a:endParaRPr lang="es-AR" sz="24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endParaRPr>
          </a:p>
        </p:txBody>
      </p:sp>
    </p:spTree>
    <p:extLst>
      <p:ext uri="{BB962C8B-B14F-4D97-AF65-F5344CB8AC3E}">
        <p14:creationId xmlns:p14="http://schemas.microsoft.com/office/powerpoint/2010/main" val="48568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title"/>
          </p:nvPr>
        </p:nvSpPr>
        <p:spPr>
          <a:xfrm>
            <a:off x="1768136" y="215017"/>
            <a:ext cx="10058400" cy="926918"/>
          </a:xfrm>
        </p:spPr>
        <p:txBody>
          <a:bodyPr>
            <a:normAutofit/>
          </a:bodyPr>
          <a:lstStyle/>
          <a:p>
            <a:pPr algn="r"/>
            <a:r>
              <a:rPr lang="es-ES" dirty="0"/>
              <a:t>Aportes</a:t>
            </a:r>
            <a:endParaRPr lang="es-AR" sz="6000" dirty="0"/>
          </a:p>
        </p:txBody>
      </p:sp>
      <p:sp>
        <p:nvSpPr>
          <p:cNvPr id="3" name="Subtítulo 2">
            <a:extLst>
              <a:ext uri="{FF2B5EF4-FFF2-40B4-BE49-F238E27FC236}">
                <a16:creationId xmlns:a16="http://schemas.microsoft.com/office/drawing/2014/main" id="{ABE3CD4D-113E-3842-454C-4980DFFE798E}"/>
              </a:ext>
            </a:extLst>
          </p:cNvPr>
          <p:cNvSpPr>
            <a:spLocks noGrp="1"/>
          </p:cNvSpPr>
          <p:nvPr>
            <p:ph type="body" idx="1"/>
          </p:nvPr>
        </p:nvSpPr>
        <p:spPr>
          <a:xfrm>
            <a:off x="362415" y="1266178"/>
            <a:ext cx="3765701" cy="640080"/>
          </a:xfrm>
          <a:solidFill>
            <a:schemeClr val="accent6">
              <a:lumMod val="20000"/>
              <a:lumOff val="80000"/>
            </a:schemeClr>
          </a:solidFill>
          <a:effectLst>
            <a:outerShdw blurRad="76200" dir="13500000" sy="23000" kx="1200000" algn="br" rotWithShape="0">
              <a:prstClr val="black">
                <a:alpha val="20000"/>
              </a:prstClr>
            </a:outerShdw>
            <a:softEdge rad="63500"/>
          </a:effectLst>
        </p:spPr>
        <p:txBody>
          <a:bodyPr>
            <a:normAutofit fontScale="47500" lnSpcReduction="20000"/>
          </a:bodyPr>
          <a:lstStyle/>
          <a:p>
            <a:pPr algn="ctr"/>
            <a:r>
              <a:rPr lang="es-ES" sz="48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COMUNICACIONALES</a:t>
            </a:r>
            <a:endParaRPr lang="es-AR" sz="48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
        <p:nvSpPr>
          <p:cNvPr id="4" name="Marcador de contenido 3">
            <a:extLst>
              <a:ext uri="{FF2B5EF4-FFF2-40B4-BE49-F238E27FC236}">
                <a16:creationId xmlns:a16="http://schemas.microsoft.com/office/drawing/2014/main" id="{851F702A-7C22-2803-D5C7-B1EE4C026C3C}"/>
              </a:ext>
            </a:extLst>
          </p:cNvPr>
          <p:cNvSpPr>
            <a:spLocks noGrp="1"/>
          </p:cNvSpPr>
          <p:nvPr>
            <p:ph sz="half" idx="2"/>
          </p:nvPr>
        </p:nvSpPr>
        <p:spPr>
          <a:xfrm>
            <a:off x="365464" y="2030500"/>
            <a:ext cx="3608684" cy="4183867"/>
          </a:xfrm>
        </p:spPr>
        <p:txBody>
          <a:bodyPr/>
          <a:lstStyle/>
          <a:p>
            <a:r>
              <a:rPr lang="es-ES" sz="2000" dirty="0"/>
              <a:t>Lo que la sistémica realza en esta mirada son los </a:t>
            </a:r>
            <a:r>
              <a:rPr lang="es-ES" sz="23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intercambios comunicacionales</a:t>
            </a:r>
            <a:r>
              <a:rPr lang="es-ES" sz="2000" dirty="0"/>
              <a:t>, por lo cual otra de las fuentes de la construcción de este enfoque es la “teoría de la Comunicación Humana”.</a:t>
            </a:r>
          </a:p>
          <a:p>
            <a:endParaRPr lang="es-ES" sz="2000" dirty="0"/>
          </a:p>
          <a:p>
            <a:r>
              <a:rPr lang="es-ES" sz="2000" dirty="0"/>
              <a:t>AXIOMAS.</a:t>
            </a:r>
            <a:endParaRPr lang="es-AR" sz="2000" dirty="0"/>
          </a:p>
        </p:txBody>
      </p:sp>
      <p:sp>
        <p:nvSpPr>
          <p:cNvPr id="7" name="Subtítulo 2">
            <a:extLst>
              <a:ext uri="{FF2B5EF4-FFF2-40B4-BE49-F238E27FC236}">
                <a16:creationId xmlns:a16="http://schemas.microsoft.com/office/drawing/2014/main" id="{CFF9B6AB-1F36-C136-3C56-7622C8DDEF6C}"/>
              </a:ext>
            </a:extLst>
          </p:cNvPr>
          <p:cNvSpPr txBox="1">
            <a:spLocks/>
          </p:cNvSpPr>
          <p:nvPr/>
        </p:nvSpPr>
        <p:spPr>
          <a:xfrm>
            <a:off x="8217852" y="1266178"/>
            <a:ext cx="3611732" cy="640080"/>
          </a:xfrm>
          <a:prstGeom prst="rect">
            <a:avLst/>
          </a:prstGeom>
          <a:solidFill>
            <a:schemeClr val="accent6">
              <a:lumMod val="20000"/>
              <a:lumOff val="80000"/>
            </a:schemeClr>
          </a:solidFill>
          <a:effectLst>
            <a:outerShdw blurRad="76200" dir="13500000" sy="23000" kx="1200000" algn="br" rotWithShape="0">
              <a:prstClr val="black">
                <a:alpha val="20000"/>
              </a:prstClr>
            </a:outerShdw>
            <a:softEdge rad="127000"/>
          </a:effectLst>
        </p:spPr>
        <p:txBody>
          <a:bodyPr vert="horz" lIns="91440" tIns="45720" rIns="91440" bIns="45720" rtlCol="0" anchor="ctr">
            <a:normAutofit/>
          </a:bodyPr>
          <a:lstStyle>
            <a:defPPr>
              <a:defRPr lang="en-US"/>
            </a:defPPr>
            <a:lvl1pPr indent="0" algn="ctr" defTabSz="914400">
              <a:lnSpc>
                <a:spcPct val="90000"/>
              </a:lnSpc>
              <a:spcBef>
                <a:spcPts val="1200"/>
              </a:spcBef>
              <a:buClr>
                <a:schemeClr val="accent1">
                  <a:lumMod val="75000"/>
                </a:schemeClr>
              </a:buClr>
              <a:buSzPct val="85000"/>
              <a:buFont typeface="Wingdings" pitchFamily="2" charset="2"/>
              <a:buNone/>
              <a:defRPr sz="2300" b="1">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indent="0" defTabSz="914400">
              <a:lnSpc>
                <a:spcPct val="90000"/>
              </a:lnSpc>
              <a:spcBef>
                <a:spcPts val="400"/>
              </a:spcBef>
              <a:spcAft>
                <a:spcPts val="200"/>
              </a:spcAft>
              <a:buClr>
                <a:schemeClr val="accent1">
                  <a:lumMod val="75000"/>
                </a:schemeClr>
              </a:buClr>
              <a:buSzPct val="85000"/>
              <a:buFont typeface="Wingdings" pitchFamily="2" charset="2"/>
              <a:buNone/>
              <a:defRPr sz="2000" b="1"/>
            </a:lvl2pPr>
            <a:lvl3pPr indent="0" defTabSz="914400">
              <a:lnSpc>
                <a:spcPct val="90000"/>
              </a:lnSpc>
              <a:spcBef>
                <a:spcPts val="400"/>
              </a:spcBef>
              <a:spcAft>
                <a:spcPts val="200"/>
              </a:spcAft>
              <a:buClr>
                <a:schemeClr val="accent1">
                  <a:lumMod val="75000"/>
                </a:schemeClr>
              </a:buClr>
              <a:buSzPct val="85000"/>
              <a:buFont typeface="Wingdings" pitchFamily="2" charset="2"/>
              <a:buNone/>
              <a:defRPr b="1"/>
            </a:lvl3pPr>
            <a:lvl4pPr indent="0" defTabSz="914400">
              <a:lnSpc>
                <a:spcPct val="90000"/>
              </a:lnSpc>
              <a:spcBef>
                <a:spcPts val="400"/>
              </a:spcBef>
              <a:spcAft>
                <a:spcPts val="200"/>
              </a:spcAft>
              <a:buClr>
                <a:schemeClr val="accent1">
                  <a:lumMod val="75000"/>
                </a:schemeClr>
              </a:buClr>
              <a:buSzPct val="85000"/>
              <a:buFont typeface="Wingdings" pitchFamily="2" charset="2"/>
              <a:buNone/>
              <a:defRPr sz="1600" b="1"/>
            </a:lvl4pPr>
            <a:lvl5pPr indent="0" defTabSz="914400">
              <a:lnSpc>
                <a:spcPct val="90000"/>
              </a:lnSpc>
              <a:spcBef>
                <a:spcPts val="400"/>
              </a:spcBef>
              <a:spcAft>
                <a:spcPts val="200"/>
              </a:spcAft>
              <a:buClr>
                <a:schemeClr val="accent1">
                  <a:lumMod val="75000"/>
                </a:schemeClr>
              </a:buClr>
              <a:buSzPct val="85000"/>
              <a:buFont typeface="Wingdings" pitchFamily="2" charset="2"/>
              <a:buNone/>
              <a:defRPr sz="1600" b="1"/>
            </a:lvl5pPr>
            <a:lvl6pPr indent="0" defTabSz="914400">
              <a:lnSpc>
                <a:spcPct val="90000"/>
              </a:lnSpc>
              <a:spcBef>
                <a:spcPts val="400"/>
              </a:spcBef>
              <a:spcAft>
                <a:spcPts val="200"/>
              </a:spcAft>
              <a:buClr>
                <a:schemeClr val="accent1">
                  <a:lumMod val="75000"/>
                </a:schemeClr>
              </a:buClr>
              <a:buSzPct val="85000"/>
              <a:buFont typeface="Wingdings" pitchFamily="2" charset="2"/>
              <a:buNone/>
              <a:defRPr sz="1600" b="1"/>
            </a:lvl6pPr>
            <a:lvl7pPr indent="0" defTabSz="914400">
              <a:lnSpc>
                <a:spcPct val="90000"/>
              </a:lnSpc>
              <a:spcBef>
                <a:spcPts val="400"/>
              </a:spcBef>
              <a:spcAft>
                <a:spcPts val="200"/>
              </a:spcAft>
              <a:buClr>
                <a:schemeClr val="accent1">
                  <a:lumMod val="75000"/>
                </a:schemeClr>
              </a:buClr>
              <a:buSzPct val="85000"/>
              <a:buFont typeface="Wingdings" pitchFamily="2" charset="2"/>
              <a:buNone/>
              <a:defRPr sz="1600" b="1"/>
            </a:lvl7pPr>
            <a:lvl8pPr indent="0" defTabSz="914400">
              <a:lnSpc>
                <a:spcPct val="90000"/>
              </a:lnSpc>
              <a:spcBef>
                <a:spcPts val="400"/>
              </a:spcBef>
              <a:spcAft>
                <a:spcPts val="200"/>
              </a:spcAft>
              <a:buClr>
                <a:schemeClr val="accent1">
                  <a:lumMod val="75000"/>
                </a:schemeClr>
              </a:buClr>
              <a:buSzPct val="85000"/>
              <a:buFont typeface="Wingdings" pitchFamily="2" charset="2"/>
              <a:buNone/>
              <a:defRPr sz="1600" b="1"/>
            </a:lvl8pPr>
            <a:lvl9pPr indent="0" defTabSz="914400">
              <a:lnSpc>
                <a:spcPct val="90000"/>
              </a:lnSpc>
              <a:spcBef>
                <a:spcPts val="400"/>
              </a:spcBef>
              <a:spcAft>
                <a:spcPts val="200"/>
              </a:spcAft>
              <a:buClr>
                <a:schemeClr val="accent1">
                  <a:lumMod val="75000"/>
                </a:schemeClr>
              </a:buClr>
              <a:buSzPct val="85000"/>
              <a:buFont typeface="Wingdings" pitchFamily="2" charset="2"/>
              <a:buNone/>
              <a:defRPr sz="1600" b="1"/>
            </a:lvl9pPr>
          </a:lstStyle>
          <a:p>
            <a:r>
              <a:rPr lang="es-ES" dirty="0"/>
              <a:t>CONSTRUCTIVISMO</a:t>
            </a:r>
            <a:endParaRPr lang="es-AR" dirty="0"/>
          </a:p>
        </p:txBody>
      </p:sp>
      <p:sp>
        <p:nvSpPr>
          <p:cNvPr id="8" name="Subtítulo 2">
            <a:extLst>
              <a:ext uri="{FF2B5EF4-FFF2-40B4-BE49-F238E27FC236}">
                <a16:creationId xmlns:a16="http://schemas.microsoft.com/office/drawing/2014/main" id="{011C2309-4088-10B2-5828-8AEF34D02E39}"/>
              </a:ext>
            </a:extLst>
          </p:cNvPr>
          <p:cNvSpPr txBox="1">
            <a:spLocks/>
          </p:cNvSpPr>
          <p:nvPr/>
        </p:nvSpPr>
        <p:spPr>
          <a:xfrm>
            <a:off x="4290134" y="1266178"/>
            <a:ext cx="3611732" cy="640080"/>
          </a:xfrm>
          <a:prstGeom prst="rect">
            <a:avLst/>
          </a:prstGeom>
          <a:solidFill>
            <a:schemeClr val="accent6">
              <a:lumMod val="20000"/>
              <a:lumOff val="80000"/>
            </a:schemeClr>
          </a:solidFill>
          <a:effectLst>
            <a:outerShdw blurRad="76200" dir="13500000" sy="23000" kx="1200000" algn="br" rotWithShape="0">
              <a:prstClr val="black">
                <a:alpha val="20000"/>
              </a:prstClr>
            </a:outerShdw>
            <a:softEdge rad="127000"/>
          </a:effectLst>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algn="ctr"/>
            <a:r>
              <a:rPr lang="es-ES" sz="23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CIBERNÉTICA</a:t>
            </a:r>
            <a:endParaRPr lang="es-AR" sz="2300"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
        <p:nvSpPr>
          <p:cNvPr id="9" name="Marcador de contenido 3">
            <a:extLst>
              <a:ext uri="{FF2B5EF4-FFF2-40B4-BE49-F238E27FC236}">
                <a16:creationId xmlns:a16="http://schemas.microsoft.com/office/drawing/2014/main" id="{A65C5056-884E-47C4-5DF7-92B32B17EBEC}"/>
              </a:ext>
            </a:extLst>
          </p:cNvPr>
          <p:cNvSpPr txBox="1">
            <a:spLocks/>
          </p:cNvSpPr>
          <p:nvPr/>
        </p:nvSpPr>
        <p:spPr>
          <a:xfrm>
            <a:off x="4293182" y="2030501"/>
            <a:ext cx="3608684" cy="4183868"/>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sz="2000" dirty="0"/>
              <a:t>Es el estudio de una particular complementariedad recursiva que atañe a la interrelación de </a:t>
            </a:r>
            <a:r>
              <a:rPr lang="es-ES" sz="23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estabilidad</a:t>
            </a:r>
            <a:r>
              <a:rPr lang="es-ES" sz="2000" dirty="0"/>
              <a:t> y “</a:t>
            </a:r>
            <a:r>
              <a:rPr lang="es-ES" sz="23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cambio</a:t>
            </a:r>
            <a:r>
              <a:rPr lang="es-ES" sz="2000" dirty="0"/>
              <a:t>”.</a:t>
            </a:r>
          </a:p>
          <a:p>
            <a:endParaRPr lang="es-ES" sz="2000" dirty="0"/>
          </a:p>
          <a:p>
            <a:r>
              <a:rPr lang="es-ES" sz="2000" dirty="0"/>
              <a:t>“Todo cambio admite ser entendido como empeño en mantener cierta constancia, y toda constancia, como mantenida por el cambio”. </a:t>
            </a:r>
            <a:r>
              <a:rPr lang="es-ES" sz="2000" i="1" dirty="0">
                <a:solidFill>
                  <a:schemeClr val="accent3"/>
                </a:solidFill>
              </a:rPr>
              <a:t>Homeostasis Retroalimentación</a:t>
            </a:r>
            <a:endParaRPr lang="es-AR" i="1" dirty="0">
              <a:solidFill>
                <a:schemeClr val="accent3"/>
              </a:solidFill>
            </a:endParaRPr>
          </a:p>
        </p:txBody>
      </p:sp>
      <p:sp>
        <p:nvSpPr>
          <p:cNvPr id="10" name="Marcador de contenido 3">
            <a:extLst>
              <a:ext uri="{FF2B5EF4-FFF2-40B4-BE49-F238E27FC236}">
                <a16:creationId xmlns:a16="http://schemas.microsoft.com/office/drawing/2014/main" id="{7A442B41-FF66-ED32-FCEC-FE16A24362E7}"/>
              </a:ext>
            </a:extLst>
          </p:cNvPr>
          <p:cNvSpPr txBox="1">
            <a:spLocks/>
          </p:cNvSpPr>
          <p:nvPr/>
        </p:nvSpPr>
        <p:spPr>
          <a:xfrm>
            <a:off x="8217852" y="2030501"/>
            <a:ext cx="3608684" cy="418386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dirty="0"/>
              <a:t>Presupone una posición de mayor </a:t>
            </a:r>
            <a:r>
              <a:rPr lang="es-ES" sz="21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HORIZONTALIDAD</a:t>
            </a:r>
            <a:r>
              <a:rPr lang="es-ES" dirty="0"/>
              <a:t> del </a:t>
            </a:r>
            <a:r>
              <a:rPr lang="es-ES" b="1" dirty="0"/>
              <a:t>terapeuta</a:t>
            </a:r>
            <a:r>
              <a:rPr lang="es-ES" dirty="0"/>
              <a:t> con el sistema consultante: éste ya </a:t>
            </a:r>
            <a:r>
              <a:rPr lang="es-ES" b="1" dirty="0"/>
              <a:t>no</a:t>
            </a:r>
            <a:r>
              <a:rPr lang="es-ES" dirty="0"/>
              <a:t> tiene una </a:t>
            </a:r>
            <a:r>
              <a:rPr lang="es-ES" b="1" dirty="0"/>
              <a:t>postura</a:t>
            </a:r>
            <a:r>
              <a:rPr lang="es-ES" dirty="0"/>
              <a:t> DIRECTIVA, sino de “</a:t>
            </a:r>
            <a:r>
              <a:rPr lang="es-ES" sz="21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NO SABER</a:t>
            </a:r>
            <a:r>
              <a:rPr lang="es-ES" dirty="0"/>
              <a:t>”.</a:t>
            </a:r>
          </a:p>
          <a:p>
            <a:r>
              <a:rPr lang="es-ES" sz="2000" dirty="0">
                <a:effectLst/>
                <a:ea typeface="Calibri" panose="020F0502020204030204" pitchFamily="34" charset="0"/>
                <a:cs typeface="Times New Roman" panose="02020603050405020304" pitchFamily="18" charset="0"/>
              </a:rPr>
              <a:t>No tener una posición de colonización con la familia, sino de CO-CONSTRUIR con ella una visión diferente de sí misma y de los problemas que la aquejan.</a:t>
            </a:r>
            <a:endParaRPr lang="es-A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65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4AE06A-9687-D1A0-95B1-781DFD109389}"/>
              </a:ext>
            </a:extLst>
          </p:cNvPr>
          <p:cNvSpPr>
            <a:spLocks noGrp="1"/>
          </p:cNvSpPr>
          <p:nvPr>
            <p:ph idx="1"/>
          </p:nvPr>
        </p:nvSpPr>
        <p:spPr>
          <a:xfrm>
            <a:off x="942513" y="860780"/>
            <a:ext cx="10058400" cy="4519088"/>
          </a:xfrm>
        </p:spPr>
        <p:txBody>
          <a:bodyPr>
            <a:normAutofit/>
          </a:bodyPr>
          <a:lstStyle/>
          <a:p>
            <a:pPr>
              <a:lnSpc>
                <a:spcPct val="115000"/>
              </a:lnSpc>
              <a:tabLst>
                <a:tab pos="270510" algn="l"/>
              </a:tabLst>
            </a:pPr>
            <a:r>
              <a:rPr lang="es-AR" sz="2400" dirty="0">
                <a:effectLst/>
                <a:ea typeface="Calibri" panose="020F0502020204030204" pitchFamily="34" charset="0"/>
                <a:cs typeface="Times New Roman" panose="02020603050405020304" pitchFamily="18" charset="0"/>
              </a:rPr>
              <a:t>Bateson afirmaba que: creamos el mundo que percibimos, no porque no exista una realidad externa, sino porque SELECCIONAMOS y REMODELAMOS la realidad que vemos para conformarla a nuestras creencias acerca de la clase de mundo en el que vivimos. </a:t>
            </a:r>
          </a:p>
          <a:p>
            <a:pPr>
              <a:lnSpc>
                <a:spcPct val="115000"/>
              </a:lnSpc>
              <a:tabLst>
                <a:tab pos="270510" algn="l"/>
              </a:tabLst>
            </a:pPr>
            <a:r>
              <a:rPr lang="es-AR" sz="2400" dirty="0">
                <a:effectLst/>
                <a:ea typeface="Calibri" panose="020F0502020204030204" pitchFamily="34" charset="0"/>
                <a:cs typeface="Times New Roman" panose="02020603050405020304" pitchFamily="18" charset="0"/>
              </a:rPr>
              <a:t>Enfatiza el rol del </a:t>
            </a:r>
            <a:r>
              <a:rPr lang="es-AR" sz="2400" b="1" dirty="0">
                <a:effectLst/>
                <a:ea typeface="Calibri" panose="020F0502020204030204" pitchFamily="34" charset="0"/>
                <a:cs typeface="Times New Roman" panose="02020603050405020304" pitchFamily="18" charset="0"/>
              </a:rPr>
              <a:t>observador</a:t>
            </a:r>
            <a:r>
              <a:rPr lang="es-AR" sz="2400" dirty="0">
                <a:effectLst/>
                <a:ea typeface="Calibri" panose="020F0502020204030204" pitchFamily="34" charset="0"/>
                <a:cs typeface="Times New Roman" panose="02020603050405020304" pitchFamily="18" charset="0"/>
              </a:rPr>
              <a:t> en la CONSTRUCCIÓN de la </a:t>
            </a:r>
            <a:r>
              <a:rPr lang="es-AR" sz="2400" b="1" dirty="0">
                <a:effectLst/>
                <a:ea typeface="Calibri" panose="020F0502020204030204" pitchFamily="34" charset="0"/>
                <a:cs typeface="Times New Roman" panose="02020603050405020304" pitchFamily="18" charset="0"/>
              </a:rPr>
              <a:t>realidad observada</a:t>
            </a:r>
            <a:r>
              <a:rPr lang="es-AR" sz="2400" dirty="0">
                <a:effectLst/>
                <a:ea typeface="Calibri" panose="020F0502020204030204" pitchFamily="34" charset="0"/>
                <a:cs typeface="Times New Roman" panose="02020603050405020304" pitchFamily="18" charset="0"/>
              </a:rPr>
              <a:t>.</a:t>
            </a:r>
          </a:p>
          <a:p>
            <a:pPr>
              <a:lnSpc>
                <a:spcPct val="100000"/>
              </a:lnSpc>
              <a:tabLst>
                <a:tab pos="270510" algn="l"/>
              </a:tabLst>
            </a:pPr>
            <a:r>
              <a:rPr lang="es-AR" sz="2400" dirty="0">
                <a:effectLst/>
                <a:ea typeface="Calibri" panose="020F0502020204030204" pitchFamily="34" charset="0"/>
                <a:cs typeface="Times New Roman" panose="02020603050405020304" pitchFamily="18" charset="0"/>
              </a:rPr>
              <a:t>El </a:t>
            </a:r>
            <a:r>
              <a:rPr lang="es-AR" sz="2400" b="1" dirty="0">
                <a:effectLst/>
                <a:ea typeface="Calibri" panose="020F0502020204030204" pitchFamily="34" charset="0"/>
                <a:cs typeface="Times New Roman" panose="02020603050405020304" pitchFamily="18" charset="0"/>
              </a:rPr>
              <a:t>observador </a:t>
            </a:r>
            <a:r>
              <a:rPr lang="es-AR" sz="2400" dirty="0">
                <a:effectLst/>
                <a:ea typeface="Calibri" panose="020F0502020204030204" pitchFamily="34" charset="0"/>
                <a:cs typeface="Times New Roman" panose="02020603050405020304" pitchFamily="18" charset="0"/>
              </a:rPr>
              <a:t>PARTICIPA en la </a:t>
            </a:r>
          </a:p>
          <a:p>
            <a:pPr marL="0" indent="0">
              <a:lnSpc>
                <a:spcPct val="100000"/>
              </a:lnSpc>
              <a:buNone/>
              <a:tabLst>
                <a:tab pos="270510" algn="l"/>
              </a:tabLst>
            </a:pPr>
            <a:r>
              <a:rPr lang="es-AR" sz="2400" dirty="0">
                <a:effectLst/>
                <a:ea typeface="Calibri" panose="020F0502020204030204" pitchFamily="34" charset="0"/>
                <a:cs typeface="Times New Roman" panose="02020603050405020304" pitchFamily="18" charset="0"/>
              </a:rPr>
              <a:t>construcción de </a:t>
            </a:r>
            <a:r>
              <a:rPr lang="es-AR" sz="2400" b="1" dirty="0">
                <a:effectLst/>
                <a:ea typeface="Calibri" panose="020F0502020204030204" pitchFamily="34" charset="0"/>
                <a:cs typeface="Times New Roman" panose="02020603050405020304" pitchFamily="18" charset="0"/>
              </a:rPr>
              <a:t>lo observado</a:t>
            </a:r>
            <a:r>
              <a:rPr lang="es-AR" sz="2400" dirty="0">
                <a:effectLst/>
                <a:ea typeface="Calibri" panose="020F0502020204030204" pitchFamily="34" charset="0"/>
                <a:cs typeface="Times New Roman" panose="02020603050405020304" pitchFamily="18" charset="0"/>
              </a:rPr>
              <a:t>.</a:t>
            </a:r>
          </a:p>
          <a:p>
            <a:pPr marL="0" indent="0">
              <a:lnSpc>
                <a:spcPct val="115000"/>
              </a:lnSpc>
              <a:buNone/>
              <a:tabLst>
                <a:tab pos="270510" algn="l"/>
              </a:tabLst>
            </a:pPr>
            <a:endParaRPr lang="es-ES" sz="2400" dirty="0">
              <a:effectLs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CBAF3942-0EC0-7DDC-B43C-33806C7B9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713" y="3505801"/>
            <a:ext cx="5172075" cy="3095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3493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297C0-1FC7-F1EB-1502-4D91DB0DDE68}"/>
              </a:ext>
            </a:extLst>
          </p:cNvPr>
          <p:cNvSpPr>
            <a:spLocks noGrp="1"/>
          </p:cNvSpPr>
          <p:nvPr>
            <p:ph type="title"/>
          </p:nvPr>
        </p:nvSpPr>
        <p:spPr/>
        <p:txBody>
          <a:bodyPr/>
          <a:lstStyle/>
          <a:p>
            <a:r>
              <a:rPr lang="es-ES" dirty="0"/>
              <a:t>PROPIEDADES DE LOS SISTEMAS</a:t>
            </a:r>
            <a:endParaRPr lang="es-AR" dirty="0"/>
          </a:p>
        </p:txBody>
      </p:sp>
      <p:sp>
        <p:nvSpPr>
          <p:cNvPr id="3" name="Marcador de contenido 2">
            <a:extLst>
              <a:ext uri="{FF2B5EF4-FFF2-40B4-BE49-F238E27FC236}">
                <a16:creationId xmlns:a16="http://schemas.microsoft.com/office/drawing/2014/main" id="{29E8342F-66BD-18E3-BDF9-CE4C495BC4F8}"/>
              </a:ext>
            </a:extLst>
          </p:cNvPr>
          <p:cNvSpPr>
            <a:spLocks noGrp="1"/>
          </p:cNvSpPr>
          <p:nvPr>
            <p:ph idx="1"/>
          </p:nvPr>
        </p:nvSpPr>
        <p:spPr/>
        <p:txBody>
          <a:bodyPr/>
          <a:lstStyle/>
          <a:p>
            <a:pPr algn="ctr"/>
            <a:r>
              <a:rPr lang="es-ES" sz="3600" dirty="0"/>
              <a:t>TOTALIDAD</a:t>
            </a:r>
          </a:p>
          <a:p>
            <a:pPr algn="ctr"/>
            <a:r>
              <a:rPr lang="es-ES" sz="3600" dirty="0"/>
              <a:t>CAUSALIDAD CIRCULAR</a:t>
            </a:r>
          </a:p>
          <a:p>
            <a:pPr algn="ctr"/>
            <a:r>
              <a:rPr lang="es-ES" sz="3600" dirty="0"/>
              <a:t>EQUIFINALIDAD</a:t>
            </a:r>
          </a:p>
          <a:p>
            <a:pPr algn="ctr"/>
            <a:endParaRPr lang="es-ES" sz="3600" dirty="0"/>
          </a:p>
          <a:p>
            <a:endParaRPr lang="es-AR" dirty="0"/>
          </a:p>
        </p:txBody>
      </p:sp>
    </p:spTree>
    <p:extLst>
      <p:ext uri="{BB962C8B-B14F-4D97-AF65-F5344CB8AC3E}">
        <p14:creationId xmlns:p14="http://schemas.microsoft.com/office/powerpoint/2010/main" val="13553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71C51-648F-E59B-D87A-1DDB20391D8E}"/>
              </a:ext>
            </a:extLst>
          </p:cNvPr>
          <p:cNvSpPr>
            <a:spLocks noGrp="1"/>
          </p:cNvSpPr>
          <p:nvPr>
            <p:ph type="title"/>
          </p:nvPr>
        </p:nvSpPr>
        <p:spPr>
          <a:xfrm>
            <a:off x="1066800" y="2031274"/>
            <a:ext cx="10058400" cy="948757"/>
          </a:xfrm>
        </p:spPr>
        <p:txBody>
          <a:bodyPr/>
          <a:lstStyle/>
          <a:p>
            <a:r>
              <a:rPr lang="es-ES" dirty="0"/>
              <a:t>TOTALIDAD</a:t>
            </a:r>
            <a:endParaRPr lang="es-AR" dirty="0"/>
          </a:p>
        </p:txBody>
      </p:sp>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1066800" y="2999116"/>
            <a:ext cx="10058400" cy="2779066"/>
          </a:xfrm>
        </p:spPr>
        <p:txBody>
          <a:bodyPr>
            <a:normAutofit/>
          </a:bodyPr>
          <a:lstStyle/>
          <a:p>
            <a:pPr marL="0" indent="0">
              <a:buNone/>
            </a:pPr>
            <a:r>
              <a:rPr lang="es-ES" sz="2800" dirty="0"/>
              <a:t>El todo es más que la suma de las partes. </a:t>
            </a:r>
          </a:p>
          <a:p>
            <a:pPr marL="0" indent="0">
              <a:buNone/>
            </a:pPr>
            <a:r>
              <a:rPr lang="es-ES" sz="2800" dirty="0"/>
              <a:t>El estudio de cada uno de los miembros de cualquier sistema, NO da cuenta del estudio del sistema como tal.</a:t>
            </a:r>
          </a:p>
          <a:p>
            <a:pPr marL="0" indent="0">
              <a:buNone/>
            </a:pPr>
            <a:r>
              <a:rPr lang="es-ES" sz="2800" dirty="0"/>
              <a:t>La conducta final NO es la </a:t>
            </a:r>
            <a:r>
              <a:rPr lang="es-ES" sz="2800" u="sng" dirty="0"/>
              <a:t>sumatoria </a:t>
            </a:r>
            <a:r>
              <a:rPr lang="es-ES" sz="2800" dirty="0"/>
              <a:t>de las conductas de cada integrante, sino algo organizado por la mutua influencia de unos con otros.</a:t>
            </a:r>
          </a:p>
        </p:txBody>
      </p:sp>
      <p:sp>
        <p:nvSpPr>
          <p:cNvPr id="5" name="Título 1">
            <a:extLst>
              <a:ext uri="{FF2B5EF4-FFF2-40B4-BE49-F238E27FC236}">
                <a16:creationId xmlns:a16="http://schemas.microsoft.com/office/drawing/2014/main" id="{999698BC-C572-6B09-64DA-C7EB87ADA216}"/>
              </a:ext>
            </a:extLst>
          </p:cNvPr>
          <p:cNvSpPr txBox="1">
            <a:spLocks/>
          </p:cNvSpPr>
          <p:nvPr/>
        </p:nvSpPr>
        <p:spPr>
          <a:xfrm>
            <a:off x="0" y="423263"/>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ES" sz="4800" b="0" i="1" dirty="0"/>
              <a:t>Propiedades de los sistemas</a:t>
            </a:r>
            <a:endParaRPr lang="es-AR" sz="6600" b="0" i="1" dirty="0"/>
          </a:p>
        </p:txBody>
      </p:sp>
    </p:spTree>
    <p:extLst>
      <p:ext uri="{BB962C8B-B14F-4D97-AF65-F5344CB8AC3E}">
        <p14:creationId xmlns:p14="http://schemas.microsoft.com/office/powerpoint/2010/main" val="1137542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etras en mader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TM03090434[[fn=Letras en madera]]</Template>
  <TotalTime>968</TotalTime>
  <Words>3008</Words>
  <Application>Microsoft Office PowerPoint</Application>
  <PresentationFormat>Panorámica</PresentationFormat>
  <Paragraphs>213</Paragraphs>
  <Slides>40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40</vt:i4>
      </vt:variant>
    </vt:vector>
  </HeadingPairs>
  <TitlesOfParts>
    <vt:vector size="50" baseType="lpstr">
      <vt:lpstr>Calibri</vt:lpstr>
      <vt:lpstr>Georgia</vt:lpstr>
      <vt:lpstr>Source Sans Pro</vt:lpstr>
      <vt:lpstr>Symbol</vt:lpstr>
      <vt:lpstr>Times New Roman</vt:lpstr>
      <vt:lpstr>Times-Bold</vt:lpstr>
      <vt:lpstr>Times-Roman</vt:lpstr>
      <vt:lpstr>Trebuchet MS</vt:lpstr>
      <vt:lpstr>Wingdings</vt:lpstr>
      <vt:lpstr>Letras en madera</vt:lpstr>
      <vt:lpstr>Introducción a la Psicología</vt:lpstr>
      <vt:lpstr>“¿Qué es la Terapia Sistémica?” Biscotti, O. “Introducción a los Conceptos Básicos de la Teoría General de Sistemas” Arnold, M. y Osorio, F. </vt:lpstr>
      <vt:lpstr>Presentación de PowerPoint</vt:lpstr>
      <vt:lpstr>Presentación de PowerPoint</vt:lpstr>
      <vt:lpstr>SISTEMAS</vt:lpstr>
      <vt:lpstr>Aportes</vt:lpstr>
      <vt:lpstr>Presentación de PowerPoint</vt:lpstr>
      <vt:lpstr>PROPIEDADES DE LOS SISTEMAS</vt:lpstr>
      <vt:lpstr>TOTALIDAD</vt:lpstr>
      <vt:lpstr>Ej. equipo de fútbol</vt:lpstr>
      <vt:lpstr>CAUSALIDAD CIRCULAR</vt:lpstr>
      <vt:lpstr>Presentación de PowerPoint</vt:lpstr>
      <vt:lpstr>Ej. equipo de fútbol</vt:lpstr>
      <vt:lpstr>EQUIFINALIDAD</vt:lpstr>
      <vt:lpstr>Ej. equipo de fútbol</vt:lpstr>
      <vt:lpstr>CONCEPTOS BÁSICOS</vt:lpstr>
      <vt:lpstr>CONTEXTO</vt:lpstr>
      <vt:lpstr>Estructura</vt:lpstr>
      <vt:lpstr>Ej. equipo de fútbol</vt:lpstr>
      <vt:lpstr>RETROALIMENTACION</vt:lpstr>
      <vt:lpstr>“El Enfoque Sistémico En Los Estudios Sobre La Familia”  Espinal, I., Gimeno, A. y González, F.</vt:lpstr>
      <vt:lpstr>Familia</vt:lpstr>
      <vt:lpstr>Características del sistema familiar</vt:lpstr>
      <vt:lpstr>Personas</vt:lpstr>
      <vt:lpstr>ESTRUCTURADO</vt:lpstr>
      <vt:lpstr>Autoorganizado</vt:lpstr>
      <vt:lpstr>En el sistema familiar nuclear -referente predominante en nuestra cultura- hay 2 SUBSISTEMAS básicos y diferenciados:</vt:lpstr>
      <vt:lpstr>Modelo ecológico</vt:lpstr>
      <vt:lpstr>Presentación de PowerPoint</vt:lpstr>
      <vt:lpstr>Presentación de PowerPoint</vt:lpstr>
      <vt:lpstr>Presentación de PowerPoint</vt:lpstr>
      <vt:lpstr>Terapia familiar</vt:lpstr>
      <vt:lpstr>Inicios de la terapia familiar</vt:lpstr>
      <vt:lpstr>Aspecto revolucionario</vt:lpstr>
      <vt:lpstr>Ciclos de vida</vt:lpstr>
      <vt:lpstr>OBJETIVO PRIORITARIO de la INTERVENCIÓN FAMILIAR desde el MODELO SISTÉMICO</vt:lpstr>
      <vt:lpstr>Patrones de interacción disfuncionales</vt:lpstr>
      <vt:lpstr>Presentación de PowerPoint</vt:lpstr>
      <vt:lpstr>Intervenciones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Psicología</dc:title>
  <dc:creator>Catalina Musuruana</dc:creator>
  <cp:lastModifiedBy>Merlina Luciani</cp:lastModifiedBy>
  <cp:revision>50</cp:revision>
  <dcterms:created xsi:type="dcterms:W3CDTF">2022-08-15T15:49:28Z</dcterms:created>
  <dcterms:modified xsi:type="dcterms:W3CDTF">2024-08-22T17:17:04Z</dcterms:modified>
</cp:coreProperties>
</file>