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311" r:id="rId4"/>
    <p:sldId id="257" r:id="rId5"/>
    <p:sldId id="260" r:id="rId6"/>
    <p:sldId id="258" r:id="rId7"/>
    <p:sldId id="262" r:id="rId8"/>
    <p:sldId id="259" r:id="rId9"/>
    <p:sldId id="261" r:id="rId10"/>
    <p:sldId id="263" r:id="rId11"/>
    <p:sldId id="305" r:id="rId12"/>
    <p:sldId id="264" r:id="rId13"/>
    <p:sldId id="306" r:id="rId14"/>
    <p:sldId id="307" r:id="rId15"/>
    <p:sldId id="308" r:id="rId16"/>
    <p:sldId id="265" r:id="rId17"/>
    <p:sldId id="266" r:id="rId18"/>
    <p:sldId id="309" r:id="rId19"/>
    <p:sldId id="267" r:id="rId20"/>
    <p:sldId id="310" r:id="rId21"/>
    <p:sldId id="268" r:id="rId2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FB727347-21A1-45ED-955F-8D837547CD5B}" type="datetimeFigureOut">
              <a:rPr lang="es-AR" smtClean="0"/>
              <a:t>2/4/2020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79413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FB727347-21A1-45ED-955F-8D837547CD5B}" type="datetimeFigureOut">
              <a:rPr lang="es-AR" smtClean="0"/>
              <a:t>2/4/2020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43739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FB727347-21A1-45ED-955F-8D837547CD5B}" type="datetimeFigureOut">
              <a:rPr lang="es-AR" smtClean="0"/>
              <a:t>2/4/2020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21974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FB727347-21A1-45ED-955F-8D837547CD5B}" type="datetimeFigureOut">
              <a:rPr lang="es-AR" smtClean="0"/>
              <a:t>2/4/2020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424156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727347-21A1-45ED-955F-8D837547CD5B}" type="datetimeFigureOut">
              <a:rPr lang="es-AR" smtClean="0"/>
              <a:t>2/4/2020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308589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FB727347-21A1-45ED-955F-8D837547CD5B}" type="datetimeFigureOut">
              <a:rPr lang="es-AR" smtClean="0"/>
              <a:t>2/4/2020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155650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FB727347-21A1-45ED-955F-8D837547CD5B}" type="datetimeFigureOut">
              <a:rPr lang="es-AR" smtClean="0"/>
              <a:t>2/4/2020</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379011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FB727347-21A1-45ED-955F-8D837547CD5B}" type="datetimeFigureOut">
              <a:rPr lang="es-AR" smtClean="0"/>
              <a:t>2/4/2020</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128342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727347-21A1-45ED-955F-8D837547CD5B}" type="datetimeFigureOut">
              <a:rPr lang="es-AR" smtClean="0"/>
              <a:t>2/4/2020</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267960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727347-21A1-45ED-955F-8D837547CD5B}" type="datetimeFigureOut">
              <a:rPr lang="es-AR" smtClean="0"/>
              <a:t>2/4/2020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209437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727347-21A1-45ED-955F-8D837547CD5B}" type="datetimeFigureOut">
              <a:rPr lang="es-AR" smtClean="0"/>
              <a:t>2/4/2020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0159CF7-141B-4AB8-8E9E-A9F23578D80B}" type="slidenum">
              <a:rPr lang="es-AR" smtClean="0"/>
              <a:t>‹Nº›</a:t>
            </a:fld>
            <a:endParaRPr lang="es-AR"/>
          </a:p>
        </p:txBody>
      </p:sp>
    </p:spTree>
    <p:extLst>
      <p:ext uri="{BB962C8B-B14F-4D97-AF65-F5344CB8AC3E}">
        <p14:creationId xmlns:p14="http://schemas.microsoft.com/office/powerpoint/2010/main" val="132734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27347-21A1-45ED-955F-8D837547CD5B}" type="datetimeFigureOut">
              <a:rPr lang="es-AR" smtClean="0"/>
              <a:t>2/4/2020</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59CF7-141B-4AB8-8E9E-A9F23578D80B}" type="slidenum">
              <a:rPr lang="es-AR" smtClean="0"/>
              <a:t>‹Nº›</a:t>
            </a:fld>
            <a:endParaRPr lang="es-AR"/>
          </a:p>
        </p:txBody>
      </p:sp>
    </p:spTree>
    <p:extLst>
      <p:ext uri="{BB962C8B-B14F-4D97-AF65-F5344CB8AC3E}">
        <p14:creationId xmlns:p14="http://schemas.microsoft.com/office/powerpoint/2010/main" val="3035710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AR" dirty="0" smtClean="0"/>
              <a:t> Cátedra de Física</a:t>
            </a:r>
            <a:br>
              <a:rPr lang="es-AR" dirty="0" smtClean="0"/>
            </a:br>
            <a:r>
              <a:rPr lang="es-AR" sz="4000" dirty="0" smtClean="0"/>
              <a:t>1er Año – Carrera de Arquitectura</a:t>
            </a:r>
            <a:br>
              <a:rPr lang="es-AR" sz="4000" dirty="0" smtClean="0"/>
            </a:br>
            <a:r>
              <a:rPr lang="es-AR" sz="4000" dirty="0" smtClean="0"/>
              <a:t>Facultad de Arquitectura</a:t>
            </a:r>
            <a:br>
              <a:rPr lang="es-AR" sz="4000" dirty="0" smtClean="0"/>
            </a:br>
            <a:r>
              <a:rPr lang="es-AR" sz="4000" b="1" dirty="0" smtClean="0"/>
              <a:t>UCSF</a:t>
            </a:r>
            <a:endParaRPr lang="es-AR" sz="4000" b="1" dirty="0"/>
          </a:p>
        </p:txBody>
      </p:sp>
      <p:sp>
        <p:nvSpPr>
          <p:cNvPr id="3" name="Subtítulo 2"/>
          <p:cNvSpPr>
            <a:spLocks noGrp="1"/>
          </p:cNvSpPr>
          <p:nvPr>
            <p:ph type="subTitle" idx="1"/>
          </p:nvPr>
        </p:nvSpPr>
        <p:spPr/>
        <p:txBody>
          <a:bodyPr/>
          <a:lstStyle/>
          <a:p>
            <a:r>
              <a:rPr lang="en-US" dirty="0" smtClean="0"/>
              <a:t>Docente: Ing. Roberto Olcese</a:t>
            </a:r>
            <a:endParaRPr lang="es-AR" dirty="0"/>
          </a:p>
        </p:txBody>
      </p:sp>
    </p:spTree>
    <p:extLst>
      <p:ext uri="{BB962C8B-B14F-4D97-AF65-F5344CB8AC3E}">
        <p14:creationId xmlns:p14="http://schemas.microsoft.com/office/powerpoint/2010/main" val="3032917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0876" y="149290"/>
            <a:ext cx="10516511" cy="1322947"/>
          </a:xfrm>
          <a:prstGeom prst="rect">
            <a:avLst/>
          </a:prstGeom>
        </p:spPr>
      </p:pic>
      <p:sp>
        <p:nvSpPr>
          <p:cNvPr id="2" name="Título 1"/>
          <p:cNvSpPr>
            <a:spLocks noGrp="1"/>
          </p:cNvSpPr>
          <p:nvPr>
            <p:ph type="title"/>
          </p:nvPr>
        </p:nvSpPr>
        <p:spPr>
          <a:xfrm>
            <a:off x="1000876" y="1472237"/>
            <a:ext cx="10515600" cy="5250535"/>
          </a:xfrm>
        </p:spPr>
        <p:txBody>
          <a:bodyPr>
            <a:normAutofit fontScale="90000"/>
          </a:bodyPr>
          <a:lstStyle/>
          <a:p>
            <a:r>
              <a:rPr lang="es-AR" sz="2400" dirty="0"/>
              <a:t>L</a:t>
            </a:r>
            <a:r>
              <a:rPr lang="es-AR" sz="2400" dirty="0" smtClean="0"/>
              <a:t>os </a:t>
            </a:r>
            <a:r>
              <a:rPr lang="es-AR" sz="2400" b="1" i="1" dirty="0"/>
              <a:t>“gráficos o curvas de distribución espectral”</a:t>
            </a:r>
            <a:r>
              <a:rPr lang="es-AR" sz="2400" dirty="0"/>
              <a:t> permiten al proyectista tener una rápida apreciación de las características de color de una determinada fuente</a:t>
            </a:r>
            <a:r>
              <a:rPr lang="es-AR" sz="2400" dirty="0" smtClean="0"/>
              <a:t>.</a:t>
            </a:r>
            <a:br>
              <a:rPr lang="es-AR" sz="2400" dirty="0" smtClean="0"/>
            </a:br>
            <a:r>
              <a:rPr lang="es-AR" sz="2400" dirty="0"/>
              <a:t/>
            </a:r>
            <a:br>
              <a:rPr lang="es-AR" sz="2400" dirty="0"/>
            </a:br>
            <a:r>
              <a:rPr lang="es-AR" sz="2400" dirty="0"/>
              <a:t>En base a este criterio se clasifican las fuentes de luz artificial. Se dirá que una lámpara tiene un rendimiento cromático óptimo si el IRC está comprendido entre 85 y 100, bueno si está entre 70 y 85 y discreto si lo está entre 50 y 70</a:t>
            </a:r>
            <a:r>
              <a:rPr lang="es-AR" sz="2400" dirty="0" smtClean="0"/>
              <a:t>.</a:t>
            </a:r>
            <a:br>
              <a:rPr lang="es-AR" sz="2400" dirty="0" smtClean="0"/>
            </a:br>
            <a:r>
              <a:rPr lang="es-AR" sz="2400" dirty="0"/>
              <a:t/>
            </a:r>
            <a:br>
              <a:rPr lang="es-AR" sz="2400" dirty="0"/>
            </a:br>
            <a:r>
              <a:rPr lang="es-AR" sz="2400" dirty="0"/>
              <a:t>Se debe tener en cuenta que dos fuentes pueden tener el mismo IRC y distinta “Temperatura de color”. (Ver Temperatura de color</a:t>
            </a:r>
            <a:r>
              <a:rPr lang="es-AR" sz="2400" dirty="0" smtClean="0"/>
              <a:t>)</a:t>
            </a:r>
            <a:br>
              <a:rPr lang="es-AR" sz="2400" dirty="0" smtClean="0"/>
            </a:br>
            <a:r>
              <a:rPr lang="es-AR" sz="2400" dirty="0"/>
              <a:t/>
            </a:r>
            <a:br>
              <a:rPr lang="es-AR" sz="2400" dirty="0"/>
            </a:br>
            <a:r>
              <a:rPr lang="es-AR" sz="2400" dirty="0" smtClean="0"/>
              <a:t> </a:t>
            </a:r>
            <a:r>
              <a:rPr lang="es-AR" sz="2400" dirty="0"/>
              <a:t>Por lo tanto es conveniente, cuando se compare capacidad de reproducción cromática, buscar que las lámparas tengan temperaturas de color aproximadas. </a:t>
            </a:r>
            <a:r>
              <a:rPr lang="es-AR" sz="2400" dirty="0" smtClean="0"/>
              <a:t/>
            </a:r>
            <a:br>
              <a:rPr lang="es-AR" sz="2400" dirty="0" smtClean="0"/>
            </a:br>
            <a:r>
              <a:rPr lang="es-AR" sz="2400" dirty="0"/>
              <a:t/>
            </a:r>
            <a:br>
              <a:rPr lang="es-AR" sz="2400" dirty="0"/>
            </a:br>
            <a:r>
              <a:rPr lang="es-AR" sz="2400" dirty="0" smtClean="0"/>
              <a:t>Es </a:t>
            </a:r>
            <a:r>
              <a:rPr lang="es-AR" sz="2400" dirty="0"/>
              <a:t>obvio que, a igualdad de IRC, un objeto rojo se verá más brillante bajo 2800 K que bajo 7500 K.</a:t>
            </a:r>
            <a:br>
              <a:rPr lang="es-AR" sz="2400" dirty="0"/>
            </a:br>
            <a:r>
              <a:rPr lang="es-AR" sz="1400" dirty="0"/>
              <a:t>        </a:t>
            </a:r>
            <a:br>
              <a:rPr lang="es-AR" sz="1400" dirty="0"/>
            </a:br>
            <a:r>
              <a:rPr lang="es-AR" sz="1400" dirty="0"/>
              <a:t> </a:t>
            </a:r>
          </a:p>
        </p:txBody>
      </p:sp>
      <p:pic>
        <p:nvPicPr>
          <p:cNvPr id="3" name="Imagen 2"/>
          <p:cNvPicPr>
            <a:picLocks noChangeAspect="1"/>
          </p:cNvPicPr>
          <p:nvPr/>
        </p:nvPicPr>
        <p:blipFill>
          <a:blip r:embed="rId3"/>
          <a:stretch>
            <a:fillRect/>
          </a:stretch>
        </p:blipFill>
        <p:spPr>
          <a:xfrm>
            <a:off x="-188730" y="329349"/>
            <a:ext cx="10516511" cy="1322947"/>
          </a:xfrm>
          <a:prstGeom prst="rect">
            <a:avLst/>
          </a:prstGeom>
        </p:spPr>
      </p:pic>
    </p:spTree>
    <p:extLst>
      <p:ext uri="{BB962C8B-B14F-4D97-AF65-F5344CB8AC3E}">
        <p14:creationId xmlns:p14="http://schemas.microsoft.com/office/powerpoint/2010/main" val="117736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Rendimiento</a:t>
            </a:r>
            <a:r>
              <a:rPr lang="en-US" b="1" dirty="0" smtClean="0"/>
              <a:t> de color</a:t>
            </a:r>
            <a:endParaRPr lang="es-AR" b="1" dirty="0"/>
          </a:p>
        </p:txBody>
      </p:sp>
      <p:pic>
        <p:nvPicPr>
          <p:cNvPr id="4" name="Marcador de contenido 3"/>
          <p:cNvPicPr>
            <a:picLocks noGrp="1" noChangeAspect="1"/>
          </p:cNvPicPr>
          <p:nvPr>
            <p:ph idx="1"/>
          </p:nvPr>
        </p:nvPicPr>
        <p:blipFill>
          <a:blip r:embed="rId2"/>
          <a:stretch>
            <a:fillRect/>
          </a:stretch>
        </p:blipFill>
        <p:spPr>
          <a:xfrm>
            <a:off x="2987112" y="1571223"/>
            <a:ext cx="6217775" cy="4868214"/>
          </a:xfrm>
          <a:prstGeom prst="rect">
            <a:avLst/>
          </a:prstGeom>
        </p:spPr>
      </p:pic>
    </p:spTree>
    <p:extLst>
      <p:ext uri="{BB962C8B-B14F-4D97-AF65-F5344CB8AC3E}">
        <p14:creationId xmlns:p14="http://schemas.microsoft.com/office/powerpoint/2010/main" val="322722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dirty="0"/>
              <a:t> </a:t>
            </a:r>
            <a:r>
              <a:rPr lang="es-AR" b="1" dirty="0" smtClean="0"/>
              <a:t>Rendimiento de Color</a:t>
            </a:r>
            <a:endParaRPr lang="es-AR" sz="1600" b="1" dirty="0"/>
          </a:p>
        </p:txBody>
      </p:sp>
      <p:pic>
        <p:nvPicPr>
          <p:cNvPr id="4" name="Marcador de contenido 3"/>
          <p:cNvPicPr>
            <a:picLocks noGrp="1" noChangeAspect="1"/>
          </p:cNvPicPr>
          <p:nvPr>
            <p:ph idx="1"/>
          </p:nvPr>
        </p:nvPicPr>
        <p:blipFill>
          <a:blip r:embed="rId2"/>
          <a:stretch>
            <a:fillRect/>
          </a:stretch>
        </p:blipFill>
        <p:spPr>
          <a:xfrm rot="5400000">
            <a:off x="4343400" y="-260796"/>
            <a:ext cx="4810260" cy="9427335"/>
          </a:xfrm>
          <a:prstGeom prst="rect">
            <a:avLst/>
          </a:prstGeom>
        </p:spPr>
      </p:pic>
      <p:sp>
        <p:nvSpPr>
          <p:cNvPr id="5" name="Título 1"/>
          <p:cNvSpPr txBox="1">
            <a:spLocks/>
          </p:cNvSpPr>
          <p:nvPr/>
        </p:nvSpPr>
        <p:spPr>
          <a:xfrm>
            <a:off x="1093631" y="1249799"/>
            <a:ext cx="10515600" cy="694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1600" b="1" dirty="0" smtClean="0"/>
              <a:t> Cuadro comparativo del Índice de Reproducción Cromática de Distintas fuentes de Luz ( IRC ) </a:t>
            </a:r>
            <a:endParaRPr lang="es-AR" sz="1600" b="1" dirty="0"/>
          </a:p>
        </p:txBody>
      </p:sp>
    </p:spTree>
    <p:extLst>
      <p:ext uri="{BB962C8B-B14F-4D97-AF65-F5344CB8AC3E}">
        <p14:creationId xmlns:p14="http://schemas.microsoft.com/office/powerpoint/2010/main" val="1074906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t>Temperatura de color</a:t>
            </a:r>
            <a:endParaRPr lang="es-AR" b="1" dirty="0"/>
          </a:p>
        </p:txBody>
      </p:sp>
      <p:sp>
        <p:nvSpPr>
          <p:cNvPr id="3" name="Marcador de contenido 2"/>
          <p:cNvSpPr>
            <a:spLocks noGrp="1"/>
          </p:cNvSpPr>
          <p:nvPr>
            <p:ph idx="1"/>
          </p:nvPr>
        </p:nvSpPr>
        <p:spPr/>
        <p:txBody>
          <a:bodyPr>
            <a:normAutofit fontScale="85000" lnSpcReduction="10000"/>
          </a:bodyPr>
          <a:lstStyle/>
          <a:p>
            <a:r>
              <a:rPr lang="es-AR" dirty="0"/>
              <a:t>La temperatura de color se mide en “Grados Kelvin” (K) y es la referencia para indicar el color de las fuentes luminosas (salvo aquellas que tengan de por sí un color señalado)</a:t>
            </a:r>
          </a:p>
          <a:p>
            <a:r>
              <a:rPr lang="es-AR" dirty="0"/>
              <a:t>Cuando un metal es calentado, pasa por una gama de colores que van desde el rojo al azul, pasando por el rojo claro, naranja, amarillo, blanco y blanco azulado.</a:t>
            </a:r>
          </a:p>
          <a:p>
            <a:r>
              <a:rPr lang="es-AR" dirty="0"/>
              <a:t>A los efectos de la temperatura de color, se habla de un “radiante teórico </a:t>
            </a:r>
            <a:r>
              <a:rPr lang="es-AR" dirty="0" err="1"/>
              <a:t>perfecto”denominado</a:t>
            </a:r>
            <a:r>
              <a:rPr lang="es-AR" dirty="0"/>
              <a:t> “cuerpo negro”. El cero de la escala Kelvin equivale a -273 °C, lo que significa que exceden a la escala centígrada en 273 °C. Así por ejemplo, una lámpara de 6500 K equivale al color que toma el “cuerpo negro” cuando es calentado a una temperatura de 6500 - 273 = 6227 °C.</a:t>
            </a:r>
          </a:p>
          <a:p>
            <a:r>
              <a:rPr lang="es-AR" dirty="0"/>
              <a:t>Las lámparas incandescentes tienen una temperatura de color comprendida entre los 2700 y 3200 K. Las lámparas fluorescentes ofrecen una amplia gama de temperaturas de color entre los 2700 K y los 6500 K.</a:t>
            </a:r>
          </a:p>
          <a:p>
            <a:endParaRPr lang="es-AR" dirty="0"/>
          </a:p>
        </p:txBody>
      </p:sp>
    </p:spTree>
    <p:extLst>
      <p:ext uri="{BB962C8B-B14F-4D97-AF65-F5344CB8AC3E}">
        <p14:creationId xmlns:p14="http://schemas.microsoft.com/office/powerpoint/2010/main" val="272668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a:t>Temperatura de color</a:t>
            </a:r>
          </a:p>
        </p:txBody>
      </p:sp>
      <p:sp>
        <p:nvSpPr>
          <p:cNvPr id="3" name="Marcador de contenido 2"/>
          <p:cNvSpPr>
            <a:spLocks noGrp="1"/>
          </p:cNvSpPr>
          <p:nvPr>
            <p:ph idx="1"/>
          </p:nvPr>
        </p:nvSpPr>
        <p:spPr>
          <a:xfrm>
            <a:off x="838200" y="1558344"/>
            <a:ext cx="10515600" cy="5299656"/>
          </a:xfrm>
        </p:spPr>
        <p:txBody>
          <a:bodyPr>
            <a:normAutofit fontScale="70000" lnSpcReduction="20000"/>
          </a:bodyPr>
          <a:lstStyle/>
          <a:p>
            <a:pPr marL="0" indent="0" algn="ctr">
              <a:buNone/>
            </a:pPr>
            <a:r>
              <a:rPr lang="es-AR" dirty="0"/>
              <a:t>Temperaturas de color de algunas fuentes en grados Kelvin (valores aproximados</a:t>
            </a:r>
            <a:r>
              <a:rPr lang="es-AR" dirty="0" smtClean="0"/>
              <a:t>)</a:t>
            </a:r>
          </a:p>
          <a:p>
            <a:pPr marL="0" indent="0" algn="ctr">
              <a:buNone/>
            </a:pPr>
            <a:endParaRPr lang="es-AR" dirty="0"/>
          </a:p>
          <a:p>
            <a:r>
              <a:rPr lang="es-AR" dirty="0"/>
              <a:t>Cielo azul          10000 a 30000</a:t>
            </a:r>
          </a:p>
          <a:p>
            <a:r>
              <a:rPr lang="es-AR" dirty="0"/>
              <a:t>Cielo nublado  7000</a:t>
            </a:r>
          </a:p>
          <a:p>
            <a:r>
              <a:rPr lang="es-AR" dirty="0"/>
              <a:t>Luz solar al mediodía  5200</a:t>
            </a:r>
          </a:p>
          <a:p>
            <a:r>
              <a:rPr lang="es-AR" dirty="0"/>
              <a:t>Luna  4100</a:t>
            </a:r>
          </a:p>
          <a:p>
            <a:r>
              <a:rPr lang="es-AR" dirty="0"/>
              <a:t>Lámparas fluorescentes:</a:t>
            </a:r>
          </a:p>
          <a:p>
            <a:r>
              <a:rPr lang="es-AR" dirty="0"/>
              <a:t>Luz día  6500</a:t>
            </a:r>
          </a:p>
          <a:p>
            <a:r>
              <a:rPr lang="es-AR" dirty="0"/>
              <a:t>Blanco neutro  4000</a:t>
            </a:r>
          </a:p>
          <a:p>
            <a:r>
              <a:rPr lang="es-AR" dirty="0"/>
              <a:t>Blanco cálido  3000</a:t>
            </a:r>
          </a:p>
          <a:p>
            <a:r>
              <a:rPr lang="es-AR" dirty="0"/>
              <a:t>Blanco cálido de lujo  2700</a:t>
            </a:r>
          </a:p>
          <a:p>
            <a:r>
              <a:rPr lang="es-AR" dirty="0"/>
              <a:t>Lámparas incandescentes:</a:t>
            </a:r>
          </a:p>
          <a:p>
            <a:r>
              <a:rPr lang="es-AR" dirty="0"/>
              <a:t>Luz día 500 w  4000</a:t>
            </a:r>
          </a:p>
          <a:p>
            <a:r>
              <a:rPr lang="es-AR" dirty="0"/>
              <a:t>Standard  2700 a 3200</a:t>
            </a:r>
          </a:p>
          <a:p>
            <a:r>
              <a:rPr lang="es-AR" dirty="0"/>
              <a:t>Luz de una vela  1800</a:t>
            </a:r>
          </a:p>
          <a:p>
            <a:endParaRPr lang="es-AR" dirty="0"/>
          </a:p>
        </p:txBody>
      </p:sp>
    </p:spTree>
    <p:extLst>
      <p:ext uri="{BB962C8B-B14F-4D97-AF65-F5344CB8AC3E}">
        <p14:creationId xmlns:p14="http://schemas.microsoft.com/office/powerpoint/2010/main" val="768704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t>Representación matemática del color</a:t>
            </a:r>
            <a:endParaRPr lang="es-AR" b="1" dirty="0"/>
          </a:p>
        </p:txBody>
      </p:sp>
      <p:sp>
        <p:nvSpPr>
          <p:cNvPr id="3" name="Marcador de contenido 2"/>
          <p:cNvSpPr>
            <a:spLocks noGrp="1"/>
          </p:cNvSpPr>
          <p:nvPr>
            <p:ph idx="1"/>
          </p:nvPr>
        </p:nvSpPr>
        <p:spPr/>
        <p:txBody>
          <a:bodyPr>
            <a:normAutofit fontScale="77500" lnSpcReduction="20000"/>
          </a:bodyPr>
          <a:lstStyle/>
          <a:p>
            <a:r>
              <a:rPr lang="es-AR" dirty="0"/>
              <a:t>Los colores del espectro visible y sus infinitas posibilidades de mezcla, pueden ser representadas matemáticamente. Existen varios sistemas de representación entre los que se cuentan el “Sistema </a:t>
            </a:r>
            <a:r>
              <a:rPr lang="es-AR" dirty="0" err="1"/>
              <a:t>Munsell</a:t>
            </a:r>
            <a:r>
              <a:rPr lang="es-AR" dirty="0"/>
              <a:t>”, el “CIE  L*b*a”, el “CIE L*c*h”, el “CIE Y, x, z”, </a:t>
            </a:r>
            <a:r>
              <a:rPr lang="es-AR" dirty="0" smtClean="0"/>
              <a:t>etc. </a:t>
            </a:r>
            <a:r>
              <a:rPr lang="es-AR" dirty="0"/>
              <a:t>De todos ellos, el más popular es el Sistema “Y, x, y” </a:t>
            </a:r>
            <a:r>
              <a:rPr lang="es-AR" dirty="0" err="1"/>
              <a:t>ó</a:t>
            </a:r>
            <a:r>
              <a:rPr lang="es-AR" dirty="0"/>
              <a:t> más conocido como “Triángulo Cromático CIE” (CIE - </a:t>
            </a:r>
            <a:r>
              <a:rPr lang="es-AR" dirty="0" err="1"/>
              <a:t>Commission</a:t>
            </a:r>
            <a:r>
              <a:rPr lang="es-AR" dirty="0"/>
              <a:t> </a:t>
            </a:r>
            <a:r>
              <a:rPr lang="es-AR" dirty="0" err="1"/>
              <a:t>Internationale</a:t>
            </a:r>
            <a:r>
              <a:rPr lang="es-AR" dirty="0"/>
              <a:t> de </a:t>
            </a:r>
            <a:r>
              <a:rPr lang="es-AR" dirty="0" err="1"/>
              <a:t>L’eclairage</a:t>
            </a:r>
            <a:r>
              <a:rPr lang="es-AR" dirty="0"/>
              <a:t>).</a:t>
            </a:r>
          </a:p>
          <a:p>
            <a:r>
              <a:rPr lang="es-AR" dirty="0"/>
              <a:t>En el  Triángulo Cromático CIE, todos los colores están ordenados respecto de tres coordenadas cromáticas x, y, z, cumpliéndose la igualdad x + y + z = 1. Esto significa que a partir de dos coordenadas cualesquiera puede definirse un color </a:t>
            </a:r>
            <a:r>
              <a:rPr lang="es-AR" dirty="0" err="1"/>
              <a:t>ó</a:t>
            </a:r>
            <a:r>
              <a:rPr lang="es-AR" dirty="0"/>
              <a:t> mezcla de colores.</a:t>
            </a:r>
          </a:p>
          <a:p>
            <a:r>
              <a:rPr lang="es-AR" dirty="0"/>
              <a:t>El triángulo presenta una forma curva en su parte superior que es el lugar geométrico de las radiaciones monocromáticas, </a:t>
            </a:r>
            <a:r>
              <a:rPr lang="es-AR" dirty="0" smtClean="0"/>
              <a:t>cerrándose </a:t>
            </a:r>
            <a:r>
              <a:rPr lang="es-AR" dirty="0"/>
              <a:t>en su parte inferior por una </a:t>
            </a:r>
            <a:r>
              <a:rPr lang="es-AR" dirty="0" err="1"/>
              <a:t>linea</a:t>
            </a:r>
            <a:r>
              <a:rPr lang="es-AR" dirty="0"/>
              <a:t> recta llamada </a:t>
            </a:r>
            <a:r>
              <a:rPr lang="es-AR" dirty="0" smtClean="0"/>
              <a:t>“línea </a:t>
            </a:r>
            <a:r>
              <a:rPr lang="es-AR" dirty="0"/>
              <a:t>de los púrpura”. La zona central del triángulo es acromática y sobre ella se pueden localizar los colores de todas las fuentes de luz artificial. El centro de esta zona es un punto blanco donde los valores de las coordenadas x, y, z son iguales entre sí (0.333 cada una).  Cuanto más alejado del centro esté el punto buscado, más saturado será el color resultante.</a:t>
            </a:r>
          </a:p>
          <a:p>
            <a:endParaRPr lang="es-AR" dirty="0"/>
          </a:p>
        </p:txBody>
      </p:sp>
    </p:spTree>
    <p:extLst>
      <p:ext uri="{BB962C8B-B14F-4D97-AF65-F5344CB8AC3E}">
        <p14:creationId xmlns:p14="http://schemas.microsoft.com/office/powerpoint/2010/main" val="3411328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665927" y="612875"/>
            <a:ext cx="5540607" cy="6245125"/>
          </a:xfrm>
          <a:prstGeom prst="rect">
            <a:avLst/>
          </a:prstGeom>
        </p:spPr>
      </p:pic>
    </p:spTree>
    <p:extLst>
      <p:ext uri="{BB962C8B-B14F-4D97-AF65-F5344CB8AC3E}">
        <p14:creationId xmlns:p14="http://schemas.microsoft.com/office/powerpoint/2010/main" val="2351788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smtClean="0"/>
              <a:t>Temperatura de Color</a:t>
            </a:r>
            <a:endParaRPr lang="es-AR" b="1" dirty="0"/>
          </a:p>
        </p:txBody>
      </p:sp>
      <p:pic>
        <p:nvPicPr>
          <p:cNvPr id="4" name="Marcador de contenido 3"/>
          <p:cNvPicPr>
            <a:picLocks noGrp="1" noChangeAspect="1"/>
          </p:cNvPicPr>
          <p:nvPr>
            <p:ph idx="1"/>
          </p:nvPr>
        </p:nvPicPr>
        <p:blipFill>
          <a:blip r:embed="rId2"/>
          <a:stretch>
            <a:fillRect/>
          </a:stretch>
        </p:blipFill>
        <p:spPr>
          <a:xfrm rot="5400000">
            <a:off x="3813259" y="604881"/>
            <a:ext cx="4565478" cy="7659338"/>
          </a:xfrm>
          <a:prstGeom prst="rect">
            <a:avLst/>
          </a:prstGeom>
        </p:spPr>
      </p:pic>
      <p:sp>
        <p:nvSpPr>
          <p:cNvPr id="5" name="Rectángulo 4"/>
          <p:cNvSpPr/>
          <p:nvPr/>
        </p:nvSpPr>
        <p:spPr>
          <a:xfrm>
            <a:off x="1943099" y="1782479"/>
            <a:ext cx="8305799" cy="369332"/>
          </a:xfrm>
          <a:prstGeom prst="rect">
            <a:avLst/>
          </a:prstGeom>
        </p:spPr>
        <p:txBody>
          <a:bodyPr wrap="square">
            <a:spAutoFit/>
          </a:bodyPr>
          <a:lstStyle/>
          <a:p>
            <a:r>
              <a:rPr lang="es-AR" dirty="0"/>
              <a:t> Cuadro comparativo de la temperatura de color de </a:t>
            </a:r>
            <a:r>
              <a:rPr lang="es-AR" dirty="0" smtClean="0"/>
              <a:t>distintas  fuentes </a:t>
            </a:r>
            <a:r>
              <a:rPr lang="es-AR" dirty="0"/>
              <a:t>de Luz  ( Kelvin) </a:t>
            </a:r>
          </a:p>
        </p:txBody>
      </p:sp>
    </p:spTree>
    <p:extLst>
      <p:ext uri="{BB962C8B-B14F-4D97-AF65-F5344CB8AC3E}">
        <p14:creationId xmlns:p14="http://schemas.microsoft.com/office/powerpoint/2010/main" val="99802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Contrastes</a:t>
            </a:r>
            <a:r>
              <a:rPr lang="en-US" b="1" dirty="0" smtClean="0"/>
              <a:t> de </a:t>
            </a:r>
            <a:r>
              <a:rPr lang="en-US" b="1" dirty="0" err="1" smtClean="0"/>
              <a:t>Colores</a:t>
            </a:r>
            <a:endParaRPr lang="es-AR" b="1" dirty="0"/>
          </a:p>
        </p:txBody>
      </p:sp>
      <p:sp>
        <p:nvSpPr>
          <p:cNvPr id="3" name="Marcador de contenido 2"/>
          <p:cNvSpPr>
            <a:spLocks noGrp="1"/>
          </p:cNvSpPr>
          <p:nvPr>
            <p:ph idx="1"/>
          </p:nvPr>
        </p:nvSpPr>
        <p:spPr>
          <a:xfrm>
            <a:off x="838200" y="1825625"/>
            <a:ext cx="10515600" cy="4351338"/>
          </a:xfrm>
        </p:spPr>
        <p:txBody>
          <a:bodyPr/>
          <a:lstStyle/>
          <a:p>
            <a:pPr marL="0" indent="0">
              <a:buNone/>
            </a:pPr>
            <a:r>
              <a:rPr lang="es-AR" dirty="0"/>
              <a:t>La combinación de los colores tiene aplicaciones no solo en el campo de la </a:t>
            </a:r>
            <a:r>
              <a:rPr lang="es-AR" dirty="0" smtClean="0"/>
              <a:t>arquitectura, decoración </a:t>
            </a:r>
            <a:r>
              <a:rPr lang="es-AR" dirty="0" err="1"/>
              <a:t>ó</a:t>
            </a:r>
            <a:r>
              <a:rPr lang="es-AR" dirty="0"/>
              <a:t> el arte. </a:t>
            </a:r>
            <a:endParaRPr lang="es-AR" dirty="0" smtClean="0"/>
          </a:p>
          <a:p>
            <a:pPr marL="0" indent="0">
              <a:buNone/>
            </a:pPr>
            <a:r>
              <a:rPr lang="es-AR" dirty="0" smtClean="0"/>
              <a:t>Una </a:t>
            </a:r>
            <a:r>
              <a:rPr lang="es-AR" dirty="0"/>
              <a:t>adecuada combinación de ellos suele ser un recurso sumamente importante en el terreno de la señalización. Muchas de ellas son ya familiares en materia de seguridad, como lo es el caso del color negro sobre el amarillo en  las barreras ferroviarias, </a:t>
            </a:r>
            <a:r>
              <a:rPr lang="es-AR" dirty="0" smtClean="0"/>
              <a:t>azul y blanco en cartelería de seguridad, verde y blanco en señalética de salidas, etc</a:t>
            </a:r>
            <a:r>
              <a:rPr lang="es-AR" dirty="0"/>
              <a:t>.</a:t>
            </a:r>
          </a:p>
          <a:p>
            <a:pPr marL="0" indent="0">
              <a:buNone/>
            </a:pPr>
            <a:r>
              <a:rPr lang="es-AR" dirty="0" smtClean="0"/>
              <a:t>En la </a:t>
            </a:r>
            <a:r>
              <a:rPr lang="es-AR" dirty="0" err="1" smtClean="0"/>
              <a:t>diapo</a:t>
            </a:r>
            <a:r>
              <a:rPr lang="es-AR" dirty="0" smtClean="0"/>
              <a:t> que está a </a:t>
            </a:r>
            <a:r>
              <a:rPr lang="es-AR" dirty="0"/>
              <a:t>continuación se presentan algunas de las combinaciones de colores más efectivas.</a:t>
            </a:r>
          </a:p>
          <a:p>
            <a:endParaRPr lang="es-AR" dirty="0"/>
          </a:p>
        </p:txBody>
      </p:sp>
    </p:spTree>
    <p:extLst>
      <p:ext uri="{BB962C8B-B14F-4D97-AF65-F5344CB8AC3E}">
        <p14:creationId xmlns:p14="http://schemas.microsoft.com/office/powerpoint/2010/main" val="2816728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a:t>Contrastes de Colores</a:t>
            </a:r>
          </a:p>
        </p:txBody>
      </p:sp>
      <p:pic>
        <p:nvPicPr>
          <p:cNvPr id="4" name="Marcador de contenido 3"/>
          <p:cNvPicPr>
            <a:picLocks noGrp="1" noChangeAspect="1"/>
          </p:cNvPicPr>
          <p:nvPr>
            <p:ph idx="1"/>
          </p:nvPr>
        </p:nvPicPr>
        <p:blipFill>
          <a:blip r:embed="rId2"/>
          <a:stretch>
            <a:fillRect/>
          </a:stretch>
        </p:blipFill>
        <p:spPr>
          <a:xfrm>
            <a:off x="3850783" y="1690688"/>
            <a:ext cx="5048517" cy="5188578"/>
          </a:xfrm>
          <a:prstGeom prst="rect">
            <a:avLst/>
          </a:prstGeom>
        </p:spPr>
      </p:pic>
    </p:spTree>
    <p:extLst>
      <p:ext uri="{BB962C8B-B14F-4D97-AF65-F5344CB8AC3E}">
        <p14:creationId xmlns:p14="http://schemas.microsoft.com/office/powerpoint/2010/main" val="2249241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1840" y="2992415"/>
            <a:ext cx="10515600" cy="1325563"/>
          </a:xfrm>
        </p:spPr>
        <p:txBody>
          <a:bodyPr>
            <a:normAutofit fontScale="90000"/>
          </a:bodyPr>
          <a:lstStyle/>
          <a:p>
            <a:pPr marL="0" marR="0">
              <a:spcBef>
                <a:spcPts val="0"/>
              </a:spcBef>
              <a:spcAft>
                <a:spcPts val="0"/>
              </a:spcAft>
            </a:pPr>
            <a:r>
              <a:rPr lang="es-AR" sz="4800" dirty="0" smtClean="0">
                <a:latin typeface="Times New Roman" panose="02020603050405020304" pitchFamily="18" charset="0"/>
                <a:ea typeface="Times New Roman" panose="02020603050405020304" pitchFamily="18" charset="0"/>
              </a:rPr>
              <a:t>I) Módulo:  #2 </a:t>
            </a:r>
            <a:r>
              <a:rPr lang="es-AR" sz="4800" b="1" spc="-25" dirty="0" smtClean="0">
                <a:latin typeface="Times New Roman" panose="02020603050405020304" pitchFamily="18" charset="0"/>
                <a:ea typeface="Times New Roman" panose="02020603050405020304" pitchFamily="18" charset="0"/>
                <a:cs typeface="Times New Roman" panose="02020603050405020304" pitchFamily="18" charset="0"/>
              </a:rPr>
              <a:t>ÓPTICA y Luminotecnia</a:t>
            </a:r>
            <a:r>
              <a:rPr lang="es-AR" spc="-25" dirty="0">
                <a:latin typeface="Arial" panose="020B0604020202020204" pitchFamily="34" charset="0"/>
                <a:ea typeface="Times New Roman" panose="02020603050405020304" pitchFamily="18" charset="0"/>
                <a:cs typeface="Times New Roman" panose="02020603050405020304" pitchFamily="18" charset="0"/>
              </a:rPr>
              <a:t/>
            </a:r>
            <a:br>
              <a:rPr lang="es-AR" spc="-25" dirty="0">
                <a:latin typeface="Arial" panose="020B0604020202020204" pitchFamily="34" charset="0"/>
                <a:ea typeface="Times New Roman" panose="02020603050405020304" pitchFamily="18" charset="0"/>
                <a:cs typeface="Times New Roman" panose="02020603050405020304" pitchFamily="18" charset="0"/>
              </a:rPr>
            </a:br>
            <a:endParaRPr lang="es-AR" dirty="0"/>
          </a:p>
        </p:txBody>
      </p:sp>
    </p:spTree>
    <p:extLst>
      <p:ext uri="{BB962C8B-B14F-4D97-AF65-F5344CB8AC3E}">
        <p14:creationId xmlns:p14="http://schemas.microsoft.com/office/powerpoint/2010/main" val="1996515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err="1" smtClean="0"/>
              <a:t>Reflectancias</a:t>
            </a:r>
            <a:endParaRPr lang="es-AR" b="1"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AR" dirty="0"/>
              <a:t>El poder reflectante de las superficies que rodean a un local, juega un papel muy importante en el resultado final del proyecto de </a:t>
            </a:r>
            <a:r>
              <a:rPr lang="es-AR" dirty="0" smtClean="0"/>
              <a:t>iluminación arquitectónico.</a:t>
            </a:r>
          </a:p>
          <a:p>
            <a:pPr marL="0" indent="0" algn="just">
              <a:buNone/>
            </a:pPr>
            <a:r>
              <a:rPr lang="es-AR" dirty="0" smtClean="0"/>
              <a:t> </a:t>
            </a:r>
            <a:r>
              <a:rPr lang="es-AR" dirty="0"/>
              <a:t>Las luminarias emiten la luz de diversas formas según su tipo de distribución luminosa. </a:t>
            </a:r>
            <a:endParaRPr lang="es-AR" dirty="0" smtClean="0"/>
          </a:p>
          <a:p>
            <a:pPr marL="0" indent="0" algn="just">
              <a:buNone/>
            </a:pPr>
            <a:r>
              <a:rPr lang="es-AR" dirty="0" smtClean="0"/>
              <a:t>Cuando </a:t>
            </a:r>
            <a:r>
              <a:rPr lang="es-AR" dirty="0"/>
              <a:t>esta emisión luminosa es del tipo abierta, habrá una gran parte de la luz que llegará en forma directa al plano de trabajo, es decir sin obstáculos; pero habrá también una porción importante de esa emisión que caerá sobre las paredes. </a:t>
            </a:r>
            <a:endParaRPr lang="es-AR" dirty="0" smtClean="0"/>
          </a:p>
          <a:p>
            <a:pPr marL="0" indent="0" algn="just">
              <a:buNone/>
            </a:pPr>
            <a:r>
              <a:rPr lang="es-AR" dirty="0" smtClean="0"/>
              <a:t>Esa </a:t>
            </a:r>
            <a:r>
              <a:rPr lang="es-AR" dirty="0"/>
              <a:t>parte de la luz emitida por la luminaria, podrá ser reflejada y aprovechada en mayor </a:t>
            </a:r>
            <a:r>
              <a:rPr lang="es-AR" dirty="0" err="1"/>
              <a:t>ó</a:t>
            </a:r>
            <a:r>
              <a:rPr lang="es-AR" dirty="0"/>
              <a:t> menor grado según el poder reflectante de esas superficies.</a:t>
            </a:r>
          </a:p>
          <a:p>
            <a:endParaRPr lang="es-AR" dirty="0"/>
          </a:p>
        </p:txBody>
      </p:sp>
    </p:spTree>
    <p:extLst>
      <p:ext uri="{BB962C8B-B14F-4D97-AF65-F5344CB8AC3E}">
        <p14:creationId xmlns:p14="http://schemas.microsoft.com/office/powerpoint/2010/main" val="16431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3610"/>
            <a:ext cx="10515600" cy="1325563"/>
          </a:xfrm>
        </p:spPr>
        <p:txBody>
          <a:bodyPr/>
          <a:lstStyle/>
          <a:p>
            <a:pPr algn="ctr"/>
            <a:r>
              <a:rPr lang="es-AR" b="1" dirty="0"/>
              <a:t>Reflectancias</a:t>
            </a:r>
          </a:p>
        </p:txBody>
      </p:sp>
      <p:pic>
        <p:nvPicPr>
          <p:cNvPr id="4" name="Marcador de contenido 3"/>
          <p:cNvPicPr>
            <a:picLocks noGrp="1" noChangeAspect="1"/>
          </p:cNvPicPr>
          <p:nvPr>
            <p:ph idx="1"/>
          </p:nvPr>
        </p:nvPicPr>
        <p:blipFill>
          <a:blip r:embed="rId2"/>
          <a:stretch>
            <a:fillRect/>
          </a:stretch>
        </p:blipFill>
        <p:spPr>
          <a:xfrm>
            <a:off x="3515933" y="1639173"/>
            <a:ext cx="5537916" cy="5074057"/>
          </a:xfrm>
          <a:prstGeom prst="rect">
            <a:avLst/>
          </a:prstGeom>
        </p:spPr>
      </p:pic>
    </p:spTree>
    <p:extLst>
      <p:ext uri="{BB962C8B-B14F-4D97-AF65-F5344CB8AC3E}">
        <p14:creationId xmlns:p14="http://schemas.microsoft.com/office/powerpoint/2010/main" val="731590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1840" y="850006"/>
            <a:ext cx="10515600" cy="5318973"/>
          </a:xfrm>
        </p:spPr>
        <p:txBody>
          <a:bodyPr>
            <a:normAutofit/>
          </a:bodyPr>
          <a:lstStyle/>
          <a:p>
            <a:pPr marL="0" marR="0" algn="ctr">
              <a:spcBef>
                <a:spcPts val="0"/>
              </a:spcBef>
              <a:spcAft>
                <a:spcPts val="0"/>
              </a:spcAft>
            </a:pPr>
            <a:r>
              <a:rPr lang="es-AR" sz="4800" dirty="0" smtClean="0">
                <a:latin typeface="Times New Roman" panose="02020603050405020304" pitchFamily="18" charset="0"/>
                <a:ea typeface="Times New Roman" panose="02020603050405020304" pitchFamily="18" charset="0"/>
              </a:rPr>
              <a:t>I) Módulo:  #2 </a:t>
            </a:r>
            <a:r>
              <a:rPr lang="es-AR" sz="4800" b="1" spc="-25" dirty="0" smtClean="0">
                <a:latin typeface="Times New Roman" panose="02020603050405020304" pitchFamily="18" charset="0"/>
                <a:ea typeface="Times New Roman" panose="02020603050405020304" pitchFamily="18" charset="0"/>
                <a:cs typeface="Times New Roman" panose="02020603050405020304" pitchFamily="18" charset="0"/>
              </a:rPr>
              <a:t>ÓPTICA</a:t>
            </a:r>
            <a:br>
              <a:rPr lang="es-AR" sz="4800" b="1" spc="-25" dirty="0" smtClean="0">
                <a:latin typeface="Times New Roman" panose="02020603050405020304" pitchFamily="18" charset="0"/>
                <a:ea typeface="Times New Roman" panose="02020603050405020304" pitchFamily="18" charset="0"/>
                <a:cs typeface="Times New Roman" panose="02020603050405020304" pitchFamily="18" charset="0"/>
              </a:rPr>
            </a:br>
            <a:r>
              <a:rPr lang="es-AR" sz="4800" b="1" spc="-25" dirty="0" smtClean="0">
                <a:latin typeface="Times New Roman" panose="02020603050405020304" pitchFamily="18" charset="0"/>
                <a:ea typeface="Times New Roman" panose="02020603050405020304" pitchFamily="18" charset="0"/>
                <a:cs typeface="Times New Roman" panose="02020603050405020304" pitchFamily="18" charset="0"/>
              </a:rPr>
              <a:t/>
            </a:r>
            <a:br>
              <a:rPr lang="es-AR" sz="4800" b="1" spc="-25" dirty="0" smtClean="0">
                <a:latin typeface="Times New Roman" panose="02020603050405020304" pitchFamily="18" charset="0"/>
                <a:ea typeface="Times New Roman" panose="02020603050405020304" pitchFamily="18" charset="0"/>
                <a:cs typeface="Times New Roman" panose="02020603050405020304" pitchFamily="18" charset="0"/>
              </a:rPr>
            </a:br>
            <a:r>
              <a:rPr lang="es-AR" sz="4800" b="1" spc="-25" dirty="0" smtClean="0">
                <a:latin typeface="Times New Roman" panose="02020603050405020304" pitchFamily="18" charset="0"/>
                <a:ea typeface="Times New Roman" panose="02020603050405020304" pitchFamily="18" charset="0"/>
                <a:cs typeface="Times New Roman" panose="02020603050405020304" pitchFamily="18" charset="0"/>
              </a:rPr>
              <a:t> a) Luz y Color</a:t>
            </a:r>
            <a:r>
              <a:rPr lang="es-AR" spc="-25" dirty="0">
                <a:latin typeface="Arial" panose="020B0604020202020204" pitchFamily="34" charset="0"/>
                <a:ea typeface="Times New Roman" panose="02020603050405020304" pitchFamily="18" charset="0"/>
                <a:cs typeface="Times New Roman" panose="02020603050405020304" pitchFamily="18" charset="0"/>
              </a:rPr>
              <a:t/>
            </a:r>
            <a:br>
              <a:rPr lang="es-AR" spc="-25" dirty="0">
                <a:latin typeface="Arial" panose="020B0604020202020204" pitchFamily="34" charset="0"/>
                <a:ea typeface="Times New Roman" panose="02020603050405020304" pitchFamily="18" charset="0"/>
                <a:cs typeface="Times New Roman" panose="02020603050405020304" pitchFamily="18" charset="0"/>
              </a:rPr>
            </a:br>
            <a:endParaRPr lang="es-AR" dirty="0"/>
          </a:p>
        </p:txBody>
      </p:sp>
    </p:spTree>
    <p:extLst>
      <p:ext uri="{BB962C8B-B14F-4D97-AF65-F5344CB8AC3E}">
        <p14:creationId xmlns:p14="http://schemas.microsoft.com/office/powerpoint/2010/main" val="4287558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3791"/>
            <a:ext cx="10515600" cy="4237149"/>
          </a:xfrm>
        </p:spPr>
        <p:txBody>
          <a:bodyPr>
            <a:normAutofit fontScale="90000"/>
          </a:bodyPr>
          <a:lstStyle/>
          <a:p>
            <a:r>
              <a:rPr lang="es-AR" dirty="0" smtClean="0"/>
              <a:t> 			</a:t>
            </a:r>
            <a:r>
              <a:rPr lang="es-AR" sz="4900" b="1" dirty="0" smtClean="0"/>
              <a:t>La visión del color</a:t>
            </a:r>
            <a:r>
              <a:rPr lang="es-AR" sz="1600" dirty="0" smtClean="0"/>
              <a:t/>
            </a:r>
            <a:br>
              <a:rPr lang="es-AR" sz="1600" dirty="0" smtClean="0"/>
            </a:br>
            <a:r>
              <a:rPr lang="es-AR" sz="2000" b="1" dirty="0" smtClean="0"/>
              <a:t>El espectro electromagnético:</a:t>
            </a:r>
            <a:r>
              <a:rPr lang="es-AR" sz="1600" b="1" dirty="0" smtClean="0"/>
              <a:t/>
            </a:r>
            <a:br>
              <a:rPr lang="es-AR" sz="1600" b="1" dirty="0" smtClean="0"/>
            </a:br>
            <a:r>
              <a:rPr lang="es-AR" sz="1600" dirty="0" smtClean="0"/>
              <a:t/>
            </a:r>
            <a:br>
              <a:rPr lang="es-AR" sz="1600" dirty="0" smtClean="0"/>
            </a:br>
            <a:r>
              <a:rPr lang="es-AR" sz="1600" dirty="0" smtClean="0"/>
              <a:t>El universo por doquier se encuentra rodeado por Ondas Electromagnéticas de diversas longitudes.</a:t>
            </a:r>
            <a:br>
              <a:rPr lang="es-AR" sz="1600" dirty="0" smtClean="0"/>
            </a:br>
            <a:r>
              <a:rPr lang="es-AR" sz="1600" dirty="0" smtClean="0"/>
              <a:t/>
            </a:r>
            <a:br>
              <a:rPr lang="es-AR" sz="1600" dirty="0" smtClean="0"/>
            </a:br>
            <a:r>
              <a:rPr lang="es-AR" sz="1600" dirty="0" smtClean="0"/>
              <a:t>La luz es la porción de este espectro que estimula la retina del ojo humano permitiendo la percepción de los colores. Esta región de las ondas electromagnéticas se llama Espectro Visible y ocupa una banda muy estrecha de este espectro.</a:t>
            </a:r>
            <a:br>
              <a:rPr lang="es-AR" sz="1600" dirty="0" smtClean="0"/>
            </a:br>
            <a:r>
              <a:rPr lang="es-AR" sz="1600" dirty="0" smtClean="0"/>
              <a:t/>
            </a:r>
            <a:br>
              <a:rPr lang="es-AR" sz="1600" dirty="0" smtClean="0"/>
            </a:br>
            <a:r>
              <a:rPr lang="es-AR" sz="1600" dirty="0" smtClean="0"/>
              <a:t>Cuando la luz es separada en sus diversas longitudes de onda componentes es llamada Espectro.</a:t>
            </a:r>
            <a:br>
              <a:rPr lang="es-AR" sz="1600" dirty="0" smtClean="0"/>
            </a:br>
            <a:r>
              <a:rPr lang="es-AR" sz="1600" dirty="0"/>
              <a:t/>
            </a:r>
            <a:br>
              <a:rPr lang="es-AR" sz="1600" dirty="0"/>
            </a:br>
            <a:r>
              <a:rPr lang="es-AR" sz="1600" dirty="0" smtClean="0"/>
              <a:t>Si se hace pasar la luz por un prisma de vidrio transparente, produce un espectro formado por los colores rojo, naranja, amarillo, verde, azul, índigo y violeta.</a:t>
            </a:r>
            <a:br>
              <a:rPr lang="es-AR" sz="1600" dirty="0" smtClean="0"/>
            </a:br>
            <a:r>
              <a:rPr lang="es-AR" sz="1600" dirty="0"/>
              <a:t/>
            </a:r>
            <a:br>
              <a:rPr lang="es-AR" sz="1600" dirty="0"/>
            </a:br>
            <a:r>
              <a:rPr lang="es-AR" sz="1600" dirty="0" smtClean="0"/>
              <a:t>Este fenómeno es causado por las diferencias de sus longitudes de onda. </a:t>
            </a:r>
            <a:br>
              <a:rPr lang="es-AR" sz="1600" dirty="0" smtClean="0"/>
            </a:br>
            <a:r>
              <a:rPr lang="es-AR" sz="1600" dirty="0"/>
              <a:t/>
            </a:r>
            <a:br>
              <a:rPr lang="es-AR" sz="1600" dirty="0"/>
            </a:br>
            <a:r>
              <a:rPr lang="es-AR" sz="1600" dirty="0" smtClean="0"/>
              <a:t>El rojo es la longitud del onda más larga y el violeta la más corta.</a:t>
            </a:r>
            <a:br>
              <a:rPr lang="es-AR" sz="1600" dirty="0" smtClean="0"/>
            </a:br>
            <a:r>
              <a:rPr lang="es-AR" sz="1600" dirty="0"/>
              <a:t/>
            </a:r>
            <a:br>
              <a:rPr lang="es-AR" sz="1600" dirty="0"/>
            </a:br>
            <a:r>
              <a:rPr lang="es-AR" sz="1600" dirty="0" smtClean="0"/>
              <a:t>El ojo humano percibe estas diferentes longitudes de onda como Colores.</a:t>
            </a:r>
            <a:r>
              <a:rPr lang="es-AR" dirty="0" smtClean="0"/>
              <a:t/>
            </a:r>
            <a:br>
              <a:rPr lang="es-AR" dirty="0" smtClean="0"/>
            </a:br>
            <a:r>
              <a:rPr lang="es-AR" dirty="0" smtClean="0"/>
              <a:t> </a:t>
            </a:r>
            <a:endParaRPr lang="es-AR" dirty="0"/>
          </a:p>
        </p:txBody>
      </p:sp>
      <p:pic>
        <p:nvPicPr>
          <p:cNvPr id="4" name="Marcador de contenido 3"/>
          <p:cNvPicPr>
            <a:picLocks noGrp="1" noChangeAspect="1"/>
          </p:cNvPicPr>
          <p:nvPr>
            <p:ph idx="1"/>
          </p:nvPr>
        </p:nvPicPr>
        <p:blipFill>
          <a:blip r:embed="rId2"/>
          <a:stretch>
            <a:fillRect/>
          </a:stretch>
        </p:blipFill>
        <p:spPr>
          <a:xfrm>
            <a:off x="3467100" y="4888863"/>
            <a:ext cx="5257800" cy="1228725"/>
          </a:xfrm>
          <a:prstGeom prst="rect">
            <a:avLst/>
          </a:prstGeom>
        </p:spPr>
      </p:pic>
    </p:spTree>
    <p:extLst>
      <p:ext uri="{BB962C8B-B14F-4D97-AF65-F5344CB8AC3E}">
        <p14:creationId xmlns:p14="http://schemas.microsoft.com/office/powerpoint/2010/main" val="2421986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33675" y="1052512"/>
            <a:ext cx="6724650" cy="4752975"/>
          </a:xfrm>
          <a:prstGeom prst="rect">
            <a:avLst/>
          </a:prstGeom>
        </p:spPr>
      </p:pic>
    </p:spTree>
    <p:extLst>
      <p:ext uri="{BB962C8B-B14F-4D97-AF65-F5344CB8AC3E}">
        <p14:creationId xmlns:p14="http://schemas.microsoft.com/office/powerpoint/2010/main" val="18370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smtClean="0"/>
              <a:t>La visión del color</a:t>
            </a:r>
            <a:r>
              <a:rPr lang="es-AR" dirty="0" smtClean="0"/>
              <a:t/>
            </a:r>
            <a:br>
              <a:rPr lang="es-AR" dirty="0" smtClean="0"/>
            </a:br>
            <a:endParaRPr lang="es-AR" dirty="0"/>
          </a:p>
        </p:txBody>
      </p:sp>
      <p:sp>
        <p:nvSpPr>
          <p:cNvPr id="3" name="Marcador de contenido 2"/>
          <p:cNvSpPr>
            <a:spLocks noGrp="1"/>
          </p:cNvSpPr>
          <p:nvPr>
            <p:ph idx="1"/>
          </p:nvPr>
        </p:nvSpPr>
        <p:spPr/>
        <p:txBody>
          <a:bodyPr>
            <a:normAutofit fontScale="62500" lnSpcReduction="20000"/>
          </a:bodyPr>
          <a:lstStyle/>
          <a:p>
            <a:r>
              <a:rPr lang="es-AR" dirty="0" smtClean="0"/>
              <a:t>La sensibilidad del ojo a las distintas longitudes de onda de la luz del mediodía soleado, suponiendo a todas las radiaciones luminosas de igual energía, se representa mediante una curva denominada “curva de sensibilidad del ojo” .</a:t>
            </a:r>
          </a:p>
          <a:p>
            <a:r>
              <a:rPr lang="es-AR" dirty="0" smtClean="0"/>
              <a:t>El ojo tiene su mayor sensibilidad en la longitud de onda de 555 </a:t>
            </a:r>
            <a:r>
              <a:rPr lang="es-AR" dirty="0" err="1" smtClean="0"/>
              <a:t>nm</a:t>
            </a:r>
            <a:r>
              <a:rPr lang="es-AR" dirty="0" smtClean="0"/>
              <a:t> que corresponde al color amarillo verdoso y la mínima a los colores rojo y violeta. Esta situación es la que se presenta a la luz del día </a:t>
            </a:r>
            <a:r>
              <a:rPr lang="es-AR" dirty="0" err="1" smtClean="0"/>
              <a:t>ó</a:t>
            </a:r>
            <a:r>
              <a:rPr lang="es-AR" dirty="0" smtClean="0"/>
              <a:t> con buena iluminación y se denomina “visión </a:t>
            </a:r>
            <a:r>
              <a:rPr lang="es-AR" dirty="0" err="1" smtClean="0"/>
              <a:t>fotópica</a:t>
            </a:r>
            <a:r>
              <a:rPr lang="es-AR" dirty="0" smtClean="0"/>
              <a:t>” (actúan ambos sensores de la retina: los conos, fundamentalmente sensibles al color y los bastoncillos, sensibles a la luz). En el crepúsculo y la noche, (“visión </a:t>
            </a:r>
            <a:r>
              <a:rPr lang="es-AR" dirty="0" err="1" smtClean="0"/>
              <a:t>escotópica</a:t>
            </a:r>
            <a:r>
              <a:rPr lang="es-AR" dirty="0" smtClean="0"/>
              <a:t>”) se produce el denominado Efecto Purkinje, que consiste en el desplazamiento de la curva hacia las longitudes de onda más bajas, quedando la sensibilidad máxima en la longitud de onda de 507 </a:t>
            </a:r>
            <a:r>
              <a:rPr lang="es-AR" dirty="0" err="1" smtClean="0"/>
              <a:t>nm</a:t>
            </a:r>
            <a:r>
              <a:rPr lang="es-AR" dirty="0" smtClean="0"/>
              <a:t>. Esto significa que, aunque no hay visión de color, (no trabajan los conos) el ojo se hace relativamente muy sensible a la energía en el extremo azul del espectro y casi ciego al rojo; es decir que, durante el Efecto Purkinje, de dos haces de luz de igual intensidad, uno azul y otro rojo, el azul se verá mucho más brillante que el rojo.</a:t>
            </a:r>
          </a:p>
          <a:p>
            <a:r>
              <a:rPr lang="es-AR" dirty="0" smtClean="0"/>
              <a:t>Es de suma importancia el tener en cuenta estos efectos cuando se trabaje con bajas iluminancias.</a:t>
            </a:r>
          </a:p>
          <a:p>
            <a:pPr marL="0" indent="0">
              <a:buNone/>
            </a:pPr>
            <a:endParaRPr lang="es-AR" dirty="0" smtClean="0"/>
          </a:p>
          <a:p>
            <a:r>
              <a:rPr lang="es-AR" dirty="0" smtClean="0"/>
              <a:t>El espectro visible para el ojo humano es aquel que </a:t>
            </a:r>
            <a:r>
              <a:rPr lang="es-AR" dirty="0" err="1" smtClean="0"/>
              <a:t>vá</a:t>
            </a:r>
            <a:r>
              <a:rPr lang="es-AR" dirty="0" smtClean="0"/>
              <a:t> desde los 380nm de longitud de onda para el color violeta hasta los 780 </a:t>
            </a:r>
            <a:r>
              <a:rPr lang="es-AR" dirty="0" err="1" smtClean="0"/>
              <a:t>nm</a:t>
            </a:r>
            <a:r>
              <a:rPr lang="es-AR" dirty="0" smtClean="0"/>
              <a:t> para el color rojo. Fuera de estos límites, el ojo no percibe ninguna clase de radiación.</a:t>
            </a:r>
          </a:p>
          <a:p>
            <a:pPr marL="0" indent="0">
              <a:buNone/>
            </a:pPr>
            <a:endParaRPr lang="es-AR" dirty="0"/>
          </a:p>
        </p:txBody>
      </p:sp>
    </p:spTree>
    <p:extLst>
      <p:ext uri="{BB962C8B-B14F-4D97-AF65-F5344CB8AC3E}">
        <p14:creationId xmlns:p14="http://schemas.microsoft.com/office/powerpoint/2010/main" val="1080916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Curva </a:t>
            </a:r>
            <a:r>
              <a:rPr lang="es-AR" dirty="0"/>
              <a:t>de sensibilidad del ojo</a:t>
            </a:r>
          </a:p>
        </p:txBody>
      </p:sp>
      <p:pic>
        <p:nvPicPr>
          <p:cNvPr id="4" name="Marcador de contenido 3"/>
          <p:cNvPicPr>
            <a:picLocks noGrp="1" noChangeAspect="1"/>
          </p:cNvPicPr>
          <p:nvPr>
            <p:ph idx="1"/>
          </p:nvPr>
        </p:nvPicPr>
        <p:blipFill>
          <a:blip r:embed="rId2"/>
          <a:stretch>
            <a:fillRect/>
          </a:stretch>
        </p:blipFill>
        <p:spPr>
          <a:xfrm>
            <a:off x="2021307" y="1732880"/>
            <a:ext cx="7913133" cy="4577768"/>
          </a:xfrm>
          <a:prstGeom prst="rect">
            <a:avLst/>
          </a:prstGeom>
        </p:spPr>
      </p:pic>
    </p:spTree>
    <p:extLst>
      <p:ext uri="{BB962C8B-B14F-4D97-AF65-F5344CB8AC3E}">
        <p14:creationId xmlns:p14="http://schemas.microsoft.com/office/powerpoint/2010/main" val="444287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smtClean="0"/>
              <a:t>Rendimiento de color </a:t>
            </a:r>
            <a:endParaRPr lang="es-AR" b="1" dirty="0"/>
          </a:p>
        </p:txBody>
      </p:sp>
      <p:sp>
        <p:nvSpPr>
          <p:cNvPr id="3" name="Marcador de contenido 2"/>
          <p:cNvSpPr>
            <a:spLocks noGrp="1"/>
          </p:cNvSpPr>
          <p:nvPr>
            <p:ph idx="1"/>
          </p:nvPr>
        </p:nvSpPr>
        <p:spPr/>
        <p:txBody>
          <a:bodyPr>
            <a:normAutofit/>
          </a:bodyPr>
          <a:lstStyle/>
          <a:p>
            <a:pPr marL="0" indent="0" algn="just">
              <a:buNone/>
            </a:pPr>
            <a:r>
              <a:rPr lang="es-AR" sz="1400" dirty="0" smtClean="0"/>
              <a:t>“El color es luz...no existe el color sin luz” Se dice que un objeto es rojo porque refleja las radiaciones luminosas rojas y absorbe todos los demás colores del espectro.</a:t>
            </a:r>
          </a:p>
          <a:p>
            <a:pPr marL="0" indent="0" algn="just">
              <a:buNone/>
            </a:pPr>
            <a:r>
              <a:rPr lang="es-AR" sz="1400" dirty="0" smtClean="0"/>
              <a:t>Esto es válido si la fuente luminosa produce la suficiente cantidad de radiaciones  en la zona roja del espectro visible.</a:t>
            </a:r>
          </a:p>
          <a:p>
            <a:pPr marL="0" indent="0" algn="just">
              <a:buNone/>
            </a:pPr>
            <a:r>
              <a:rPr lang="es-AR" sz="1400" dirty="0" smtClean="0"/>
              <a:t> Por lo tanto, para que una fuente de luz sea considerada como de buen “rendimiento de color”, debe emitir todos los colores del espectro visible. Si falta uno de ellos, este no podrá ser reflejado.</a:t>
            </a:r>
          </a:p>
          <a:p>
            <a:endParaRPr lang="es-AR" sz="1400" dirty="0"/>
          </a:p>
        </p:txBody>
      </p:sp>
      <p:pic>
        <p:nvPicPr>
          <p:cNvPr id="4" name="Imagen 3"/>
          <p:cNvPicPr>
            <a:picLocks noChangeAspect="1"/>
          </p:cNvPicPr>
          <p:nvPr/>
        </p:nvPicPr>
        <p:blipFill>
          <a:blip r:embed="rId2"/>
          <a:stretch>
            <a:fillRect/>
          </a:stretch>
        </p:blipFill>
        <p:spPr>
          <a:xfrm>
            <a:off x="3138487" y="4001294"/>
            <a:ext cx="5915025" cy="2219325"/>
          </a:xfrm>
          <a:prstGeom prst="rect">
            <a:avLst/>
          </a:prstGeom>
        </p:spPr>
      </p:pic>
    </p:spTree>
    <p:extLst>
      <p:ext uri="{BB962C8B-B14F-4D97-AF65-F5344CB8AC3E}">
        <p14:creationId xmlns:p14="http://schemas.microsoft.com/office/powerpoint/2010/main" val="2787844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76063"/>
            <a:ext cx="10515600" cy="2545702"/>
          </a:xfrm>
        </p:spPr>
        <p:txBody>
          <a:bodyPr>
            <a:normAutofit/>
          </a:bodyPr>
          <a:lstStyle/>
          <a:p>
            <a:r>
              <a:rPr lang="es-AR" sz="1400" dirty="0" smtClean="0"/>
              <a:t>Las </a:t>
            </a:r>
            <a:r>
              <a:rPr lang="es-AR" sz="1400" dirty="0"/>
              <a:t>propiedades de una fuente de luz, a los efectos de la reproducción de los colores, se valorizan mediante el “</a:t>
            </a:r>
            <a:r>
              <a:rPr lang="es-AR" sz="1400" dirty="0" err="1"/>
              <a:t>Indice</a:t>
            </a:r>
            <a:r>
              <a:rPr lang="es-AR" sz="1400" dirty="0"/>
              <a:t> de Reproducción Cromática” (IRC) </a:t>
            </a:r>
            <a:r>
              <a:rPr lang="es-AR" sz="1400" dirty="0" err="1"/>
              <a:t>ó</a:t>
            </a:r>
            <a:r>
              <a:rPr lang="es-AR" sz="1400" dirty="0"/>
              <a:t> CRI (“Color Rendering Index”). </a:t>
            </a:r>
            <a:r>
              <a:rPr lang="es-AR" sz="1400" dirty="0" smtClean="0"/>
              <a:t/>
            </a:r>
            <a:br>
              <a:rPr lang="es-AR" sz="1400" dirty="0" smtClean="0"/>
            </a:br>
            <a:r>
              <a:rPr lang="es-AR" sz="1400" dirty="0"/>
              <a:t/>
            </a:r>
            <a:br>
              <a:rPr lang="es-AR" sz="1400" dirty="0"/>
            </a:br>
            <a:r>
              <a:rPr lang="es-AR" sz="1400" dirty="0" smtClean="0"/>
              <a:t>Este </a:t>
            </a:r>
            <a:r>
              <a:rPr lang="es-AR" sz="1400" dirty="0"/>
              <a:t>factor se determina comparando el aspecto cromático que presentan los objetos iluminados por una fuente dada con el que presentan iluminados por una “luz de referencia”. </a:t>
            </a:r>
            <a:r>
              <a:rPr lang="es-AR" sz="1400" dirty="0" smtClean="0"/>
              <a:t/>
            </a:r>
            <a:br>
              <a:rPr lang="es-AR" sz="1400" dirty="0" smtClean="0"/>
            </a:br>
            <a:r>
              <a:rPr lang="es-AR" sz="1400" dirty="0"/>
              <a:t/>
            </a:r>
            <a:br>
              <a:rPr lang="es-AR" sz="1400" dirty="0"/>
            </a:br>
            <a:r>
              <a:rPr lang="es-AR" sz="1400" dirty="0" smtClean="0"/>
              <a:t>Los </a:t>
            </a:r>
            <a:r>
              <a:rPr lang="es-AR" sz="1400" dirty="0"/>
              <a:t>espectros de las lámparas incandescentes </a:t>
            </a:r>
            <a:r>
              <a:rPr lang="es-AR" sz="1400" dirty="0" err="1"/>
              <a:t>ó</a:t>
            </a:r>
            <a:r>
              <a:rPr lang="es-AR" sz="1400" dirty="0"/>
              <a:t> de la luz del día se denominan “continuos” por cuanto contienen todas las radiaciones del espectro visible y se los considera óptimos en cuanto a la reproducción cromática; se dice que tienen un IRC= 100</a:t>
            </a:r>
            <a:r>
              <a:rPr lang="es-AR" sz="1400" dirty="0" smtClean="0"/>
              <a:t>.</a:t>
            </a:r>
            <a:br>
              <a:rPr lang="es-AR" sz="1400" dirty="0" smtClean="0"/>
            </a:br>
            <a:r>
              <a:rPr lang="es-AR" sz="1400" dirty="0"/>
              <a:t/>
            </a:r>
            <a:br>
              <a:rPr lang="es-AR" sz="1400" dirty="0"/>
            </a:br>
            <a:r>
              <a:rPr lang="es-AR" sz="1400" dirty="0" smtClean="0"/>
              <a:t> </a:t>
            </a:r>
            <a:r>
              <a:rPr lang="es-AR" sz="1400" dirty="0"/>
              <a:t>En realidad ninguno de los dos es perfecto ni tampoco son iguales. (al espectro de la lámpara incandescente le falta componente “azul” mientras que a la luz del día “roja”) </a:t>
            </a:r>
          </a:p>
        </p:txBody>
      </p:sp>
      <p:pic>
        <p:nvPicPr>
          <p:cNvPr id="4" name="Marcador de contenido 3"/>
          <p:cNvPicPr>
            <a:picLocks noGrp="1" noChangeAspect="1"/>
          </p:cNvPicPr>
          <p:nvPr>
            <p:ph idx="1"/>
          </p:nvPr>
        </p:nvPicPr>
        <p:blipFill>
          <a:blip r:embed="rId2"/>
          <a:stretch>
            <a:fillRect/>
          </a:stretch>
        </p:blipFill>
        <p:spPr>
          <a:xfrm>
            <a:off x="3276600" y="4021765"/>
            <a:ext cx="5638800" cy="2353277"/>
          </a:xfrm>
          <a:prstGeom prst="rect">
            <a:avLst/>
          </a:prstGeom>
        </p:spPr>
      </p:pic>
      <p:pic>
        <p:nvPicPr>
          <p:cNvPr id="3" name="Imagen 2"/>
          <p:cNvPicPr>
            <a:picLocks noChangeAspect="1"/>
          </p:cNvPicPr>
          <p:nvPr/>
        </p:nvPicPr>
        <p:blipFill>
          <a:blip r:embed="rId3"/>
          <a:stretch>
            <a:fillRect/>
          </a:stretch>
        </p:blipFill>
        <p:spPr>
          <a:xfrm>
            <a:off x="554408" y="153115"/>
            <a:ext cx="10516511" cy="1322947"/>
          </a:xfrm>
          <a:prstGeom prst="rect">
            <a:avLst/>
          </a:prstGeom>
        </p:spPr>
      </p:pic>
    </p:spTree>
    <p:extLst>
      <p:ext uri="{BB962C8B-B14F-4D97-AF65-F5344CB8AC3E}">
        <p14:creationId xmlns:p14="http://schemas.microsoft.com/office/powerpoint/2010/main" val="427073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1277</Words>
  <Application>Microsoft Office PowerPoint</Application>
  <PresentationFormat>Panorámica</PresentationFormat>
  <Paragraphs>59</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Times New Roman</vt:lpstr>
      <vt:lpstr>Tema de Office</vt:lpstr>
      <vt:lpstr> Cátedra de Física 1er Año – Carrera de Arquitectura Facultad de Arquitectura UCSF</vt:lpstr>
      <vt:lpstr>I) Módulo:  #2 ÓPTICA y Luminotecnia </vt:lpstr>
      <vt:lpstr>I) Módulo:  #2 ÓPTICA   a) Luz y Color </vt:lpstr>
      <vt:lpstr>    La visión del color El espectro electromagnético:  El universo por doquier se encuentra rodeado por Ondas Electromagnéticas de diversas longitudes.  La luz es la porción de este espectro que estimula la retina del ojo humano permitiendo la percepción de los colores. Esta región de las ondas electromagnéticas se llama Espectro Visible y ocupa una banda muy estrecha de este espectro.  Cuando la luz es separada en sus diversas longitudes de onda componentes es llamada Espectro.  Si se hace pasar la luz por un prisma de vidrio transparente, produce un espectro formado por los colores rojo, naranja, amarillo, verde, azul, índigo y violeta.  Este fenómeno es causado por las diferencias de sus longitudes de onda.   El rojo es la longitud del onda más larga y el violeta la más corta.  El ojo humano percibe estas diferentes longitudes de onda como Colores.  </vt:lpstr>
      <vt:lpstr>Presentación de PowerPoint</vt:lpstr>
      <vt:lpstr>La visión del color </vt:lpstr>
      <vt:lpstr>Curva de sensibilidad del ojo</vt:lpstr>
      <vt:lpstr>Rendimiento de color </vt:lpstr>
      <vt:lpstr>Las propiedades de una fuente de luz, a los efectos de la reproducción de los colores, se valorizan mediante el “Indice de Reproducción Cromática” (IRC) ó CRI (“Color Rendering Index”).   Este factor se determina comparando el aspecto cromático que presentan los objetos iluminados por una fuente dada con el que presentan iluminados por una “luz de referencia”.   Los espectros de las lámparas incandescentes ó de la luz del día se denominan “continuos” por cuanto contienen todas las radiaciones del espectro visible y se los considera óptimos en cuanto a la reproducción cromática; se dice que tienen un IRC= 100.   En realidad ninguno de los dos es perfecto ni tampoco son iguales. (al espectro de la lámpara incandescente le falta componente “azul” mientras que a la luz del día “roja”) </vt:lpstr>
      <vt:lpstr>Los “gráficos o curvas de distribución espectral” permiten al proyectista tener una rápida apreciación de las características de color de una determinada fuente.  En base a este criterio se clasifican las fuentes de luz artificial. Se dirá que una lámpara tiene un rendimiento cromático óptimo si el IRC está comprendido entre 85 y 100, bueno si está entre 70 y 85 y discreto si lo está entre 50 y 70.  Se debe tener en cuenta que dos fuentes pueden tener el mismo IRC y distinta “Temperatura de color”. (Ver Temperatura de color)   Por lo tanto es conveniente, cuando se compare capacidad de reproducción cromática, buscar que las lámparas tengan temperaturas de color aproximadas.   Es obvio que, a igualdad de IRC, un objeto rojo se verá más brillante bajo 2800 K que bajo 7500 K.           </vt:lpstr>
      <vt:lpstr>Rendimiento de color</vt:lpstr>
      <vt:lpstr> Rendimiento de Color</vt:lpstr>
      <vt:lpstr>Temperatura de color</vt:lpstr>
      <vt:lpstr>Temperatura de color</vt:lpstr>
      <vt:lpstr>Representación matemática del color</vt:lpstr>
      <vt:lpstr>Presentación de PowerPoint</vt:lpstr>
      <vt:lpstr>Temperatura de Color</vt:lpstr>
      <vt:lpstr>Contrastes de Colores</vt:lpstr>
      <vt:lpstr>Contrastes de Colores</vt:lpstr>
      <vt:lpstr>Reflectancias</vt:lpstr>
      <vt:lpstr>Reflectancias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Cátedra de Física 1er Año – Carrera de Arquitectura Facultad de Arquitectura UCSF</dc:title>
  <dc:creator>Roberto Olcese</dc:creator>
  <cp:lastModifiedBy>Roberto Olcese</cp:lastModifiedBy>
  <cp:revision>32</cp:revision>
  <dcterms:created xsi:type="dcterms:W3CDTF">2020-03-30T20:57:54Z</dcterms:created>
  <dcterms:modified xsi:type="dcterms:W3CDTF">2020-04-02T20:51:06Z</dcterms:modified>
</cp:coreProperties>
</file>