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1" r:id="rId3"/>
    <p:sldId id="272" r:id="rId4"/>
    <p:sldId id="273" r:id="rId5"/>
    <p:sldId id="274" r:id="rId6"/>
    <p:sldId id="275" r:id="rId7"/>
    <p:sldId id="27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4234" y="4267200"/>
            <a:ext cx="12187767" cy="2590800"/>
            <a:chOff x="2" y="2688"/>
            <a:chExt cx="5758" cy="1632"/>
          </a:xfrm>
        </p:grpSpPr>
        <p:sp>
          <p:nvSpPr>
            <p:cNvPr id="5" name="Freeform 3"/>
            <p:cNvSpPr>
              <a:spLocks/>
            </p:cNvSpPr>
            <p:nvPr/>
          </p:nvSpPr>
          <p:spPr bwMode="hidden">
            <a:xfrm>
              <a:off x="2" y="2688"/>
              <a:ext cx="5758" cy="1632"/>
            </a:xfrm>
            <a:custGeom>
              <a:avLst/>
              <a:gdLst>
                <a:gd name="T0" fmla="*/ 5902 w 5740"/>
                <a:gd name="T1" fmla="*/ 1 h 4316"/>
                <a:gd name="T2" fmla="*/ 0 w 5740"/>
                <a:gd name="T3" fmla="*/ 1 h 4316"/>
                <a:gd name="T4" fmla="*/ 0 w 5740"/>
                <a:gd name="T5" fmla="*/ 0 h 4316"/>
                <a:gd name="T6" fmla="*/ 5902 w 5740"/>
                <a:gd name="T7" fmla="*/ 0 h 4316"/>
                <a:gd name="T8" fmla="*/ 5902 w 5740"/>
                <a:gd name="T9" fmla="*/ 1 h 4316"/>
                <a:gd name="T10" fmla="*/ 5902 w 5740"/>
                <a:gd name="T11" fmla="*/ 1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8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8 w 382"/>
                  <a:gd name="T19" fmla="*/ 96 h 96"/>
                  <a:gd name="T20" fmla="*/ 272 w 382"/>
                  <a:gd name="T21" fmla="*/ 90 h 96"/>
                  <a:gd name="T22" fmla="*/ 320 w 382"/>
                  <a:gd name="T23" fmla="*/ 84 h 96"/>
                  <a:gd name="T24" fmla="*/ 361 w 382"/>
                  <a:gd name="T25" fmla="*/ 66 h 96"/>
                  <a:gd name="T26" fmla="*/ 391 w 382"/>
                  <a:gd name="T27" fmla="*/ 42 h 96"/>
                  <a:gd name="T28" fmla="*/ 385 w 382"/>
                  <a:gd name="T29" fmla="*/ 42 h 96"/>
                  <a:gd name="T30" fmla="*/ 355 w 382"/>
                  <a:gd name="T31" fmla="*/ 66 h 96"/>
                  <a:gd name="T32" fmla="*/ 314 w 382"/>
                  <a:gd name="T33" fmla="*/ 78 h 96"/>
                  <a:gd name="T34" fmla="*/ 272 w 382"/>
                  <a:gd name="T35" fmla="*/ 90 h 96"/>
                  <a:gd name="T36" fmla="*/ 218 w 382"/>
                  <a:gd name="T37" fmla="*/ 96 h 96"/>
                  <a:gd name="T38" fmla="*/ 218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8 w 185"/>
                  <a:gd name="T5" fmla="*/ 36 h 210"/>
                  <a:gd name="T6" fmla="*/ 164 w 185"/>
                  <a:gd name="T7" fmla="*/ 72 h 210"/>
                  <a:gd name="T8" fmla="*/ 170 w 185"/>
                  <a:gd name="T9" fmla="*/ 90 h 210"/>
                  <a:gd name="T10" fmla="*/ 176 w 185"/>
                  <a:gd name="T11" fmla="*/ 114 h 210"/>
                  <a:gd name="T12" fmla="*/ 170 w 185"/>
                  <a:gd name="T13" fmla="*/ 138 h 210"/>
                  <a:gd name="T14" fmla="*/ 158 w 185"/>
                  <a:gd name="T15" fmla="*/ 162 h 210"/>
                  <a:gd name="T16" fmla="*/ 128 w 185"/>
                  <a:gd name="T17" fmla="*/ 180 h 210"/>
                  <a:gd name="T18" fmla="*/ 90 w 185"/>
                  <a:gd name="T19" fmla="*/ 198 h 210"/>
                  <a:gd name="T20" fmla="*/ 105 w 185"/>
                  <a:gd name="T21" fmla="*/ 210 h 210"/>
                  <a:gd name="T22" fmla="*/ 140 w 185"/>
                  <a:gd name="T23" fmla="*/ 192 h 210"/>
                  <a:gd name="T24" fmla="*/ 170 w 185"/>
                  <a:gd name="T25" fmla="*/ 168 h 210"/>
                  <a:gd name="T26" fmla="*/ 188 w 185"/>
                  <a:gd name="T27" fmla="*/ 144 h 210"/>
                  <a:gd name="T28" fmla="*/ 194 w 185"/>
                  <a:gd name="T29" fmla="*/ 114 h 210"/>
                  <a:gd name="T30" fmla="*/ 188 w 185"/>
                  <a:gd name="T31" fmla="*/ 90 h 210"/>
                  <a:gd name="T32" fmla="*/ 182 w 185"/>
                  <a:gd name="T33" fmla="*/ 66 h 210"/>
                  <a:gd name="T34" fmla="*/ 164 w 185"/>
                  <a:gd name="T35" fmla="*/ 48 h 210"/>
                  <a:gd name="T36" fmla="*/ 140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grpSp>
        </p:grpSp>
      </p:grpSp>
      <p:sp>
        <p:nvSpPr>
          <p:cNvPr id="5186"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s-ES"/>
              <a:t>Haga clic para cambiar el estilo de título	</a:t>
            </a:r>
          </a:p>
        </p:txBody>
      </p:sp>
      <p:sp>
        <p:nvSpPr>
          <p:cNvPr id="5187"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68" name="Rectangle 68"/>
          <p:cNvSpPr>
            <a:spLocks noGrp="1" noChangeArrowheads="1"/>
          </p:cNvSpPr>
          <p:nvPr>
            <p:ph type="dt" sz="quarter" idx="10"/>
          </p:nvPr>
        </p:nvSpPr>
        <p:spPr>
          <a:xfrm>
            <a:off x="609600" y="6248400"/>
            <a:ext cx="2844800" cy="457200"/>
          </a:xfrm>
        </p:spPr>
        <p:txBody>
          <a:bodyPr/>
          <a:lstStyle>
            <a:lvl1pPr>
              <a:defRPr/>
            </a:lvl1pPr>
          </a:lstStyle>
          <a:p>
            <a:pPr fontAlgn="base">
              <a:spcBef>
                <a:spcPct val="0"/>
              </a:spcBef>
              <a:spcAft>
                <a:spcPct val="0"/>
              </a:spcAft>
              <a:defRPr/>
            </a:pPr>
            <a:endParaRPr lang="es-ES">
              <a:solidFill>
                <a:srgbClr val="FFFFFF"/>
              </a:solidFill>
            </a:endParaRPr>
          </a:p>
        </p:txBody>
      </p:sp>
      <p:sp>
        <p:nvSpPr>
          <p:cNvPr id="69" name="Rectangle 69"/>
          <p:cNvSpPr>
            <a:spLocks noGrp="1" noChangeArrowheads="1"/>
          </p:cNvSpPr>
          <p:nvPr>
            <p:ph type="ftr" sz="quarter" idx="11"/>
          </p:nvPr>
        </p:nvSpPr>
        <p:spPr>
          <a:xfrm>
            <a:off x="4165600" y="6248400"/>
            <a:ext cx="3860800" cy="457200"/>
          </a:xfrm>
        </p:spPr>
        <p:txBody>
          <a:bodyPr/>
          <a:lstStyle>
            <a:lvl1pPr>
              <a:defRPr/>
            </a:lvl1pPr>
          </a:lstStyle>
          <a:p>
            <a:pPr fontAlgn="base">
              <a:spcBef>
                <a:spcPct val="0"/>
              </a:spcBef>
              <a:spcAft>
                <a:spcPct val="0"/>
              </a:spcAft>
              <a:defRPr/>
            </a:pPr>
            <a:endParaRPr lang="es-ES">
              <a:solidFill>
                <a:srgbClr val="FFFFFF"/>
              </a:solidFill>
            </a:endParaRPr>
          </a:p>
        </p:txBody>
      </p:sp>
      <p:sp>
        <p:nvSpPr>
          <p:cNvPr id="70" name="Rectangle 70"/>
          <p:cNvSpPr>
            <a:spLocks noGrp="1" noChangeArrowheads="1"/>
          </p:cNvSpPr>
          <p:nvPr>
            <p:ph type="sldNum" sz="quarter" idx="12"/>
          </p:nvPr>
        </p:nvSpPr>
        <p:spPr>
          <a:xfrm>
            <a:off x="8737600" y="6248400"/>
            <a:ext cx="2844800" cy="457200"/>
          </a:xfrm>
        </p:spPr>
        <p:txBody>
          <a:bodyPr/>
          <a:lstStyle>
            <a:lvl1pPr>
              <a:defRPr/>
            </a:lvl1pPr>
          </a:lstStyle>
          <a:p>
            <a:pPr fontAlgn="base">
              <a:spcBef>
                <a:spcPct val="0"/>
              </a:spcBef>
              <a:spcAft>
                <a:spcPct val="0"/>
              </a:spcAft>
              <a:defRPr/>
            </a:pPr>
            <a:fld id="{75BCE969-5953-4F36-B51E-AFC6D1DD4A16}"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742242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6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DAC5185-B6B8-4453-AB81-18107EC50F25}"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139045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7813"/>
            <a:ext cx="2743200" cy="5848350"/>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609600" y="277813"/>
            <a:ext cx="8026400" cy="58483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6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47AA0A9-34FF-4BC2-8830-84435D0A8AE9}"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1833662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4234" y="4267200"/>
            <a:ext cx="12187767" cy="2590800"/>
            <a:chOff x="2" y="2688"/>
            <a:chExt cx="5758" cy="1632"/>
          </a:xfrm>
        </p:grpSpPr>
        <p:sp>
          <p:nvSpPr>
            <p:cNvPr id="5" name="Freeform 3"/>
            <p:cNvSpPr>
              <a:spLocks/>
            </p:cNvSpPr>
            <p:nvPr/>
          </p:nvSpPr>
          <p:spPr bwMode="hidden">
            <a:xfrm>
              <a:off x="2" y="2688"/>
              <a:ext cx="5758" cy="1632"/>
            </a:xfrm>
            <a:custGeom>
              <a:avLst/>
              <a:gdLst>
                <a:gd name="T0" fmla="*/ 5940 w 5740"/>
                <a:gd name="T1" fmla="*/ 0 h 4316"/>
                <a:gd name="T2" fmla="*/ 0 w 5740"/>
                <a:gd name="T3" fmla="*/ 0 h 4316"/>
                <a:gd name="T4" fmla="*/ 0 w 5740"/>
                <a:gd name="T5" fmla="*/ 0 h 4316"/>
                <a:gd name="T6" fmla="*/ 5940 w 5740"/>
                <a:gd name="T7" fmla="*/ 0 h 4316"/>
                <a:gd name="T8" fmla="*/ 5940 w 5740"/>
                <a:gd name="T9" fmla="*/ 0 h 4316"/>
                <a:gd name="T10" fmla="*/ 5940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2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0 w 382"/>
                  <a:gd name="T19" fmla="*/ 96 h 96"/>
                  <a:gd name="T20" fmla="*/ 274 w 382"/>
                  <a:gd name="T21" fmla="*/ 90 h 96"/>
                  <a:gd name="T22" fmla="*/ 322 w 382"/>
                  <a:gd name="T23" fmla="*/ 84 h 96"/>
                  <a:gd name="T24" fmla="*/ 363 w 382"/>
                  <a:gd name="T25" fmla="*/ 66 h 96"/>
                  <a:gd name="T26" fmla="*/ 393 w 382"/>
                  <a:gd name="T27" fmla="*/ 42 h 96"/>
                  <a:gd name="T28" fmla="*/ 387 w 382"/>
                  <a:gd name="T29" fmla="*/ 42 h 96"/>
                  <a:gd name="T30" fmla="*/ 357 w 382"/>
                  <a:gd name="T31" fmla="*/ 66 h 96"/>
                  <a:gd name="T32" fmla="*/ 316 w 382"/>
                  <a:gd name="T33" fmla="*/ 78 h 96"/>
                  <a:gd name="T34" fmla="*/ 274 w 382"/>
                  <a:gd name="T35" fmla="*/ 90 h 96"/>
                  <a:gd name="T36" fmla="*/ 220 w 382"/>
                  <a:gd name="T37" fmla="*/ 96 h 96"/>
                  <a:gd name="T38" fmla="*/ 22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30 w 185"/>
                  <a:gd name="T5" fmla="*/ 36 h 210"/>
                  <a:gd name="T6" fmla="*/ 166 w 185"/>
                  <a:gd name="T7" fmla="*/ 72 h 210"/>
                  <a:gd name="T8" fmla="*/ 172 w 185"/>
                  <a:gd name="T9" fmla="*/ 90 h 210"/>
                  <a:gd name="T10" fmla="*/ 178 w 185"/>
                  <a:gd name="T11" fmla="*/ 114 h 210"/>
                  <a:gd name="T12" fmla="*/ 172 w 185"/>
                  <a:gd name="T13" fmla="*/ 138 h 210"/>
                  <a:gd name="T14" fmla="*/ 160 w 185"/>
                  <a:gd name="T15" fmla="*/ 162 h 210"/>
                  <a:gd name="T16" fmla="*/ 130 w 185"/>
                  <a:gd name="T17" fmla="*/ 180 h 210"/>
                  <a:gd name="T18" fmla="*/ 90 w 185"/>
                  <a:gd name="T19" fmla="*/ 198 h 210"/>
                  <a:gd name="T20" fmla="*/ 107 w 185"/>
                  <a:gd name="T21" fmla="*/ 210 h 210"/>
                  <a:gd name="T22" fmla="*/ 142 w 185"/>
                  <a:gd name="T23" fmla="*/ 192 h 210"/>
                  <a:gd name="T24" fmla="*/ 172 w 185"/>
                  <a:gd name="T25" fmla="*/ 168 h 210"/>
                  <a:gd name="T26" fmla="*/ 190 w 185"/>
                  <a:gd name="T27" fmla="*/ 144 h 210"/>
                  <a:gd name="T28" fmla="*/ 196 w 185"/>
                  <a:gd name="T29" fmla="*/ 114 h 210"/>
                  <a:gd name="T30" fmla="*/ 190 w 185"/>
                  <a:gd name="T31" fmla="*/ 90 h 210"/>
                  <a:gd name="T32" fmla="*/ 184 w 185"/>
                  <a:gd name="T33" fmla="*/ 66 h 210"/>
                  <a:gd name="T34" fmla="*/ 166 w 185"/>
                  <a:gd name="T35" fmla="*/ 48 h 210"/>
                  <a:gd name="T36" fmla="*/ 14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grpSp>
        </p:grpSp>
      </p:grpSp>
      <p:sp>
        <p:nvSpPr>
          <p:cNvPr id="5186"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s-ES"/>
              <a:t>Haga clic para cambiar el estilo de título	</a:t>
            </a:r>
          </a:p>
        </p:txBody>
      </p:sp>
      <p:sp>
        <p:nvSpPr>
          <p:cNvPr id="5187"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68" name="Rectangle 68"/>
          <p:cNvSpPr>
            <a:spLocks noGrp="1" noChangeArrowheads="1"/>
          </p:cNvSpPr>
          <p:nvPr>
            <p:ph type="dt" sz="quarter" idx="10"/>
          </p:nvPr>
        </p:nvSpPr>
        <p:spPr>
          <a:xfrm>
            <a:off x="609600" y="6248400"/>
            <a:ext cx="2844800" cy="457200"/>
          </a:xfrm>
        </p:spPr>
        <p:txBody>
          <a:bodyPr/>
          <a:lstStyle>
            <a:lvl1pPr>
              <a:defRPr/>
            </a:lvl1pPr>
          </a:lstStyle>
          <a:p>
            <a:pPr fontAlgn="base">
              <a:spcBef>
                <a:spcPct val="0"/>
              </a:spcBef>
              <a:spcAft>
                <a:spcPct val="0"/>
              </a:spcAft>
              <a:defRPr/>
            </a:pPr>
            <a:endParaRPr lang="es-ES">
              <a:solidFill>
                <a:srgbClr val="FFFFFF"/>
              </a:solidFill>
            </a:endParaRPr>
          </a:p>
        </p:txBody>
      </p:sp>
      <p:sp>
        <p:nvSpPr>
          <p:cNvPr id="69" name="Rectangle 69"/>
          <p:cNvSpPr>
            <a:spLocks noGrp="1" noChangeArrowheads="1"/>
          </p:cNvSpPr>
          <p:nvPr>
            <p:ph type="ftr" sz="quarter" idx="11"/>
          </p:nvPr>
        </p:nvSpPr>
        <p:spPr>
          <a:xfrm>
            <a:off x="4165600" y="6248400"/>
            <a:ext cx="3860800" cy="457200"/>
          </a:xfrm>
        </p:spPr>
        <p:txBody>
          <a:bodyPr/>
          <a:lstStyle>
            <a:lvl1pPr>
              <a:defRPr/>
            </a:lvl1pPr>
          </a:lstStyle>
          <a:p>
            <a:pPr fontAlgn="base">
              <a:spcBef>
                <a:spcPct val="0"/>
              </a:spcBef>
              <a:spcAft>
                <a:spcPct val="0"/>
              </a:spcAft>
              <a:defRPr/>
            </a:pPr>
            <a:endParaRPr lang="es-ES">
              <a:solidFill>
                <a:srgbClr val="FFFFFF"/>
              </a:solidFill>
            </a:endParaRPr>
          </a:p>
        </p:txBody>
      </p:sp>
      <p:sp>
        <p:nvSpPr>
          <p:cNvPr id="70" name="Rectangle 70"/>
          <p:cNvSpPr>
            <a:spLocks noGrp="1" noChangeArrowheads="1"/>
          </p:cNvSpPr>
          <p:nvPr>
            <p:ph type="sldNum" sz="quarter" idx="12"/>
          </p:nvPr>
        </p:nvSpPr>
        <p:spPr>
          <a:xfrm>
            <a:off x="8737600" y="6248400"/>
            <a:ext cx="2844800" cy="457200"/>
          </a:xfrm>
        </p:spPr>
        <p:txBody>
          <a:bodyPr/>
          <a:lstStyle>
            <a:lvl1pPr>
              <a:defRPr/>
            </a:lvl1pPr>
          </a:lstStyle>
          <a:p>
            <a:pPr fontAlgn="base">
              <a:spcBef>
                <a:spcPct val="0"/>
              </a:spcBef>
              <a:spcAft>
                <a:spcPct val="0"/>
              </a:spcAft>
              <a:defRPr/>
            </a:pPr>
            <a:fld id="{125810C9-1165-42E4-9834-30954935CB5D}"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3715150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6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2F7C8A4-243D-4AE4-8702-A94BF8892BA9}"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1931940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6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95E3E02-2BDF-49A3-9F23-2009EAA14726}"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2102784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angle 6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229BFCD-D5C0-46C4-8AAC-57312FBDA0D6}"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329631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Rectangle 6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8" name="Rectangle 7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9" name="Rectangle 71"/>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9CF126D-91A2-4EDD-A7A5-EF2D3D10D57A}"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2684981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Rectangle 6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4" name="Rectangle 7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5" name="Rectangle 71"/>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F1D8BA1-3F40-43D2-A395-B99478719076}"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4192528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3" name="Rectangle 7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4" name="Rectangle 71"/>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CE2ED62-5182-406D-AF9F-7B08B244DB01}"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3094374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6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9063DC2-706A-42A8-8F14-A274965D3217}"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85306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6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F50D25B-A873-4831-994A-47FCB569F0AF}"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2785297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6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F310BC7-03B7-4877-83D1-55A62227F6FC}"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1657585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6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02032E3-346D-4B1D-BD3F-A2FF25D3D274}"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649775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7813"/>
            <a:ext cx="2743200" cy="5848350"/>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609600" y="277813"/>
            <a:ext cx="8026400" cy="58483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6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EFE3C90-449B-4D2A-AA39-5F5F2EF3E957}"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226796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6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D376C8A-6D81-4A8E-9789-46E66C57C18E}"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219948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angle 6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A3C4CDE-36B7-4608-9666-6EA968D17242}"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338682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Rectangle 6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8" name="Rectangle 7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9" name="Rectangle 71"/>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93066C2-6472-47B1-ABDD-57985D83D086}"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83916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Rectangle 6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4" name="Rectangle 7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5" name="Rectangle 71"/>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872F62E-53FA-4D33-9F12-42D4813FEC1D}"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27155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3" name="Rectangle 7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4" name="Rectangle 71"/>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140A6E6-F2DC-4924-BFBD-AB8753D463C0}"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350317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6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6B8E3CC-1FBD-4C13-B7FA-1BDD4E989BBC}"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262434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6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44F214F-133D-4B15-B8BF-E897B361EE8B}"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104571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1027" name="Group 3"/>
          <p:cNvGrpSpPr>
            <a:grpSpLocks/>
          </p:cNvGrpSpPr>
          <p:nvPr/>
        </p:nvGrpSpPr>
        <p:grpSpPr bwMode="auto">
          <a:xfrm>
            <a:off x="4234" y="4267200"/>
            <a:ext cx="12187767" cy="2590800"/>
            <a:chOff x="2" y="2688"/>
            <a:chExt cx="5758" cy="1632"/>
          </a:xfrm>
        </p:grpSpPr>
        <p:sp>
          <p:nvSpPr>
            <p:cNvPr id="1033" name="Freeform 4"/>
            <p:cNvSpPr>
              <a:spLocks/>
            </p:cNvSpPr>
            <p:nvPr/>
          </p:nvSpPr>
          <p:spPr bwMode="hidden">
            <a:xfrm>
              <a:off x="2" y="2688"/>
              <a:ext cx="5758" cy="1632"/>
            </a:xfrm>
            <a:custGeom>
              <a:avLst/>
              <a:gdLst>
                <a:gd name="T0" fmla="*/ 5902 w 5740"/>
                <a:gd name="T1" fmla="*/ 1 h 4316"/>
                <a:gd name="T2" fmla="*/ 0 w 5740"/>
                <a:gd name="T3" fmla="*/ 1 h 4316"/>
                <a:gd name="T4" fmla="*/ 0 w 5740"/>
                <a:gd name="T5" fmla="*/ 0 h 4316"/>
                <a:gd name="T6" fmla="*/ 5902 w 5740"/>
                <a:gd name="T7" fmla="*/ 0 h 4316"/>
                <a:gd name="T8" fmla="*/ 5902 w 5740"/>
                <a:gd name="T9" fmla="*/ 1 h 4316"/>
                <a:gd name="T10" fmla="*/ 5902 w 5740"/>
                <a:gd name="T11" fmla="*/ 1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grpSp>
          <p:nvGrpSpPr>
            <p:cNvPr id="1034" name="Group 5"/>
            <p:cNvGrpSpPr>
              <a:grpSpLocks/>
            </p:cNvGrpSpPr>
            <p:nvPr userDrawn="1"/>
          </p:nvGrpSpPr>
          <p:grpSpPr bwMode="auto">
            <a:xfrm>
              <a:off x="3528" y="3715"/>
              <a:ext cx="792" cy="521"/>
              <a:chOff x="3527" y="3715"/>
              <a:chExt cx="792" cy="521"/>
            </a:xfrm>
          </p:grpSpPr>
          <p:sp>
            <p:nvSpPr>
              <p:cNvPr id="410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0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0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0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0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0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0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0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1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1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1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411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1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1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1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1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1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2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2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2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2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2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2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412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2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3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grpSp>
        <p:grpSp>
          <p:nvGrpSpPr>
            <p:cNvPr id="1036" name="Group 36"/>
            <p:cNvGrpSpPr>
              <a:grpSpLocks/>
            </p:cNvGrpSpPr>
            <p:nvPr userDrawn="1"/>
          </p:nvGrpSpPr>
          <p:grpSpPr bwMode="auto">
            <a:xfrm>
              <a:off x="4128" y="3360"/>
              <a:ext cx="1351" cy="821"/>
              <a:chOff x="4128" y="3360"/>
              <a:chExt cx="1351" cy="821"/>
            </a:xfrm>
          </p:grpSpPr>
          <p:sp>
            <p:nvSpPr>
              <p:cNvPr id="413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3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3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3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3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3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3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414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4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4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4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4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4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4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4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4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18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8 w 382"/>
                  <a:gd name="T19" fmla="*/ 96 h 96"/>
                  <a:gd name="T20" fmla="*/ 272 w 382"/>
                  <a:gd name="T21" fmla="*/ 90 h 96"/>
                  <a:gd name="T22" fmla="*/ 320 w 382"/>
                  <a:gd name="T23" fmla="*/ 84 h 96"/>
                  <a:gd name="T24" fmla="*/ 361 w 382"/>
                  <a:gd name="T25" fmla="*/ 66 h 96"/>
                  <a:gd name="T26" fmla="*/ 391 w 382"/>
                  <a:gd name="T27" fmla="*/ 42 h 96"/>
                  <a:gd name="T28" fmla="*/ 385 w 382"/>
                  <a:gd name="T29" fmla="*/ 42 h 96"/>
                  <a:gd name="T30" fmla="*/ 355 w 382"/>
                  <a:gd name="T31" fmla="*/ 66 h 96"/>
                  <a:gd name="T32" fmla="*/ 314 w 382"/>
                  <a:gd name="T33" fmla="*/ 78 h 96"/>
                  <a:gd name="T34" fmla="*/ 272 w 382"/>
                  <a:gd name="T35" fmla="*/ 90 h 96"/>
                  <a:gd name="T36" fmla="*/ 218 w 382"/>
                  <a:gd name="T37" fmla="*/ 96 h 96"/>
                  <a:gd name="T38" fmla="*/ 218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28 w 185"/>
                  <a:gd name="T5" fmla="*/ 36 h 210"/>
                  <a:gd name="T6" fmla="*/ 164 w 185"/>
                  <a:gd name="T7" fmla="*/ 72 h 210"/>
                  <a:gd name="T8" fmla="*/ 170 w 185"/>
                  <a:gd name="T9" fmla="*/ 90 h 210"/>
                  <a:gd name="T10" fmla="*/ 176 w 185"/>
                  <a:gd name="T11" fmla="*/ 114 h 210"/>
                  <a:gd name="T12" fmla="*/ 170 w 185"/>
                  <a:gd name="T13" fmla="*/ 138 h 210"/>
                  <a:gd name="T14" fmla="*/ 158 w 185"/>
                  <a:gd name="T15" fmla="*/ 162 h 210"/>
                  <a:gd name="T16" fmla="*/ 128 w 185"/>
                  <a:gd name="T17" fmla="*/ 180 h 210"/>
                  <a:gd name="T18" fmla="*/ 90 w 185"/>
                  <a:gd name="T19" fmla="*/ 198 h 210"/>
                  <a:gd name="T20" fmla="*/ 105 w 185"/>
                  <a:gd name="T21" fmla="*/ 210 h 210"/>
                  <a:gd name="T22" fmla="*/ 140 w 185"/>
                  <a:gd name="T23" fmla="*/ 192 h 210"/>
                  <a:gd name="T24" fmla="*/ 170 w 185"/>
                  <a:gd name="T25" fmla="*/ 168 h 210"/>
                  <a:gd name="T26" fmla="*/ 188 w 185"/>
                  <a:gd name="T27" fmla="*/ 144 h 210"/>
                  <a:gd name="T28" fmla="*/ 194 w 185"/>
                  <a:gd name="T29" fmla="*/ 114 h 210"/>
                  <a:gd name="T30" fmla="*/ 188 w 185"/>
                  <a:gd name="T31" fmla="*/ 90 h 210"/>
                  <a:gd name="T32" fmla="*/ 182 w 185"/>
                  <a:gd name="T33" fmla="*/ 66 h 210"/>
                  <a:gd name="T34" fmla="*/ 164 w 185"/>
                  <a:gd name="T35" fmla="*/ 48 h 210"/>
                  <a:gd name="T36" fmla="*/ 140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grpSp>
        </p:grpSp>
      </p:grpSp>
      <p:sp>
        <p:nvSpPr>
          <p:cNvPr id="4163" name="Rectangle 67"/>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s-ES"/>
              <a:t>Haga clic para cambiar el estilo de título	</a:t>
            </a:r>
          </a:p>
        </p:txBody>
      </p:sp>
      <p:sp>
        <p:nvSpPr>
          <p:cNvPr id="4164" name="Rectangle 68"/>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165" name="Rectangle 69"/>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s-ES">
              <a:solidFill>
                <a:srgbClr val="FFFFFF"/>
              </a:solidFill>
            </a:endParaRPr>
          </a:p>
        </p:txBody>
      </p:sp>
      <p:sp>
        <p:nvSpPr>
          <p:cNvPr id="4166" name="Rectangle 70"/>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s-ES">
              <a:solidFill>
                <a:srgbClr val="FFFFFF"/>
              </a:solidFill>
            </a:endParaRPr>
          </a:p>
        </p:txBody>
      </p:sp>
      <p:sp>
        <p:nvSpPr>
          <p:cNvPr id="4167" name="Rectangle 7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defRPr/>
            </a:pPr>
            <a:fld id="{FBA794F6-046B-4CED-9AEF-824B0A12A1D7}"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420093038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1027" name="Group 3"/>
          <p:cNvGrpSpPr>
            <a:grpSpLocks/>
          </p:cNvGrpSpPr>
          <p:nvPr/>
        </p:nvGrpSpPr>
        <p:grpSpPr bwMode="auto">
          <a:xfrm>
            <a:off x="4234" y="4267200"/>
            <a:ext cx="12187767" cy="2590800"/>
            <a:chOff x="2" y="2688"/>
            <a:chExt cx="5758" cy="1632"/>
          </a:xfrm>
        </p:grpSpPr>
        <p:sp>
          <p:nvSpPr>
            <p:cNvPr id="1033" name="Freeform 4"/>
            <p:cNvSpPr>
              <a:spLocks/>
            </p:cNvSpPr>
            <p:nvPr/>
          </p:nvSpPr>
          <p:spPr bwMode="hidden">
            <a:xfrm>
              <a:off x="2" y="2688"/>
              <a:ext cx="5758" cy="1632"/>
            </a:xfrm>
            <a:custGeom>
              <a:avLst/>
              <a:gdLst>
                <a:gd name="T0" fmla="*/ 5940 w 5740"/>
                <a:gd name="T1" fmla="*/ 0 h 4316"/>
                <a:gd name="T2" fmla="*/ 0 w 5740"/>
                <a:gd name="T3" fmla="*/ 0 h 4316"/>
                <a:gd name="T4" fmla="*/ 0 w 5740"/>
                <a:gd name="T5" fmla="*/ 0 h 4316"/>
                <a:gd name="T6" fmla="*/ 5940 w 5740"/>
                <a:gd name="T7" fmla="*/ 0 h 4316"/>
                <a:gd name="T8" fmla="*/ 5940 w 5740"/>
                <a:gd name="T9" fmla="*/ 0 h 4316"/>
                <a:gd name="T10" fmla="*/ 5940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grpSp>
          <p:nvGrpSpPr>
            <p:cNvPr id="1034" name="Group 5"/>
            <p:cNvGrpSpPr>
              <a:grpSpLocks/>
            </p:cNvGrpSpPr>
            <p:nvPr userDrawn="1"/>
          </p:nvGrpSpPr>
          <p:grpSpPr bwMode="auto">
            <a:xfrm>
              <a:off x="3528" y="3715"/>
              <a:ext cx="792" cy="521"/>
              <a:chOff x="3527" y="3715"/>
              <a:chExt cx="792" cy="521"/>
            </a:xfrm>
          </p:grpSpPr>
          <p:sp>
            <p:nvSpPr>
              <p:cNvPr id="410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0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0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0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0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0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0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0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1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1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1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411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1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1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1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1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1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2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2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2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2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2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2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412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2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3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grpSp>
        <p:grpSp>
          <p:nvGrpSpPr>
            <p:cNvPr id="1036" name="Group 36"/>
            <p:cNvGrpSpPr>
              <a:grpSpLocks/>
            </p:cNvGrpSpPr>
            <p:nvPr userDrawn="1"/>
          </p:nvGrpSpPr>
          <p:grpSpPr bwMode="auto">
            <a:xfrm>
              <a:off x="4128" y="3360"/>
              <a:ext cx="1351" cy="821"/>
              <a:chOff x="4128" y="3360"/>
              <a:chExt cx="1351" cy="821"/>
            </a:xfrm>
          </p:grpSpPr>
          <p:sp>
            <p:nvSpPr>
              <p:cNvPr id="413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3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3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3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3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3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3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414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4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4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4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4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4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4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4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4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2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0 w 382"/>
                  <a:gd name="T19" fmla="*/ 96 h 96"/>
                  <a:gd name="T20" fmla="*/ 274 w 382"/>
                  <a:gd name="T21" fmla="*/ 90 h 96"/>
                  <a:gd name="T22" fmla="*/ 322 w 382"/>
                  <a:gd name="T23" fmla="*/ 84 h 96"/>
                  <a:gd name="T24" fmla="*/ 363 w 382"/>
                  <a:gd name="T25" fmla="*/ 66 h 96"/>
                  <a:gd name="T26" fmla="*/ 393 w 382"/>
                  <a:gd name="T27" fmla="*/ 42 h 96"/>
                  <a:gd name="T28" fmla="*/ 387 w 382"/>
                  <a:gd name="T29" fmla="*/ 42 h 96"/>
                  <a:gd name="T30" fmla="*/ 357 w 382"/>
                  <a:gd name="T31" fmla="*/ 66 h 96"/>
                  <a:gd name="T32" fmla="*/ 316 w 382"/>
                  <a:gd name="T33" fmla="*/ 78 h 96"/>
                  <a:gd name="T34" fmla="*/ 274 w 382"/>
                  <a:gd name="T35" fmla="*/ 90 h 96"/>
                  <a:gd name="T36" fmla="*/ 220 w 382"/>
                  <a:gd name="T37" fmla="*/ 96 h 96"/>
                  <a:gd name="T38" fmla="*/ 22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30 w 185"/>
                  <a:gd name="T5" fmla="*/ 36 h 210"/>
                  <a:gd name="T6" fmla="*/ 166 w 185"/>
                  <a:gd name="T7" fmla="*/ 72 h 210"/>
                  <a:gd name="T8" fmla="*/ 172 w 185"/>
                  <a:gd name="T9" fmla="*/ 90 h 210"/>
                  <a:gd name="T10" fmla="*/ 178 w 185"/>
                  <a:gd name="T11" fmla="*/ 114 h 210"/>
                  <a:gd name="T12" fmla="*/ 172 w 185"/>
                  <a:gd name="T13" fmla="*/ 138 h 210"/>
                  <a:gd name="T14" fmla="*/ 160 w 185"/>
                  <a:gd name="T15" fmla="*/ 162 h 210"/>
                  <a:gd name="T16" fmla="*/ 130 w 185"/>
                  <a:gd name="T17" fmla="*/ 180 h 210"/>
                  <a:gd name="T18" fmla="*/ 90 w 185"/>
                  <a:gd name="T19" fmla="*/ 198 h 210"/>
                  <a:gd name="T20" fmla="*/ 107 w 185"/>
                  <a:gd name="T21" fmla="*/ 210 h 210"/>
                  <a:gd name="T22" fmla="*/ 142 w 185"/>
                  <a:gd name="T23" fmla="*/ 192 h 210"/>
                  <a:gd name="T24" fmla="*/ 172 w 185"/>
                  <a:gd name="T25" fmla="*/ 168 h 210"/>
                  <a:gd name="T26" fmla="*/ 190 w 185"/>
                  <a:gd name="T27" fmla="*/ 144 h 210"/>
                  <a:gd name="T28" fmla="*/ 196 w 185"/>
                  <a:gd name="T29" fmla="*/ 114 h 210"/>
                  <a:gd name="T30" fmla="*/ 190 w 185"/>
                  <a:gd name="T31" fmla="*/ 90 h 210"/>
                  <a:gd name="T32" fmla="*/ 184 w 185"/>
                  <a:gd name="T33" fmla="*/ 66 h 210"/>
                  <a:gd name="T34" fmla="*/ 166 w 185"/>
                  <a:gd name="T35" fmla="*/ 48 h 210"/>
                  <a:gd name="T36" fmla="*/ 14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grpSp>
        </p:grpSp>
      </p:grpSp>
      <p:sp>
        <p:nvSpPr>
          <p:cNvPr id="4163" name="Rectangle 67"/>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s-ES"/>
              <a:t>Haga clic para cambiar el estilo de título	</a:t>
            </a:r>
          </a:p>
        </p:txBody>
      </p:sp>
      <p:sp>
        <p:nvSpPr>
          <p:cNvPr id="4164" name="Rectangle 68"/>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165" name="Rectangle 69"/>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s-ES">
              <a:solidFill>
                <a:srgbClr val="FFFFFF"/>
              </a:solidFill>
            </a:endParaRPr>
          </a:p>
        </p:txBody>
      </p:sp>
      <p:sp>
        <p:nvSpPr>
          <p:cNvPr id="4166" name="Rectangle 70"/>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s-ES">
              <a:solidFill>
                <a:srgbClr val="FFFFFF"/>
              </a:solidFill>
            </a:endParaRPr>
          </a:p>
        </p:txBody>
      </p:sp>
      <p:sp>
        <p:nvSpPr>
          <p:cNvPr id="4167" name="Rectangle 7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defRPr/>
            </a:pPr>
            <a:fld id="{5955F17A-4198-4324-AED6-F18BD219B69C}" type="slidenum">
              <a:rPr lang="es-ES" altLang="es-ES" smtClean="0">
                <a:solidFill>
                  <a:srgbClr val="FFFFFF"/>
                </a:solidFill>
              </a:rPr>
              <a:pPr fontAlgn="base">
                <a:spcBef>
                  <a:spcPct val="0"/>
                </a:spcBef>
                <a:spcAft>
                  <a:spcPct val="0"/>
                </a:spcAft>
                <a:defRPr/>
              </a:pPr>
              <a:t>‹Nº›</a:t>
            </a:fld>
            <a:endParaRPr lang="es-ES" altLang="es-ES">
              <a:solidFill>
                <a:srgbClr val="FFFFFF"/>
              </a:solidFill>
            </a:endParaRPr>
          </a:p>
        </p:txBody>
      </p:sp>
    </p:spTree>
    <p:extLst>
      <p:ext uri="{BB962C8B-B14F-4D97-AF65-F5344CB8AC3E}">
        <p14:creationId xmlns:p14="http://schemas.microsoft.com/office/powerpoint/2010/main" val="345347107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5188" y="-100013"/>
            <a:ext cx="8229600" cy="1139826"/>
          </a:xfrm>
        </p:spPr>
        <p:txBody>
          <a:bodyPr/>
          <a:lstStyle/>
          <a:p>
            <a:pPr>
              <a:defRPr/>
            </a:pPr>
            <a:r>
              <a:rPr lang="es-AR" dirty="0" smtClean="0"/>
              <a:t>Lóbulos </a:t>
            </a:r>
            <a:r>
              <a:rPr lang="es-AR" dirty="0" err="1" smtClean="0"/>
              <a:t>cerebelosos</a:t>
            </a:r>
            <a:endParaRPr lang="es-AR" dirty="0"/>
          </a:p>
        </p:txBody>
      </p:sp>
      <p:sp>
        <p:nvSpPr>
          <p:cNvPr id="3" name="Marcador de contenido 2"/>
          <p:cNvSpPr>
            <a:spLocks noGrp="1"/>
          </p:cNvSpPr>
          <p:nvPr>
            <p:ph idx="1"/>
          </p:nvPr>
        </p:nvSpPr>
        <p:spPr>
          <a:xfrm>
            <a:off x="1524000" y="692151"/>
            <a:ext cx="9144000" cy="5434013"/>
          </a:xfrm>
        </p:spPr>
        <p:txBody>
          <a:bodyPr/>
          <a:lstStyle/>
          <a:p>
            <a:pPr>
              <a:defRPr/>
            </a:pPr>
            <a:r>
              <a:rPr lang="es-AR" dirty="0" smtClean="0"/>
              <a:t>Se distinguen dos fisuras principales  que dividen al cerebelo en tres lóbulos: LA FISURA PRIMA, recorre transversalmente la cara superior del cerebelo y la FISURA POSTEROLATERAL, sigue el contorno inferior del nódulo </a:t>
            </a:r>
            <a:r>
              <a:rPr lang="es-AR" dirty="0" err="1" smtClean="0"/>
              <a:t>floculonodular</a:t>
            </a:r>
            <a:r>
              <a:rPr lang="es-AR" dirty="0" smtClean="0"/>
              <a:t>. El </a:t>
            </a:r>
            <a:r>
              <a:rPr lang="es-AR" b="1" dirty="0" smtClean="0"/>
              <a:t>lóbulo anterior </a:t>
            </a:r>
            <a:r>
              <a:rPr lang="es-AR" dirty="0" smtClean="0"/>
              <a:t>es el territorio anterior a la fisura prima, el </a:t>
            </a:r>
            <a:r>
              <a:rPr lang="es-AR" b="1" dirty="0" smtClean="0"/>
              <a:t>lóbulo posterior</a:t>
            </a:r>
            <a:r>
              <a:rPr lang="es-AR" dirty="0" smtClean="0"/>
              <a:t> es todo el territorio de las caras superior e inferior comprometido entre la fisura prima y </a:t>
            </a:r>
            <a:r>
              <a:rPr lang="es-AR" dirty="0" err="1" smtClean="0"/>
              <a:t>posterolateral</a:t>
            </a:r>
            <a:r>
              <a:rPr lang="es-AR" dirty="0" smtClean="0"/>
              <a:t>. Y </a:t>
            </a:r>
            <a:r>
              <a:rPr lang="es-AR" b="1" dirty="0" smtClean="0"/>
              <a:t>el lóbulo </a:t>
            </a:r>
            <a:r>
              <a:rPr lang="es-AR" b="1" dirty="0" err="1" smtClean="0"/>
              <a:t>floculonodular</a:t>
            </a:r>
            <a:r>
              <a:rPr lang="es-AR" b="1" dirty="0" smtClean="0"/>
              <a:t> </a:t>
            </a:r>
            <a:r>
              <a:rPr lang="es-AR" dirty="0" smtClean="0"/>
              <a:t>comprende el sector situado por delante de la fisura </a:t>
            </a:r>
            <a:r>
              <a:rPr lang="es-AR" dirty="0" err="1" smtClean="0"/>
              <a:t>posterolateral</a:t>
            </a:r>
            <a:r>
              <a:rPr lang="es-AR" dirty="0" smtClean="0"/>
              <a:t>.</a:t>
            </a:r>
            <a:endParaRPr lang="es-AR" dirty="0"/>
          </a:p>
        </p:txBody>
      </p:sp>
    </p:spTree>
    <p:extLst>
      <p:ext uri="{BB962C8B-B14F-4D97-AF65-F5344CB8AC3E}">
        <p14:creationId xmlns:p14="http://schemas.microsoft.com/office/powerpoint/2010/main" val="1555418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es-AR"/>
          </a:p>
        </p:txBody>
      </p:sp>
      <p:pic>
        <p:nvPicPr>
          <p:cNvPr id="37891"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51064" y="312738"/>
            <a:ext cx="7889875" cy="5873750"/>
          </a:xfrm>
        </p:spPr>
      </p:pic>
    </p:spTree>
    <p:extLst>
      <p:ext uri="{BB962C8B-B14F-4D97-AF65-F5344CB8AC3E}">
        <p14:creationId xmlns:p14="http://schemas.microsoft.com/office/powerpoint/2010/main" val="191159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endParaRPr lang="es-AR"/>
          </a:p>
        </p:txBody>
      </p:sp>
      <p:pic>
        <p:nvPicPr>
          <p:cNvPr id="3891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40014" y="1484314"/>
            <a:ext cx="7056437" cy="486092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384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AR" dirty="0" smtClean="0"/>
              <a:t>ESTRUCTURA GENERAL</a:t>
            </a:r>
            <a:endParaRPr lang="es-AR" dirty="0"/>
          </a:p>
        </p:txBody>
      </p:sp>
      <p:sp>
        <p:nvSpPr>
          <p:cNvPr id="3" name="Marcador de contenido 2"/>
          <p:cNvSpPr>
            <a:spLocks noGrp="1"/>
          </p:cNvSpPr>
          <p:nvPr>
            <p:ph idx="1"/>
          </p:nvPr>
        </p:nvSpPr>
        <p:spPr/>
        <p:txBody>
          <a:bodyPr/>
          <a:lstStyle/>
          <a:p>
            <a:pPr>
              <a:defRPr/>
            </a:pPr>
            <a:r>
              <a:rPr lang="es-AR" dirty="0" smtClean="0"/>
              <a:t>La superficie del cerebelo está tapizada por un manto de sustancia gris, la corteza </a:t>
            </a:r>
            <a:r>
              <a:rPr lang="es-AR" dirty="0" err="1" smtClean="0"/>
              <a:t>cerebelosa</a:t>
            </a:r>
            <a:r>
              <a:rPr lang="es-AR" dirty="0" smtClean="0"/>
              <a:t>, que rodea una masa de sustancia blanca, en la cual subyacen cuatro formaciones grises denominadas NUCLEOS DEL CEREBELO. La superficie del cerebelo esta plegada por lo que más del 80 porciento de la corteza se encuentra oculta entre fisuras.</a:t>
            </a:r>
            <a:endParaRPr lang="es-AR" dirty="0"/>
          </a:p>
        </p:txBody>
      </p:sp>
    </p:spTree>
    <p:extLst>
      <p:ext uri="{BB962C8B-B14F-4D97-AF65-F5344CB8AC3E}">
        <p14:creationId xmlns:p14="http://schemas.microsoft.com/office/powerpoint/2010/main" val="1885787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ángulo 3"/>
          <p:cNvSpPr>
            <a:spLocks noChangeArrowheads="1"/>
          </p:cNvSpPr>
          <p:nvPr/>
        </p:nvSpPr>
        <p:spPr bwMode="auto">
          <a:xfrm>
            <a:off x="1703388" y="336551"/>
            <a:ext cx="80645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s-ES" altLang="es-AR" sz="1800" b="1" u="sng">
                <a:solidFill>
                  <a:srgbClr val="FFFFFF"/>
                </a:solidFill>
                <a:latin typeface="Calibri" panose="020F0502020204030204" pitchFamily="34" charset="0"/>
                <a:cs typeface="Times New Roman" panose="02020603050405020304" pitchFamily="18" charset="0"/>
              </a:rPr>
              <a:t>Núcleos</a:t>
            </a:r>
            <a:endParaRPr lang="es-AR" altLang="es-AR" sz="1800">
              <a:solidFill>
                <a:srgbClr val="FFFFFF"/>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ClrTx/>
              <a:buSzTx/>
              <a:buNone/>
            </a:pPr>
            <a:r>
              <a:rPr lang="es-ES" altLang="es-AR" sz="1800">
                <a:solidFill>
                  <a:srgbClr val="FFFFFF"/>
                </a:solidFill>
                <a:latin typeface="Calibri" panose="020F0502020204030204" pitchFamily="34" charset="0"/>
                <a:cs typeface="Times New Roman" panose="02020603050405020304" pitchFamily="18" charset="0"/>
              </a:rPr>
              <a:t>De estos, el mayor, el mas externo y que presenta el aspecto de una bolsa abierta hacia adentro se denomina </a:t>
            </a:r>
            <a:r>
              <a:rPr lang="es-ES" altLang="es-AR" sz="1800" b="1">
                <a:solidFill>
                  <a:srgbClr val="FFFFFF"/>
                </a:solidFill>
                <a:latin typeface="Calibri" panose="020F0502020204030204" pitchFamily="34" charset="0"/>
                <a:cs typeface="Times New Roman" panose="02020603050405020304" pitchFamily="18" charset="0"/>
              </a:rPr>
              <a:t>núcleo dentado.</a:t>
            </a:r>
            <a:r>
              <a:rPr lang="es-ES" altLang="es-AR" sz="1800">
                <a:solidFill>
                  <a:srgbClr val="FFFFFF"/>
                </a:solidFill>
                <a:latin typeface="Calibri" panose="020F0502020204030204" pitchFamily="34" charset="0"/>
                <a:cs typeface="Times New Roman" panose="02020603050405020304" pitchFamily="18" charset="0"/>
              </a:rPr>
              <a:t> Algo más hacia la línea media, se encuentran dos acúmulos de sustancia gris de aspecto irregular: </a:t>
            </a:r>
            <a:r>
              <a:rPr lang="es-ES" altLang="es-AR" sz="1800" b="1">
                <a:solidFill>
                  <a:srgbClr val="FFFFFF"/>
                </a:solidFill>
                <a:latin typeface="Calibri" panose="020F0502020204030204" pitchFamily="34" charset="0"/>
                <a:cs typeface="Times New Roman" panose="02020603050405020304" pitchFamily="18" charset="0"/>
              </a:rPr>
              <a:t>el núcleo globoso y el emboliforme </a:t>
            </a:r>
            <a:r>
              <a:rPr lang="es-ES" altLang="es-AR" sz="1800">
                <a:solidFill>
                  <a:srgbClr val="FFFFFF"/>
                </a:solidFill>
                <a:latin typeface="Calibri" panose="020F0502020204030204" pitchFamily="34" charset="0"/>
                <a:cs typeface="Times New Roman" panose="02020603050405020304" pitchFamily="18" charset="0"/>
              </a:rPr>
              <a:t>que en conjunto constituyen </a:t>
            </a:r>
            <a:r>
              <a:rPr lang="es-ES" altLang="es-AR" sz="1800" b="1">
                <a:solidFill>
                  <a:srgbClr val="FFFFFF"/>
                </a:solidFill>
                <a:latin typeface="Calibri" panose="020F0502020204030204" pitchFamily="34" charset="0"/>
                <a:cs typeface="Times New Roman" panose="02020603050405020304" pitchFamily="18" charset="0"/>
              </a:rPr>
              <a:t>el núcleo interpósito</a:t>
            </a:r>
            <a:r>
              <a:rPr lang="es-ES" altLang="es-AR" sz="1800">
                <a:solidFill>
                  <a:srgbClr val="FFFFFF"/>
                </a:solidFill>
                <a:latin typeface="Calibri" panose="020F0502020204030204" pitchFamily="34" charset="0"/>
                <a:cs typeface="Times New Roman" panose="02020603050405020304" pitchFamily="18" charset="0"/>
              </a:rPr>
              <a:t>. El más interno y pequeño de estos núcleos centrales esta colocado sobre el techo del cuarto ventrículo, recibiendo el nombre de </a:t>
            </a:r>
            <a:r>
              <a:rPr lang="es-ES" altLang="es-AR" sz="1800" b="1">
                <a:solidFill>
                  <a:srgbClr val="FFFFFF"/>
                </a:solidFill>
                <a:latin typeface="Calibri" panose="020F0502020204030204" pitchFamily="34" charset="0"/>
                <a:cs typeface="Times New Roman" panose="02020603050405020304" pitchFamily="18" charset="0"/>
              </a:rPr>
              <a:t>núcleo fastigio o del techo.</a:t>
            </a:r>
            <a:endParaRPr lang="es-AR" altLang="es-AR" sz="1800">
              <a:solidFill>
                <a:srgbClr val="FFFFFF"/>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ClrTx/>
              <a:buSzTx/>
              <a:buNone/>
            </a:pPr>
            <a:r>
              <a:rPr lang="es-ES" altLang="es-AR" sz="1800">
                <a:solidFill>
                  <a:srgbClr val="FFFFFF"/>
                </a:solidFill>
                <a:latin typeface="Calibri" panose="020F0502020204030204" pitchFamily="34" charset="0"/>
                <a:cs typeface="Times New Roman" panose="02020603050405020304" pitchFamily="18" charset="0"/>
              </a:rPr>
              <a:t>Los pedúnculos conectan al órgano con las diversas porciones del tronco encefálico y por ello transcurren las aferencias y eferencias cerebelosas. Estos pedúnculos son tres: superior, medio e inferior. El primero hace conexiones con el mecensefalo, el segundo con los núcleos del puente y el último con el bulbo y medula espinal.</a:t>
            </a:r>
            <a:endParaRPr lang="es-AR" altLang="es-AR" sz="1800">
              <a:solidFill>
                <a:srgbClr val="FFFFFF"/>
              </a:solidFill>
              <a:latin typeface="Times New Roman" panose="02020603050405020304" pitchFamily="18" charset="0"/>
              <a:cs typeface="Times New Roman" panose="02020603050405020304" pitchFamily="18" charset="0"/>
            </a:endParaRPr>
          </a:p>
        </p:txBody>
      </p:sp>
      <p:pic>
        <p:nvPicPr>
          <p:cNvPr id="40963" name="Imagen 4"/>
          <p:cNvPicPr>
            <a:picLocks noChangeAspect="1" noChangeArrowheads="1"/>
          </p:cNvPicPr>
          <p:nvPr/>
        </p:nvPicPr>
        <p:blipFill>
          <a:blip r:embed="rId2">
            <a:extLst>
              <a:ext uri="{28A0092B-C50C-407E-A947-70E740481C1C}">
                <a14:useLocalDpi xmlns:a14="http://schemas.microsoft.com/office/drawing/2010/main" val="0"/>
              </a:ext>
            </a:extLst>
          </a:blip>
          <a:srcRect l="24013" t="23750" r="25194" b="22701"/>
          <a:stretch>
            <a:fillRect/>
          </a:stretch>
        </p:blipFill>
        <p:spPr bwMode="auto">
          <a:xfrm>
            <a:off x="4387851" y="3357564"/>
            <a:ext cx="5916613"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1423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agen 3"/>
          <p:cNvPicPr>
            <a:picLocks noChangeAspect="1"/>
          </p:cNvPicPr>
          <p:nvPr/>
        </p:nvPicPr>
        <p:blipFill>
          <a:blip r:embed="rId2">
            <a:extLst>
              <a:ext uri="{28A0092B-C50C-407E-A947-70E740481C1C}">
                <a14:useLocalDpi xmlns:a14="http://schemas.microsoft.com/office/drawing/2010/main" val="0"/>
              </a:ext>
            </a:extLst>
          </a:blip>
          <a:srcRect l="24013" t="23750" r="25194" b="22701"/>
          <a:stretch>
            <a:fillRect/>
          </a:stretch>
        </p:blipFill>
        <p:spPr bwMode="auto">
          <a:xfrm>
            <a:off x="1955800" y="981076"/>
            <a:ext cx="8256588"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313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0889" y="1052514"/>
            <a:ext cx="815022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873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AR" dirty="0" smtClean="0"/>
              <a:t>Núcleo dentado</a:t>
            </a:r>
            <a:endParaRPr lang="es-AR" dirty="0"/>
          </a:p>
        </p:txBody>
      </p:sp>
      <p:pic>
        <p:nvPicPr>
          <p:cNvPr id="44035"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1196975"/>
            <a:ext cx="5448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8075" y="2676526"/>
            <a:ext cx="54673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Imagen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83114" y="4508500"/>
            <a:ext cx="608488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946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AR" dirty="0" smtClean="0"/>
              <a:t>Núcleo </a:t>
            </a:r>
            <a:r>
              <a:rPr lang="es-AR" dirty="0" err="1" smtClean="0"/>
              <a:t>emboliforme</a:t>
            </a:r>
            <a:endParaRPr lang="es-AR" dirty="0"/>
          </a:p>
        </p:txBody>
      </p:sp>
      <p:pic>
        <p:nvPicPr>
          <p:cNvPr id="45059"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2420938"/>
            <a:ext cx="8178800"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986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63526"/>
            <a:ext cx="8229600" cy="1139825"/>
          </a:xfrm>
        </p:spPr>
        <p:txBody>
          <a:bodyPr/>
          <a:lstStyle/>
          <a:p>
            <a:pPr>
              <a:defRPr/>
            </a:pPr>
            <a:r>
              <a:rPr lang="es-AR" dirty="0" smtClean="0"/>
              <a:t>Núcleo Globoso</a:t>
            </a:r>
            <a:endParaRPr lang="es-AR" dirty="0"/>
          </a:p>
        </p:txBody>
      </p:sp>
      <p:pic>
        <p:nvPicPr>
          <p:cNvPr id="46083"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9888" y="2286000"/>
            <a:ext cx="6570662"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151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AR" dirty="0" smtClean="0"/>
              <a:t>Núcleo fastigio</a:t>
            </a:r>
            <a:endParaRPr lang="es-AR" dirty="0"/>
          </a:p>
        </p:txBody>
      </p:sp>
      <p:pic>
        <p:nvPicPr>
          <p:cNvPr id="47107"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9925" y="1603376"/>
            <a:ext cx="8116888"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767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es-AR"/>
          </a:p>
        </p:txBody>
      </p:sp>
      <p:pic>
        <p:nvPicPr>
          <p:cNvPr id="19459"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6350"/>
            <a:ext cx="6488112" cy="3698875"/>
          </a:xfrm>
        </p:spPr>
      </p:pic>
      <p:pic>
        <p:nvPicPr>
          <p:cNvPr id="19460"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5776" y="3133726"/>
            <a:ext cx="6372225"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260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95314"/>
            <a:ext cx="441960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02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es-AR"/>
          </a:p>
        </p:txBody>
      </p:sp>
      <p:sp>
        <p:nvSpPr>
          <p:cNvPr id="3" name="Marcador de contenido 2"/>
          <p:cNvSpPr>
            <a:spLocks noGrp="1"/>
          </p:cNvSpPr>
          <p:nvPr>
            <p:ph idx="1"/>
          </p:nvPr>
        </p:nvSpPr>
        <p:spPr/>
        <p:txBody>
          <a:bodyPr/>
          <a:lstStyle/>
          <a:p>
            <a:pPr>
              <a:defRPr/>
            </a:pPr>
            <a:endParaRPr lang="es-AR"/>
          </a:p>
        </p:txBody>
      </p:sp>
      <p:pic>
        <p:nvPicPr>
          <p:cNvPr id="2048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7850" y="958850"/>
            <a:ext cx="59563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698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1587" y="1"/>
            <a:ext cx="3997326"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03650" y="2108200"/>
            <a:ext cx="686435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11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AR" dirty="0" smtClean="0"/>
              <a:t>Lobulillos </a:t>
            </a:r>
            <a:r>
              <a:rPr lang="es-AR" dirty="0" err="1" smtClean="0"/>
              <a:t>cerebelosos</a:t>
            </a:r>
            <a:endParaRPr lang="es-AR" dirty="0"/>
          </a:p>
        </p:txBody>
      </p:sp>
      <p:sp>
        <p:nvSpPr>
          <p:cNvPr id="3" name="Marcador de contenido 2"/>
          <p:cNvSpPr>
            <a:spLocks noGrp="1"/>
          </p:cNvSpPr>
          <p:nvPr>
            <p:ph idx="1"/>
          </p:nvPr>
        </p:nvSpPr>
        <p:spPr/>
        <p:txBody>
          <a:bodyPr/>
          <a:lstStyle/>
          <a:p>
            <a:pPr>
              <a:defRPr/>
            </a:pPr>
            <a:r>
              <a:rPr lang="es-AR" dirty="0" smtClean="0"/>
              <a:t>Numerosas fisuras secundarias dividen a los lóbulos en lobulillos.</a:t>
            </a:r>
          </a:p>
          <a:p>
            <a:pPr>
              <a:defRPr/>
            </a:pPr>
            <a:r>
              <a:rPr lang="es-AR" dirty="0" smtClean="0"/>
              <a:t>Los lóbulos </a:t>
            </a:r>
            <a:r>
              <a:rPr lang="es-AR" dirty="0" err="1" smtClean="0"/>
              <a:t>cerebelosos</a:t>
            </a:r>
            <a:r>
              <a:rPr lang="es-AR" dirty="0" smtClean="0"/>
              <a:t> se pueden dividir en 10 </a:t>
            </a:r>
            <a:r>
              <a:rPr lang="es-AR" dirty="0" err="1" smtClean="0"/>
              <a:t>lobulilos</a:t>
            </a:r>
            <a:r>
              <a:rPr lang="es-AR" dirty="0" smtClean="0"/>
              <a:t> que se denominan en números romanos:</a:t>
            </a:r>
          </a:p>
          <a:p>
            <a:pPr marL="0" indent="0">
              <a:buNone/>
              <a:defRPr/>
            </a:pPr>
            <a:r>
              <a:rPr lang="es-AR" dirty="0" smtClean="0"/>
              <a:t>Lob Ante: I-V</a:t>
            </a:r>
          </a:p>
          <a:p>
            <a:pPr marL="0" indent="0">
              <a:buNone/>
              <a:defRPr/>
            </a:pPr>
            <a:r>
              <a:rPr lang="es-AR" dirty="0" smtClean="0"/>
              <a:t>Lob Post: VI-IX</a:t>
            </a:r>
          </a:p>
          <a:p>
            <a:pPr marL="0" indent="0">
              <a:buNone/>
              <a:defRPr/>
            </a:pPr>
            <a:endParaRPr lang="es-AR" dirty="0"/>
          </a:p>
        </p:txBody>
      </p:sp>
      <p:pic>
        <p:nvPicPr>
          <p:cNvPr id="22532" name="Marcador de contenido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368618">
            <a:off x="6118225" y="4067176"/>
            <a:ext cx="39687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571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n 3"/>
          <p:cNvPicPr>
            <a:picLocks noChangeAspect="1"/>
          </p:cNvPicPr>
          <p:nvPr/>
        </p:nvPicPr>
        <p:blipFill>
          <a:blip r:embed="rId2">
            <a:extLst>
              <a:ext uri="{28A0092B-C50C-407E-A947-70E740481C1C}">
                <a14:useLocalDpi xmlns:a14="http://schemas.microsoft.com/office/drawing/2010/main" val="0"/>
              </a:ext>
            </a:extLst>
          </a:blip>
          <a:srcRect l="24013" t="11151" r="27556" b="5901"/>
          <a:stretch>
            <a:fillRect/>
          </a:stretch>
        </p:blipFill>
        <p:spPr bwMode="auto">
          <a:xfrm>
            <a:off x="2566988" y="139700"/>
            <a:ext cx="6913562"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81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AR" dirty="0" smtClean="0"/>
              <a:t>División filogenética: Función</a:t>
            </a:r>
            <a:endParaRPr lang="es-AR" dirty="0"/>
          </a:p>
        </p:txBody>
      </p:sp>
      <p:sp>
        <p:nvSpPr>
          <p:cNvPr id="3" name="2 Marcador de contenido"/>
          <p:cNvSpPr>
            <a:spLocks noGrp="1"/>
          </p:cNvSpPr>
          <p:nvPr>
            <p:ph idx="1"/>
          </p:nvPr>
        </p:nvSpPr>
        <p:spPr/>
        <p:txBody>
          <a:bodyPr/>
          <a:lstStyle/>
          <a:p>
            <a:pPr marL="0" indent="0" eaLnBrk="1" hangingPunct="1">
              <a:buNone/>
              <a:defRPr/>
            </a:pPr>
            <a:r>
              <a:rPr lang="es-AR" sz="1800" b="1" u="sng" dirty="0"/>
              <a:t>Otra Manera de dividir al cerebelo es según el momento de aparición en la escala evolutiva de las distintas partes del cerebelo</a:t>
            </a:r>
          </a:p>
          <a:p>
            <a:pPr marL="0" indent="0" eaLnBrk="1" hangingPunct="1">
              <a:buNone/>
              <a:defRPr/>
            </a:pPr>
            <a:endParaRPr lang="es-AR" sz="1800" b="1" u="sng" dirty="0"/>
          </a:p>
          <a:p>
            <a:pPr eaLnBrk="1" hangingPunct="1">
              <a:defRPr/>
            </a:pPr>
            <a:r>
              <a:rPr lang="es-AR" sz="1800" b="1" u="sng" dirty="0"/>
              <a:t>Cara inferior: </a:t>
            </a:r>
            <a:r>
              <a:rPr lang="es-ES" sz="1800" b="1" u="sng" dirty="0" err="1"/>
              <a:t>Arquicerebelo</a:t>
            </a:r>
            <a:r>
              <a:rPr lang="es-ES" sz="1800" b="1" dirty="0"/>
              <a:t>: </a:t>
            </a:r>
            <a:r>
              <a:rPr lang="es-ES" sz="1800" dirty="0"/>
              <a:t>Se halla funcionalmente con el sentido del equilibrio. En su parte cortical esta constituido por </a:t>
            </a:r>
            <a:r>
              <a:rPr lang="es-ES" sz="1800" b="1" dirty="0"/>
              <a:t>floculo y el nódulo (más antigua)</a:t>
            </a:r>
          </a:p>
          <a:p>
            <a:pPr eaLnBrk="1" hangingPunct="1">
              <a:defRPr/>
            </a:pPr>
            <a:endParaRPr lang="es-ES" sz="1800" b="1" dirty="0"/>
          </a:p>
          <a:p>
            <a:pPr eaLnBrk="1" hangingPunct="1">
              <a:defRPr/>
            </a:pPr>
            <a:r>
              <a:rPr lang="es-ES" sz="1800" b="1" dirty="0"/>
              <a:t>Cara anterior: </a:t>
            </a:r>
            <a:r>
              <a:rPr lang="es-ES" sz="1800" b="1" dirty="0" err="1"/>
              <a:t>Paleocerebelo</a:t>
            </a:r>
            <a:r>
              <a:rPr lang="es-ES" sz="1800" b="1" dirty="0"/>
              <a:t>: </a:t>
            </a:r>
            <a:r>
              <a:rPr lang="es-ES" sz="1800" dirty="0">
                <a:effectLst/>
              </a:rPr>
              <a:t>Regulador </a:t>
            </a:r>
            <a:r>
              <a:rPr lang="es-ES" sz="1800" dirty="0" err="1">
                <a:effectLst/>
              </a:rPr>
              <a:t>propiceptivo</a:t>
            </a:r>
            <a:r>
              <a:rPr lang="es-ES" sz="1800" dirty="0">
                <a:effectLst/>
              </a:rPr>
              <a:t> del organismo</a:t>
            </a:r>
          </a:p>
          <a:p>
            <a:pPr eaLnBrk="1" hangingPunct="1">
              <a:defRPr/>
            </a:pPr>
            <a:endParaRPr lang="es-ES" sz="1800" b="1" dirty="0"/>
          </a:p>
          <a:p>
            <a:pPr eaLnBrk="1" hangingPunct="1">
              <a:defRPr/>
            </a:pPr>
            <a:endParaRPr lang="es-ES" sz="1800" b="1" dirty="0"/>
          </a:p>
          <a:p>
            <a:pPr eaLnBrk="1" hangingPunct="1">
              <a:defRPr/>
            </a:pPr>
            <a:r>
              <a:rPr lang="es-ES" sz="1800" b="1" dirty="0"/>
              <a:t>Cara superior: </a:t>
            </a:r>
            <a:r>
              <a:rPr lang="es-ES" sz="1800" b="1" dirty="0" err="1"/>
              <a:t>Neocerebelo</a:t>
            </a:r>
            <a:r>
              <a:rPr lang="es-ES" sz="1800" b="1" dirty="0"/>
              <a:t>: </a:t>
            </a:r>
            <a:r>
              <a:rPr lang="es-ES" sz="1800" dirty="0"/>
              <a:t>Regula la sinergia de las funciones de destreza y habilidades aprendidas, tales como la ejecución de un instrumento musical, la conducción de un vehículo. La porción cortical del </a:t>
            </a:r>
            <a:r>
              <a:rPr lang="es-ES" sz="1800" dirty="0" err="1"/>
              <a:t>neocerebelo</a:t>
            </a:r>
            <a:r>
              <a:rPr lang="es-ES" sz="1800" dirty="0"/>
              <a:t> esta constituida por el </a:t>
            </a:r>
            <a:r>
              <a:rPr lang="es-ES" sz="1800" b="1" dirty="0"/>
              <a:t>lóbulo posterior</a:t>
            </a:r>
          </a:p>
          <a:p>
            <a:pPr eaLnBrk="1" hangingPunct="1">
              <a:defRPr/>
            </a:pPr>
            <a:endParaRPr lang="es-ES" sz="1800" b="1" dirty="0"/>
          </a:p>
          <a:p>
            <a:pPr eaLnBrk="1" hangingPunct="1">
              <a:defRPr/>
            </a:pPr>
            <a:endParaRPr lang="es-ES" sz="1800" b="1" dirty="0"/>
          </a:p>
        </p:txBody>
      </p:sp>
    </p:spTree>
    <p:extLst>
      <p:ext uri="{BB962C8B-B14F-4D97-AF65-F5344CB8AC3E}">
        <p14:creationId xmlns:p14="http://schemas.microsoft.com/office/powerpoint/2010/main" val="2924042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es-AR" dirty="0"/>
          </a:p>
        </p:txBody>
      </p:sp>
      <p:pic>
        <p:nvPicPr>
          <p:cNvPr id="35843"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19313" y="395288"/>
            <a:ext cx="7937500" cy="6202362"/>
          </a:xfrm>
        </p:spPr>
      </p:pic>
    </p:spTree>
    <p:extLst>
      <p:ext uri="{BB962C8B-B14F-4D97-AF65-F5344CB8AC3E}">
        <p14:creationId xmlns:p14="http://schemas.microsoft.com/office/powerpoint/2010/main" val="1881239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10000" y="750889"/>
            <a:ext cx="4572000" cy="5356225"/>
          </a:xfrm>
          <a:prstGeom prst="rect">
            <a:avLst/>
          </a:prstGeom>
        </p:spPr>
        <p:txBody>
          <a:bodyPr>
            <a:spAutoFit/>
          </a:bodyPr>
          <a:lstStyle/>
          <a:p>
            <a:pPr eaLnBrk="0" fontAlgn="base" hangingPunct="0">
              <a:spcBef>
                <a:spcPct val="0"/>
              </a:spcBef>
              <a:defRPr/>
            </a:pPr>
            <a:r>
              <a:rPr lang="es-ES" dirty="0">
                <a:solidFill>
                  <a:srgbClr val="FFFFFF"/>
                </a:solidFill>
                <a:latin typeface="Calibri" panose="020F0502020204030204" pitchFamily="34" charset="0"/>
                <a:ea typeface="Times New Roman" panose="02020603050405020304" pitchFamily="18" charset="0"/>
              </a:rPr>
              <a:t>Los estudios clásicos de anatomía y las conexiones de las fibras </a:t>
            </a:r>
            <a:r>
              <a:rPr lang="es-ES" b="1" dirty="0" err="1">
                <a:solidFill>
                  <a:srgbClr val="FFFFFF"/>
                </a:solidFill>
                <a:latin typeface="Calibri" panose="020F0502020204030204" pitchFamily="34" charset="0"/>
                <a:ea typeface="Times New Roman" panose="02020603050405020304" pitchFamily="18" charset="0"/>
              </a:rPr>
              <a:t>cerebelosas</a:t>
            </a:r>
            <a:r>
              <a:rPr lang="es-ES" dirty="0">
                <a:solidFill>
                  <a:srgbClr val="FFFFFF"/>
                </a:solidFill>
                <a:latin typeface="Calibri" panose="020F0502020204030204" pitchFamily="34" charset="0"/>
                <a:ea typeface="Times New Roman" panose="02020603050405020304" pitchFamily="18" charset="0"/>
              </a:rPr>
              <a:t> condujeron a que se subdivida en tres partes:</a:t>
            </a:r>
            <a:endParaRPr lang="es-AR" dirty="0">
              <a:solidFill>
                <a:srgbClr val="FFFFFF"/>
              </a:solidFill>
              <a:latin typeface="Times New Roman" panose="02020603050405020304" pitchFamily="18" charset="0"/>
              <a:ea typeface="Times New Roman" panose="02020603050405020304" pitchFamily="18" charset="0"/>
            </a:endParaRPr>
          </a:p>
          <a:p>
            <a:pPr eaLnBrk="0" fontAlgn="base" hangingPunct="0">
              <a:spcBef>
                <a:spcPct val="0"/>
              </a:spcBef>
              <a:defRPr/>
            </a:pPr>
            <a:r>
              <a:rPr lang="es-ES" dirty="0">
                <a:solidFill>
                  <a:srgbClr val="FFFFFF"/>
                </a:solidFill>
                <a:latin typeface="Calibri" panose="020F0502020204030204" pitchFamily="34" charset="0"/>
                <a:ea typeface="Times New Roman" panose="02020603050405020304" pitchFamily="18" charset="0"/>
              </a:rPr>
              <a:t> </a:t>
            </a:r>
            <a:endParaRPr lang="es-AR" dirty="0">
              <a:solidFill>
                <a:srgbClr val="FFFFFF"/>
              </a:solidFill>
              <a:latin typeface="Times New Roman" panose="02020603050405020304" pitchFamily="18" charset="0"/>
              <a:ea typeface="Times New Roman" panose="02020603050405020304" pitchFamily="18" charset="0"/>
            </a:endParaRPr>
          </a:p>
          <a:p>
            <a:pPr marL="342900" indent="-342900" eaLnBrk="0" fontAlgn="base" hangingPunct="0">
              <a:spcBef>
                <a:spcPct val="0"/>
              </a:spcBef>
              <a:buFont typeface="Wingdings" panose="05000000000000000000" pitchFamily="2" charset="2"/>
              <a:buChar char=""/>
              <a:tabLst>
                <a:tab pos="723900" algn="l"/>
              </a:tabLst>
              <a:defRPr/>
            </a:pPr>
            <a:r>
              <a:rPr lang="es-ES" b="1" dirty="0">
                <a:solidFill>
                  <a:srgbClr val="FFFFFF"/>
                </a:solidFill>
                <a:latin typeface="Calibri" panose="020F0502020204030204" pitchFamily="34" charset="0"/>
                <a:ea typeface="Times New Roman" panose="02020603050405020304" pitchFamily="18" charset="0"/>
              </a:rPr>
              <a:t>El lóbulo floculo nodular</a:t>
            </a:r>
            <a:r>
              <a:rPr lang="es-ES" dirty="0">
                <a:solidFill>
                  <a:srgbClr val="FFFFFF"/>
                </a:solidFill>
                <a:latin typeface="Calibri" panose="020F0502020204030204" pitchFamily="34" charset="0"/>
                <a:ea typeface="Times New Roman" panose="02020603050405020304" pitchFamily="18" charset="0"/>
              </a:rPr>
              <a:t>, localizado en la porción inferior, es la porción mas antigua del cerebelo (</a:t>
            </a:r>
            <a:r>
              <a:rPr lang="es-ES" dirty="0" err="1">
                <a:solidFill>
                  <a:srgbClr val="FFFFFF"/>
                </a:solidFill>
                <a:latin typeface="Calibri" panose="020F0502020204030204" pitchFamily="34" charset="0"/>
                <a:ea typeface="Times New Roman" panose="02020603050405020304" pitchFamily="18" charset="0"/>
              </a:rPr>
              <a:t>arquicerebelo</a:t>
            </a:r>
            <a:r>
              <a:rPr lang="es-ES" dirty="0">
                <a:solidFill>
                  <a:srgbClr val="FFFFFF"/>
                </a:solidFill>
                <a:latin typeface="Calibri" panose="020F0502020204030204" pitchFamily="34" charset="0"/>
                <a:ea typeface="Times New Roman" panose="02020603050405020304" pitchFamily="18" charset="0"/>
              </a:rPr>
              <a:t>), esta separada de la masa principal del cerebelo o cuerpo </a:t>
            </a:r>
            <a:r>
              <a:rPr lang="es-ES" dirty="0" err="1">
                <a:solidFill>
                  <a:srgbClr val="FFFFFF"/>
                </a:solidFill>
                <a:latin typeface="Calibri" panose="020F0502020204030204" pitchFamily="34" charset="0"/>
                <a:ea typeface="Times New Roman" panose="02020603050405020304" pitchFamily="18" charset="0"/>
              </a:rPr>
              <a:t>cerebeloso</a:t>
            </a:r>
            <a:r>
              <a:rPr lang="es-ES" dirty="0">
                <a:solidFill>
                  <a:srgbClr val="FFFFFF"/>
                </a:solidFill>
                <a:latin typeface="Calibri" panose="020F0502020204030204" pitchFamily="34" charset="0"/>
                <a:ea typeface="Times New Roman" panose="02020603050405020304" pitchFamily="18" charset="0"/>
              </a:rPr>
              <a:t> por la fisura </a:t>
            </a:r>
            <a:r>
              <a:rPr lang="es-ES" dirty="0" err="1">
                <a:solidFill>
                  <a:srgbClr val="FFFFFF"/>
                </a:solidFill>
                <a:latin typeface="Calibri" panose="020F0502020204030204" pitchFamily="34" charset="0"/>
                <a:ea typeface="Times New Roman" panose="02020603050405020304" pitchFamily="18" charset="0"/>
              </a:rPr>
              <a:t>posterolateral</a:t>
            </a:r>
            <a:endParaRPr lang="es-AR" dirty="0">
              <a:solidFill>
                <a:srgbClr val="FFFFFF"/>
              </a:solidFill>
              <a:latin typeface="Times New Roman" panose="02020603050405020304" pitchFamily="18" charset="0"/>
              <a:ea typeface="Times New Roman" panose="02020603050405020304" pitchFamily="18" charset="0"/>
            </a:endParaRPr>
          </a:p>
          <a:p>
            <a:pPr marL="495300" eaLnBrk="0" fontAlgn="base" hangingPunct="0">
              <a:spcBef>
                <a:spcPct val="0"/>
              </a:spcBef>
              <a:defRPr/>
            </a:pPr>
            <a:r>
              <a:rPr lang="es-ES" b="1" dirty="0">
                <a:solidFill>
                  <a:srgbClr val="FFFFFF"/>
                </a:solidFill>
                <a:latin typeface="Calibri" panose="020F0502020204030204" pitchFamily="34" charset="0"/>
                <a:ea typeface="Times New Roman" panose="02020603050405020304" pitchFamily="18" charset="0"/>
              </a:rPr>
              <a:t> </a:t>
            </a:r>
            <a:endParaRPr lang="es-AR" dirty="0">
              <a:solidFill>
                <a:srgbClr val="FFFFFF"/>
              </a:solidFill>
              <a:latin typeface="Times New Roman" panose="02020603050405020304" pitchFamily="18" charset="0"/>
              <a:ea typeface="Times New Roman" panose="02020603050405020304" pitchFamily="18" charset="0"/>
            </a:endParaRPr>
          </a:p>
          <a:p>
            <a:pPr marL="342900" indent="-342900" eaLnBrk="0" fontAlgn="base" hangingPunct="0">
              <a:spcBef>
                <a:spcPct val="0"/>
              </a:spcBef>
              <a:buFont typeface="Wingdings" panose="05000000000000000000" pitchFamily="2" charset="2"/>
              <a:buChar char=""/>
              <a:tabLst>
                <a:tab pos="723900" algn="l"/>
              </a:tabLst>
              <a:defRPr/>
            </a:pPr>
            <a:r>
              <a:rPr lang="es-ES" b="1" dirty="0">
                <a:solidFill>
                  <a:srgbClr val="FFFFFF"/>
                </a:solidFill>
                <a:latin typeface="Calibri" panose="020F0502020204030204" pitchFamily="34" charset="0"/>
                <a:ea typeface="Times New Roman" panose="02020603050405020304" pitchFamily="18" charset="0"/>
              </a:rPr>
              <a:t>El lóbulo anterior o </a:t>
            </a:r>
            <a:r>
              <a:rPr lang="es-ES" b="1" dirty="0" err="1">
                <a:solidFill>
                  <a:srgbClr val="FFFFFF"/>
                </a:solidFill>
                <a:latin typeface="Calibri" panose="020F0502020204030204" pitchFamily="34" charset="0"/>
                <a:ea typeface="Times New Roman" panose="02020603050405020304" pitchFamily="18" charset="0"/>
              </a:rPr>
              <a:t>paleocerebelo</a:t>
            </a:r>
            <a:r>
              <a:rPr lang="es-ES" b="1" dirty="0">
                <a:solidFill>
                  <a:srgbClr val="FFFFFF"/>
                </a:solidFill>
                <a:latin typeface="Calibri" panose="020F0502020204030204" pitchFamily="34" charset="0"/>
                <a:ea typeface="Times New Roman" panose="02020603050405020304" pitchFamily="18" charset="0"/>
              </a:rPr>
              <a:t> </a:t>
            </a:r>
            <a:r>
              <a:rPr lang="es-ES" dirty="0">
                <a:solidFill>
                  <a:srgbClr val="FFFFFF"/>
                </a:solidFill>
                <a:latin typeface="Calibri" panose="020F0502020204030204" pitchFamily="34" charset="0"/>
                <a:ea typeface="Times New Roman" panose="02020603050405020304" pitchFamily="18" charset="0"/>
              </a:rPr>
              <a:t>que es la porción del cuerpo </a:t>
            </a:r>
            <a:r>
              <a:rPr lang="es-ES" dirty="0" err="1">
                <a:solidFill>
                  <a:srgbClr val="FFFFFF"/>
                </a:solidFill>
                <a:latin typeface="Calibri" panose="020F0502020204030204" pitchFamily="34" charset="0"/>
                <a:ea typeface="Times New Roman" panose="02020603050405020304" pitchFamily="18" charset="0"/>
              </a:rPr>
              <a:t>cerebeloso</a:t>
            </a:r>
            <a:r>
              <a:rPr lang="es-ES" dirty="0">
                <a:solidFill>
                  <a:srgbClr val="FFFFFF"/>
                </a:solidFill>
                <a:latin typeface="Calibri" panose="020F0502020204030204" pitchFamily="34" charset="0"/>
                <a:ea typeface="Times New Roman" panose="02020603050405020304" pitchFamily="18" charset="0"/>
              </a:rPr>
              <a:t> rostral en relación con la fisura primaria. Esta formada por el vermis </a:t>
            </a:r>
            <a:r>
              <a:rPr lang="es-ES" dirty="0" err="1">
                <a:solidFill>
                  <a:srgbClr val="FFFFFF"/>
                </a:solidFill>
                <a:latin typeface="Calibri" panose="020F0502020204030204" pitchFamily="34" charset="0"/>
                <a:ea typeface="Times New Roman" panose="02020603050405020304" pitchFamily="18" charset="0"/>
              </a:rPr>
              <a:t>anterosupeior</a:t>
            </a:r>
            <a:r>
              <a:rPr lang="es-ES" dirty="0">
                <a:solidFill>
                  <a:srgbClr val="FFFFFF"/>
                </a:solidFill>
                <a:latin typeface="Calibri" panose="020F0502020204030204" pitchFamily="34" charset="0"/>
                <a:ea typeface="Times New Roman" panose="02020603050405020304" pitchFamily="18" charset="0"/>
              </a:rPr>
              <a:t> y la corteza </a:t>
            </a:r>
            <a:r>
              <a:rPr lang="es-ES" dirty="0" err="1">
                <a:solidFill>
                  <a:srgbClr val="FFFFFF"/>
                </a:solidFill>
                <a:latin typeface="Calibri" panose="020F0502020204030204" pitchFamily="34" charset="0"/>
                <a:ea typeface="Times New Roman" panose="02020603050405020304" pitchFamily="18" charset="0"/>
              </a:rPr>
              <a:t>paravermiana</a:t>
            </a:r>
            <a:r>
              <a:rPr lang="es-ES" dirty="0">
                <a:solidFill>
                  <a:srgbClr val="FFFFFF"/>
                </a:solidFill>
                <a:latin typeface="Calibri" panose="020F0502020204030204" pitchFamily="34" charset="0"/>
                <a:ea typeface="Times New Roman" panose="02020603050405020304" pitchFamily="18" charset="0"/>
              </a:rPr>
              <a:t> contigua</a:t>
            </a:r>
            <a:endParaRPr lang="es-AR" dirty="0">
              <a:solidFill>
                <a:srgbClr val="FFFFFF"/>
              </a:solidFill>
              <a:latin typeface="Times New Roman" panose="02020603050405020304" pitchFamily="18" charset="0"/>
              <a:ea typeface="Times New Roman" panose="02020603050405020304" pitchFamily="18" charset="0"/>
            </a:endParaRPr>
          </a:p>
          <a:p>
            <a:pPr eaLnBrk="0" fontAlgn="base" hangingPunct="0">
              <a:spcBef>
                <a:spcPct val="0"/>
              </a:spcBef>
              <a:defRPr/>
            </a:pPr>
            <a:r>
              <a:rPr lang="es-ES" b="1" dirty="0">
                <a:solidFill>
                  <a:srgbClr val="FFFFFF"/>
                </a:solidFill>
                <a:latin typeface="Calibri" panose="020F0502020204030204" pitchFamily="34" charset="0"/>
                <a:ea typeface="Times New Roman" panose="02020603050405020304" pitchFamily="18" charset="0"/>
              </a:rPr>
              <a:t> </a:t>
            </a:r>
            <a:endParaRPr lang="es-AR" dirty="0">
              <a:solidFill>
                <a:srgbClr val="FFFFFF"/>
              </a:solidFill>
              <a:latin typeface="Times New Roman" panose="02020603050405020304" pitchFamily="18" charset="0"/>
              <a:ea typeface="Times New Roman" panose="02020603050405020304" pitchFamily="18" charset="0"/>
            </a:endParaRPr>
          </a:p>
          <a:p>
            <a:pPr marL="342900" indent="-342900" eaLnBrk="0" fontAlgn="base" hangingPunct="0">
              <a:spcBef>
                <a:spcPct val="0"/>
              </a:spcBef>
              <a:buFont typeface="Wingdings" panose="05000000000000000000" pitchFamily="2" charset="2"/>
              <a:buChar char=""/>
              <a:tabLst>
                <a:tab pos="723900" algn="l"/>
              </a:tabLst>
              <a:defRPr/>
            </a:pPr>
            <a:r>
              <a:rPr lang="es-ES" b="1" dirty="0">
                <a:solidFill>
                  <a:srgbClr val="FFFFFF"/>
                </a:solidFill>
                <a:latin typeface="Calibri" panose="020F0502020204030204" pitchFamily="34" charset="0"/>
                <a:ea typeface="Times New Roman" panose="02020603050405020304" pitchFamily="18" charset="0"/>
              </a:rPr>
              <a:t>El lóbulo posterior o </a:t>
            </a:r>
            <a:r>
              <a:rPr lang="es-ES" b="1" dirty="0" err="1">
                <a:solidFill>
                  <a:srgbClr val="FFFFFF"/>
                </a:solidFill>
                <a:latin typeface="Calibri" panose="020F0502020204030204" pitchFamily="34" charset="0"/>
                <a:ea typeface="Times New Roman" panose="02020603050405020304" pitchFamily="18" charset="0"/>
              </a:rPr>
              <a:t>neocerebelo</a:t>
            </a:r>
            <a:r>
              <a:rPr lang="es-ES" b="1" dirty="0">
                <a:solidFill>
                  <a:srgbClr val="FFFFFF"/>
                </a:solidFill>
                <a:latin typeface="Calibri" panose="020F0502020204030204" pitchFamily="34" charset="0"/>
                <a:ea typeface="Times New Roman" panose="02020603050405020304" pitchFamily="18" charset="0"/>
              </a:rPr>
              <a:t> </a:t>
            </a:r>
            <a:r>
              <a:rPr lang="es-ES" dirty="0">
                <a:solidFill>
                  <a:srgbClr val="FFFFFF"/>
                </a:solidFill>
                <a:latin typeface="Calibri" panose="020F0502020204030204" pitchFamily="34" charset="0"/>
                <a:ea typeface="Times New Roman" panose="02020603050405020304" pitchFamily="18" charset="0"/>
              </a:rPr>
              <a:t>conformado por las divisiones medias del vermis</a:t>
            </a:r>
            <a:r>
              <a:rPr lang="es-ES" b="1" dirty="0">
                <a:solidFill>
                  <a:srgbClr val="FFFFFF"/>
                </a:solidFill>
                <a:latin typeface="Calibri" panose="020F0502020204030204" pitchFamily="34" charset="0"/>
                <a:ea typeface="Times New Roman" panose="02020603050405020304" pitchFamily="18" charset="0"/>
              </a:rPr>
              <a:t> </a:t>
            </a:r>
            <a:r>
              <a:rPr lang="es-ES" dirty="0">
                <a:solidFill>
                  <a:srgbClr val="FFFFFF"/>
                </a:solidFill>
                <a:latin typeface="Calibri" panose="020F0502020204030204" pitchFamily="34" charset="0"/>
                <a:ea typeface="Times New Roman" panose="02020603050405020304" pitchFamily="18" charset="0"/>
              </a:rPr>
              <a:t>y sus grandes extensiones laterales</a:t>
            </a:r>
            <a:endParaRPr lang="es-AR" dirty="0">
              <a:solidFill>
                <a:srgbClr val="FFFFF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7582399"/>
      </p:ext>
    </p:extLst>
  </p:cSld>
  <p:clrMapOvr>
    <a:masterClrMapping/>
  </p:clrMapOvr>
</p:sld>
</file>

<file path=ppt/theme/theme1.xml><?xml version="1.0" encoding="utf-8"?>
<a:theme xmlns:a="http://schemas.openxmlformats.org/drawingml/2006/main" name="Onda">
  <a:themeElements>
    <a:clrScheme name="Onda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On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da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Onda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Onda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Onda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Onda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Onda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Onda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Onda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Onda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nda">
  <a:themeElements>
    <a:clrScheme name="Onda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On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da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Onda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Onda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Onda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Onda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Onda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Onda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Onda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Onda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464</Words>
  <Application>Microsoft Office PowerPoint</Application>
  <PresentationFormat>Panorámica</PresentationFormat>
  <Paragraphs>32</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20</vt:i4>
      </vt:variant>
    </vt:vector>
  </HeadingPairs>
  <TitlesOfParts>
    <vt:vector size="26" baseType="lpstr">
      <vt:lpstr>Arial</vt:lpstr>
      <vt:lpstr>Calibri</vt:lpstr>
      <vt:lpstr>Times New Roman</vt:lpstr>
      <vt:lpstr>Wingdings</vt:lpstr>
      <vt:lpstr>Onda</vt:lpstr>
      <vt:lpstr>1_Onda</vt:lpstr>
      <vt:lpstr>Lóbulos cerebelosos</vt:lpstr>
      <vt:lpstr>Presentación de PowerPoint</vt:lpstr>
      <vt:lpstr>Presentación de PowerPoint</vt:lpstr>
      <vt:lpstr>Presentación de PowerPoint</vt:lpstr>
      <vt:lpstr>Lobulillos cerebelosos</vt:lpstr>
      <vt:lpstr>Presentación de PowerPoint</vt:lpstr>
      <vt:lpstr>División filogenética: Función</vt:lpstr>
      <vt:lpstr>Presentación de PowerPoint</vt:lpstr>
      <vt:lpstr>Presentación de PowerPoint</vt:lpstr>
      <vt:lpstr>Presentación de PowerPoint</vt:lpstr>
      <vt:lpstr>Presentación de PowerPoint</vt:lpstr>
      <vt:lpstr>ESTRUCTURA GENERAL</vt:lpstr>
      <vt:lpstr>Presentación de PowerPoint</vt:lpstr>
      <vt:lpstr>Presentación de PowerPoint</vt:lpstr>
      <vt:lpstr>Presentación de PowerPoint</vt:lpstr>
      <vt:lpstr>Núcleo dentado</vt:lpstr>
      <vt:lpstr>Núcleo emboliforme</vt:lpstr>
      <vt:lpstr>Núcleo Globoso</vt:lpstr>
      <vt:lpstr>Núcleo fastigio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División filogenética: Función</dc:title>
  <dc:creator>USUARIO</dc:creator>
  <cp:lastModifiedBy>USUARIO</cp:lastModifiedBy>
  <cp:revision>2</cp:revision>
  <dcterms:created xsi:type="dcterms:W3CDTF">2020-04-20T19:36:34Z</dcterms:created>
  <dcterms:modified xsi:type="dcterms:W3CDTF">2020-04-20T19:46:39Z</dcterms:modified>
</cp:coreProperties>
</file>