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46"/>
  </p:notesMasterIdLst>
  <p:sldIdLst>
    <p:sldId id="256" r:id="rId3"/>
    <p:sldId id="257" r:id="rId4"/>
    <p:sldId id="258" r:id="rId5"/>
    <p:sldId id="259" r:id="rId6"/>
    <p:sldId id="260" r:id="rId7"/>
    <p:sldId id="261" r:id="rId8"/>
    <p:sldId id="301" r:id="rId9"/>
    <p:sldId id="302" r:id="rId10"/>
    <p:sldId id="282" r:id="rId11"/>
    <p:sldId id="298" r:id="rId12"/>
    <p:sldId id="263" r:id="rId13"/>
    <p:sldId id="273" r:id="rId14"/>
    <p:sldId id="264" r:id="rId15"/>
    <p:sldId id="265" r:id="rId16"/>
    <p:sldId id="266" r:id="rId17"/>
    <p:sldId id="290" r:id="rId18"/>
    <p:sldId id="292" r:id="rId19"/>
    <p:sldId id="293" r:id="rId20"/>
    <p:sldId id="294" r:id="rId21"/>
    <p:sldId id="270" r:id="rId22"/>
    <p:sldId id="295" r:id="rId23"/>
    <p:sldId id="271" r:id="rId24"/>
    <p:sldId id="296" r:id="rId25"/>
    <p:sldId id="297" r:id="rId26"/>
    <p:sldId id="303" r:id="rId27"/>
    <p:sldId id="27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299" r:id="rId44"/>
    <p:sldId id="300" r:id="rId4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AB8CDE-6B71-4546-A8C9-B1AE0EB7900F}" type="doc">
      <dgm:prSet loTypeId="urn:microsoft.com/office/officeart/2005/8/layout/hProcess9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AR"/>
        </a:p>
      </dgm:t>
    </dgm:pt>
    <dgm:pt modelId="{8927CC0D-90EA-4C65-A1C4-8FE2A08B90CA}">
      <dgm:prSet phldrT="[Texto]"/>
      <dgm:spPr/>
      <dgm:t>
        <a:bodyPr/>
        <a:lstStyle/>
        <a:p>
          <a:r>
            <a:rPr lang="es-AR" dirty="0" smtClean="0"/>
            <a:t>Esquemas de acción</a:t>
          </a:r>
        </a:p>
        <a:p>
          <a:r>
            <a:rPr lang="es-AR" dirty="0" smtClean="0"/>
            <a:t>0 a 2 años</a:t>
          </a:r>
          <a:endParaRPr lang="es-AR" dirty="0"/>
        </a:p>
      </dgm:t>
    </dgm:pt>
    <dgm:pt modelId="{B6DC03D5-C7C4-4541-B807-0FBC21DF7E9C}" type="parTrans" cxnId="{2B306329-6759-4480-B072-5B21767E7755}">
      <dgm:prSet/>
      <dgm:spPr/>
      <dgm:t>
        <a:bodyPr/>
        <a:lstStyle/>
        <a:p>
          <a:endParaRPr lang="es-AR"/>
        </a:p>
      </dgm:t>
    </dgm:pt>
    <dgm:pt modelId="{C94A445B-03EC-457B-A83A-D5B27FA58DFB}" type="sibTrans" cxnId="{2B306329-6759-4480-B072-5B21767E7755}">
      <dgm:prSet/>
      <dgm:spPr/>
      <dgm:t>
        <a:bodyPr/>
        <a:lstStyle/>
        <a:p>
          <a:endParaRPr lang="es-AR"/>
        </a:p>
      </dgm:t>
    </dgm:pt>
    <dgm:pt modelId="{3C69FCDF-73DB-49BF-8003-B1BEE7AE9A24}">
      <dgm:prSet phldrT="[Texto]"/>
      <dgm:spPr/>
      <dgm:t>
        <a:bodyPr/>
        <a:lstStyle/>
        <a:p>
          <a:r>
            <a:rPr lang="es-AR" dirty="0" smtClean="0"/>
            <a:t>Esquemas representativos</a:t>
          </a:r>
        </a:p>
        <a:p>
          <a:r>
            <a:rPr lang="es-AR" dirty="0" smtClean="0"/>
            <a:t>2 a 4 ½ años</a:t>
          </a:r>
          <a:endParaRPr lang="es-AR" dirty="0"/>
        </a:p>
      </dgm:t>
    </dgm:pt>
    <dgm:pt modelId="{BC6B2097-0C4F-40AD-BBAC-E495C273F9C1}" type="parTrans" cxnId="{54F03516-95C6-4D46-926F-A92371AC106B}">
      <dgm:prSet/>
      <dgm:spPr/>
      <dgm:t>
        <a:bodyPr/>
        <a:lstStyle/>
        <a:p>
          <a:endParaRPr lang="es-AR"/>
        </a:p>
      </dgm:t>
    </dgm:pt>
    <dgm:pt modelId="{C10024DB-1889-432C-8800-1C10ADF64F34}" type="sibTrans" cxnId="{54F03516-95C6-4D46-926F-A92371AC106B}">
      <dgm:prSet/>
      <dgm:spPr/>
      <dgm:t>
        <a:bodyPr/>
        <a:lstStyle/>
        <a:p>
          <a:endParaRPr lang="es-AR"/>
        </a:p>
      </dgm:t>
    </dgm:pt>
    <dgm:pt modelId="{DABFF6B2-F220-4BFC-A68B-64644535EB86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AR" dirty="0" smtClean="0"/>
            <a:t>Intuiciones</a:t>
          </a:r>
        </a:p>
        <a:p>
          <a:r>
            <a:rPr lang="es-AR" dirty="0" smtClean="0"/>
            <a:t>4 ½  a 6/7 años</a:t>
          </a:r>
          <a:endParaRPr lang="es-AR" dirty="0"/>
        </a:p>
      </dgm:t>
    </dgm:pt>
    <dgm:pt modelId="{83761664-71E2-4AB0-8692-2FD2D452975F}" type="parTrans" cxnId="{F79B0F79-4BE6-4E6C-9366-BC997A784412}">
      <dgm:prSet/>
      <dgm:spPr/>
      <dgm:t>
        <a:bodyPr/>
        <a:lstStyle/>
        <a:p>
          <a:endParaRPr lang="es-AR"/>
        </a:p>
      </dgm:t>
    </dgm:pt>
    <dgm:pt modelId="{D2609EA3-8E19-4EED-B857-11A46ABF0ED4}" type="sibTrans" cxnId="{F79B0F79-4BE6-4E6C-9366-BC997A784412}">
      <dgm:prSet/>
      <dgm:spPr/>
      <dgm:t>
        <a:bodyPr/>
        <a:lstStyle/>
        <a:p>
          <a:endParaRPr lang="es-AR"/>
        </a:p>
      </dgm:t>
    </dgm:pt>
    <dgm:pt modelId="{1431AE34-61E3-4EFC-B010-B2B50971CDAB}">
      <dgm:prSet/>
      <dgm:spPr/>
      <dgm:t>
        <a:bodyPr/>
        <a:lstStyle/>
        <a:p>
          <a:r>
            <a:rPr lang="es-AR" dirty="0" smtClean="0"/>
            <a:t>Esquemas lógicos 6/7 en adelante</a:t>
          </a:r>
          <a:endParaRPr lang="es-AR" dirty="0"/>
        </a:p>
      </dgm:t>
    </dgm:pt>
    <dgm:pt modelId="{493A127B-7778-466A-B75B-EC3CFE9CCF33}" type="parTrans" cxnId="{67B70AF3-B887-4F8E-802B-F3D94494A4CB}">
      <dgm:prSet/>
      <dgm:spPr/>
      <dgm:t>
        <a:bodyPr/>
        <a:lstStyle/>
        <a:p>
          <a:endParaRPr lang="es-AR"/>
        </a:p>
      </dgm:t>
    </dgm:pt>
    <dgm:pt modelId="{A3C4002D-1FAE-4927-8542-D7B3F619C4D0}" type="sibTrans" cxnId="{67B70AF3-B887-4F8E-802B-F3D94494A4CB}">
      <dgm:prSet/>
      <dgm:spPr/>
      <dgm:t>
        <a:bodyPr/>
        <a:lstStyle/>
        <a:p>
          <a:endParaRPr lang="es-AR"/>
        </a:p>
      </dgm:t>
    </dgm:pt>
    <dgm:pt modelId="{0E30644D-AF4F-4B45-87BD-09143F852599}" type="pres">
      <dgm:prSet presAssocID="{88AB8CDE-6B71-4546-A8C9-B1AE0EB7900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0A1BB42-7A36-4F07-9662-1B63D387B989}" type="pres">
      <dgm:prSet presAssocID="{88AB8CDE-6B71-4546-A8C9-B1AE0EB7900F}" presName="arrow" presStyleLbl="bgShp" presStyleIdx="0" presStyleCnt="1"/>
      <dgm:spPr/>
    </dgm:pt>
    <dgm:pt modelId="{20873B5E-809B-4559-91F7-6AFE65EC0F73}" type="pres">
      <dgm:prSet presAssocID="{88AB8CDE-6B71-4546-A8C9-B1AE0EB7900F}" presName="linearProcess" presStyleCnt="0"/>
      <dgm:spPr/>
    </dgm:pt>
    <dgm:pt modelId="{8D46615C-F062-421B-A768-47EDF2E316C8}" type="pres">
      <dgm:prSet presAssocID="{8927CC0D-90EA-4C65-A1C4-8FE2A08B90C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C73F80D-22F8-485C-9420-EB49F883E618}" type="pres">
      <dgm:prSet presAssocID="{C94A445B-03EC-457B-A83A-D5B27FA58DFB}" presName="sibTrans" presStyleCnt="0"/>
      <dgm:spPr/>
    </dgm:pt>
    <dgm:pt modelId="{FDBFF72A-4799-4C53-A422-88B418F5BC29}" type="pres">
      <dgm:prSet presAssocID="{3C69FCDF-73DB-49BF-8003-B1BEE7AE9A2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0268518-61A0-4DC9-9BF5-151DB2B2CADC}" type="pres">
      <dgm:prSet presAssocID="{C10024DB-1889-432C-8800-1C10ADF64F34}" presName="sibTrans" presStyleCnt="0"/>
      <dgm:spPr/>
    </dgm:pt>
    <dgm:pt modelId="{FB60CF14-87EA-4451-A667-4B3526AAB665}" type="pres">
      <dgm:prSet presAssocID="{DABFF6B2-F220-4BFC-A68B-64644535EB8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0F35F29-7BF1-47B3-ABFD-8E88850164F5}" type="pres">
      <dgm:prSet presAssocID="{D2609EA3-8E19-4EED-B857-11A46ABF0ED4}" presName="sibTrans" presStyleCnt="0"/>
      <dgm:spPr/>
    </dgm:pt>
    <dgm:pt modelId="{C8008631-AC77-4DC6-B30C-D7A3DD8895D5}" type="pres">
      <dgm:prSet presAssocID="{1431AE34-61E3-4EFC-B010-B2B50971CDAB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D68E2733-6FD0-4E94-8F4B-8982AB0DBEDC}" type="presOf" srcId="{88AB8CDE-6B71-4546-A8C9-B1AE0EB7900F}" destId="{0E30644D-AF4F-4B45-87BD-09143F852599}" srcOrd="0" destOrd="0" presId="urn:microsoft.com/office/officeart/2005/8/layout/hProcess9"/>
    <dgm:cxn modelId="{C35099ED-09F1-4B0A-B8D6-7D92EFCEAC6D}" type="presOf" srcId="{1431AE34-61E3-4EFC-B010-B2B50971CDAB}" destId="{C8008631-AC77-4DC6-B30C-D7A3DD8895D5}" srcOrd="0" destOrd="0" presId="urn:microsoft.com/office/officeart/2005/8/layout/hProcess9"/>
    <dgm:cxn modelId="{2B306329-6759-4480-B072-5B21767E7755}" srcId="{88AB8CDE-6B71-4546-A8C9-B1AE0EB7900F}" destId="{8927CC0D-90EA-4C65-A1C4-8FE2A08B90CA}" srcOrd="0" destOrd="0" parTransId="{B6DC03D5-C7C4-4541-B807-0FBC21DF7E9C}" sibTransId="{C94A445B-03EC-457B-A83A-D5B27FA58DFB}"/>
    <dgm:cxn modelId="{54F03516-95C6-4D46-926F-A92371AC106B}" srcId="{88AB8CDE-6B71-4546-A8C9-B1AE0EB7900F}" destId="{3C69FCDF-73DB-49BF-8003-B1BEE7AE9A24}" srcOrd="1" destOrd="0" parTransId="{BC6B2097-0C4F-40AD-BBAC-E495C273F9C1}" sibTransId="{C10024DB-1889-432C-8800-1C10ADF64F34}"/>
    <dgm:cxn modelId="{67B70AF3-B887-4F8E-802B-F3D94494A4CB}" srcId="{88AB8CDE-6B71-4546-A8C9-B1AE0EB7900F}" destId="{1431AE34-61E3-4EFC-B010-B2B50971CDAB}" srcOrd="3" destOrd="0" parTransId="{493A127B-7778-466A-B75B-EC3CFE9CCF33}" sibTransId="{A3C4002D-1FAE-4927-8542-D7B3F619C4D0}"/>
    <dgm:cxn modelId="{39410CB3-B199-4D04-B3D7-5C0F3D2966B2}" type="presOf" srcId="{DABFF6B2-F220-4BFC-A68B-64644535EB86}" destId="{FB60CF14-87EA-4451-A667-4B3526AAB665}" srcOrd="0" destOrd="0" presId="urn:microsoft.com/office/officeart/2005/8/layout/hProcess9"/>
    <dgm:cxn modelId="{F79B0F79-4BE6-4E6C-9366-BC997A784412}" srcId="{88AB8CDE-6B71-4546-A8C9-B1AE0EB7900F}" destId="{DABFF6B2-F220-4BFC-A68B-64644535EB86}" srcOrd="2" destOrd="0" parTransId="{83761664-71E2-4AB0-8692-2FD2D452975F}" sibTransId="{D2609EA3-8E19-4EED-B857-11A46ABF0ED4}"/>
    <dgm:cxn modelId="{DB9D9A4F-5D48-4759-9B01-1EE30B26A3F3}" type="presOf" srcId="{3C69FCDF-73DB-49BF-8003-B1BEE7AE9A24}" destId="{FDBFF72A-4799-4C53-A422-88B418F5BC29}" srcOrd="0" destOrd="0" presId="urn:microsoft.com/office/officeart/2005/8/layout/hProcess9"/>
    <dgm:cxn modelId="{0E0054DB-B66B-4026-90D2-80B2AB0E841B}" type="presOf" srcId="{8927CC0D-90EA-4C65-A1C4-8FE2A08B90CA}" destId="{8D46615C-F062-421B-A768-47EDF2E316C8}" srcOrd="0" destOrd="0" presId="urn:microsoft.com/office/officeart/2005/8/layout/hProcess9"/>
    <dgm:cxn modelId="{FCC1E04B-73B1-456C-818B-9AC0942D4B97}" type="presParOf" srcId="{0E30644D-AF4F-4B45-87BD-09143F852599}" destId="{50A1BB42-7A36-4F07-9662-1B63D387B989}" srcOrd="0" destOrd="0" presId="urn:microsoft.com/office/officeart/2005/8/layout/hProcess9"/>
    <dgm:cxn modelId="{656ED48C-CF81-418E-B4B2-6BD07AC83AE7}" type="presParOf" srcId="{0E30644D-AF4F-4B45-87BD-09143F852599}" destId="{20873B5E-809B-4559-91F7-6AFE65EC0F73}" srcOrd="1" destOrd="0" presId="urn:microsoft.com/office/officeart/2005/8/layout/hProcess9"/>
    <dgm:cxn modelId="{648E45F4-9CB0-468E-A683-6B7436BEB797}" type="presParOf" srcId="{20873B5E-809B-4559-91F7-6AFE65EC0F73}" destId="{8D46615C-F062-421B-A768-47EDF2E316C8}" srcOrd="0" destOrd="0" presId="urn:microsoft.com/office/officeart/2005/8/layout/hProcess9"/>
    <dgm:cxn modelId="{B9E74A7A-2DCD-4790-AE19-3932DB4D2229}" type="presParOf" srcId="{20873B5E-809B-4559-91F7-6AFE65EC0F73}" destId="{AC73F80D-22F8-485C-9420-EB49F883E618}" srcOrd="1" destOrd="0" presId="urn:microsoft.com/office/officeart/2005/8/layout/hProcess9"/>
    <dgm:cxn modelId="{35DA8562-2367-4166-8FF6-C9A1828E6B7F}" type="presParOf" srcId="{20873B5E-809B-4559-91F7-6AFE65EC0F73}" destId="{FDBFF72A-4799-4C53-A422-88B418F5BC29}" srcOrd="2" destOrd="0" presId="urn:microsoft.com/office/officeart/2005/8/layout/hProcess9"/>
    <dgm:cxn modelId="{E81A4EA0-39B7-468A-875A-3E7272E2C57D}" type="presParOf" srcId="{20873B5E-809B-4559-91F7-6AFE65EC0F73}" destId="{60268518-61A0-4DC9-9BF5-151DB2B2CADC}" srcOrd="3" destOrd="0" presId="urn:microsoft.com/office/officeart/2005/8/layout/hProcess9"/>
    <dgm:cxn modelId="{379A734B-84EE-455B-9D66-E224EB68140B}" type="presParOf" srcId="{20873B5E-809B-4559-91F7-6AFE65EC0F73}" destId="{FB60CF14-87EA-4451-A667-4B3526AAB665}" srcOrd="4" destOrd="0" presId="urn:microsoft.com/office/officeart/2005/8/layout/hProcess9"/>
    <dgm:cxn modelId="{7EBF44F2-CE7A-455A-98D4-87C544C10618}" type="presParOf" srcId="{20873B5E-809B-4559-91F7-6AFE65EC0F73}" destId="{50F35F29-7BF1-47B3-ABFD-8E88850164F5}" srcOrd="5" destOrd="0" presId="urn:microsoft.com/office/officeart/2005/8/layout/hProcess9"/>
    <dgm:cxn modelId="{D68437D1-A3F5-4C74-8373-3A1A83F3CA51}" type="presParOf" srcId="{20873B5E-809B-4559-91F7-6AFE65EC0F73}" destId="{C8008631-AC77-4DC6-B30C-D7A3DD8895D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D11CD7-A771-4795-B306-7AE832114C72}" type="doc">
      <dgm:prSet loTypeId="urn:microsoft.com/office/officeart/2005/8/layout/hProcess7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AR"/>
        </a:p>
      </dgm:t>
    </dgm:pt>
    <dgm:pt modelId="{51F58A3A-6C28-4E3C-B3BE-D931D2A35E41}">
      <dgm:prSet phldrT="[Texto]"/>
      <dgm:spPr/>
      <dgm:t>
        <a:bodyPr/>
        <a:lstStyle/>
        <a:p>
          <a:r>
            <a:rPr lang="es-AR" dirty="0" smtClean="0"/>
            <a:t>INTUICION SIMPLE</a:t>
          </a:r>
          <a:endParaRPr lang="es-AR" dirty="0"/>
        </a:p>
      </dgm:t>
    </dgm:pt>
    <dgm:pt modelId="{223D504D-0708-4619-8A83-32E32B5E419E}" type="parTrans" cxnId="{F7B67D22-62CE-474D-AB3E-EC380AC45270}">
      <dgm:prSet/>
      <dgm:spPr/>
      <dgm:t>
        <a:bodyPr/>
        <a:lstStyle/>
        <a:p>
          <a:endParaRPr lang="es-AR"/>
        </a:p>
      </dgm:t>
    </dgm:pt>
    <dgm:pt modelId="{DD293854-5E87-4099-B7D3-EF768506109B}" type="sibTrans" cxnId="{F7B67D22-62CE-474D-AB3E-EC380AC45270}">
      <dgm:prSet/>
      <dgm:spPr/>
      <dgm:t>
        <a:bodyPr/>
        <a:lstStyle/>
        <a:p>
          <a:endParaRPr lang="es-AR"/>
        </a:p>
      </dgm:t>
    </dgm:pt>
    <dgm:pt modelId="{8500CEBD-A010-450D-AF87-CDAE5D1D86C9}">
      <dgm:prSet phldrT="[Texto]"/>
      <dgm:spPr/>
      <dgm:t>
        <a:bodyPr/>
        <a:lstStyle/>
        <a:p>
          <a:r>
            <a:rPr lang="es-AR" dirty="0" smtClean="0"/>
            <a:t>Rígidas e irreversibles: son comparables a esquemas perceptivos y a actos habituales que aparecen en bloque y no pueden alterarse. Es un esquema motor transpuesto a un acto de pensamiento.</a:t>
          </a:r>
          <a:endParaRPr lang="es-AR" dirty="0"/>
        </a:p>
      </dgm:t>
    </dgm:pt>
    <dgm:pt modelId="{74E93727-30CE-46F7-ABB3-A466D870758D}" type="parTrans" cxnId="{8847CE23-DA15-4B12-8951-46A102D1E3E3}">
      <dgm:prSet/>
      <dgm:spPr/>
      <dgm:t>
        <a:bodyPr/>
        <a:lstStyle/>
        <a:p>
          <a:endParaRPr lang="es-AR"/>
        </a:p>
      </dgm:t>
    </dgm:pt>
    <dgm:pt modelId="{73B0E118-7B54-481D-896E-87497F16A4BF}" type="sibTrans" cxnId="{8847CE23-DA15-4B12-8951-46A102D1E3E3}">
      <dgm:prSet/>
      <dgm:spPr/>
      <dgm:t>
        <a:bodyPr/>
        <a:lstStyle/>
        <a:p>
          <a:endParaRPr lang="es-AR"/>
        </a:p>
      </dgm:t>
    </dgm:pt>
    <dgm:pt modelId="{098C779A-31F4-4384-A510-2FB147A0FAF2}">
      <dgm:prSet phldrT="[Texto]"/>
      <dgm:spPr/>
      <dgm:t>
        <a:bodyPr/>
        <a:lstStyle/>
        <a:p>
          <a:r>
            <a:rPr lang="es-AR" dirty="0" smtClean="0"/>
            <a:t>INTUICION ARTICULADA</a:t>
          </a:r>
          <a:endParaRPr lang="es-AR" dirty="0"/>
        </a:p>
      </dgm:t>
    </dgm:pt>
    <dgm:pt modelId="{7C3940CB-2F64-4334-B6D1-2E93363427F1}" type="parTrans" cxnId="{041FDC1E-FC8B-4BF4-9B03-FF258BFA0991}">
      <dgm:prSet/>
      <dgm:spPr/>
      <dgm:t>
        <a:bodyPr/>
        <a:lstStyle/>
        <a:p>
          <a:endParaRPr lang="es-AR"/>
        </a:p>
      </dgm:t>
    </dgm:pt>
    <dgm:pt modelId="{806E2485-3EF8-4BCF-8576-A61FA995C68A}" type="sibTrans" cxnId="{041FDC1E-FC8B-4BF4-9B03-FF258BFA0991}">
      <dgm:prSet/>
      <dgm:spPr/>
      <dgm:t>
        <a:bodyPr/>
        <a:lstStyle/>
        <a:p>
          <a:endParaRPr lang="es-AR"/>
        </a:p>
      </dgm:t>
    </dgm:pt>
    <dgm:pt modelId="{B4F4CFDB-6CFB-413C-930F-6E18D21FB3F4}">
      <dgm:prSet phldrT="[Texto]"/>
      <dgm:spPr/>
      <dgm:t>
        <a:bodyPr/>
        <a:lstStyle/>
        <a:p>
          <a:r>
            <a:rPr lang="es-AR" dirty="0" smtClean="0"/>
            <a:t>Avanza en el camino de las operaciones. Es sensible a contrapruebas. Constituye una regulación de las intuiciones iniciales anunciando las </a:t>
          </a:r>
          <a:r>
            <a:rPr lang="es-AR" dirty="0" err="1" smtClean="0"/>
            <a:t>operaciones.Prepara</a:t>
          </a:r>
          <a:r>
            <a:rPr lang="es-AR" dirty="0" smtClean="0"/>
            <a:t> la reversibilidad. Alcanza un equilibrio más estable y a la vez más móvil.</a:t>
          </a:r>
          <a:endParaRPr lang="es-AR" dirty="0"/>
        </a:p>
      </dgm:t>
    </dgm:pt>
    <dgm:pt modelId="{D92467BD-CE46-40D7-ABFC-45A812BAD9F3}" type="parTrans" cxnId="{1733D1C3-6F7B-4537-A56C-6CD0EC593C6B}">
      <dgm:prSet/>
      <dgm:spPr/>
      <dgm:t>
        <a:bodyPr/>
        <a:lstStyle/>
        <a:p>
          <a:endParaRPr lang="es-AR"/>
        </a:p>
      </dgm:t>
    </dgm:pt>
    <dgm:pt modelId="{97CB5873-6AAA-4527-849E-26F233193337}" type="sibTrans" cxnId="{1733D1C3-6F7B-4537-A56C-6CD0EC593C6B}">
      <dgm:prSet/>
      <dgm:spPr/>
      <dgm:t>
        <a:bodyPr/>
        <a:lstStyle/>
        <a:p>
          <a:endParaRPr lang="es-AR"/>
        </a:p>
      </dgm:t>
    </dgm:pt>
    <dgm:pt modelId="{009E0529-B87B-4E5E-A65F-C326D575488D}" type="pres">
      <dgm:prSet presAssocID="{E8D11CD7-A771-4795-B306-7AE832114C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41126924-1B70-4F4A-9CF9-4F733009AABE}" type="pres">
      <dgm:prSet presAssocID="{51F58A3A-6C28-4E3C-B3BE-D931D2A35E41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430DED5-2E3D-433E-AD9F-81C08B7C77B6}" type="pres">
      <dgm:prSet presAssocID="{51F58A3A-6C28-4E3C-B3BE-D931D2A35E41}" presName="bgRect" presStyleLbl="node1" presStyleIdx="0" presStyleCnt="2"/>
      <dgm:spPr/>
      <dgm:t>
        <a:bodyPr/>
        <a:lstStyle/>
        <a:p>
          <a:endParaRPr lang="es-AR"/>
        </a:p>
      </dgm:t>
    </dgm:pt>
    <dgm:pt modelId="{15E8D1DA-A4CB-45E6-8A73-ADBCC72C166E}" type="pres">
      <dgm:prSet presAssocID="{51F58A3A-6C28-4E3C-B3BE-D931D2A35E41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3C9197A-4047-4F39-BD04-321DE1E82372}" type="pres">
      <dgm:prSet presAssocID="{51F58A3A-6C28-4E3C-B3BE-D931D2A35E41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ABCD64F-9DD8-4E61-9E69-A0F5DDBD045D}" type="pres">
      <dgm:prSet presAssocID="{DD293854-5E87-4099-B7D3-EF768506109B}" presName="hSp" presStyleCnt="0"/>
      <dgm:spPr/>
      <dgm:t>
        <a:bodyPr/>
        <a:lstStyle/>
        <a:p>
          <a:endParaRPr lang="es-AR"/>
        </a:p>
      </dgm:t>
    </dgm:pt>
    <dgm:pt modelId="{9EC38634-E18B-40BB-8865-92F07F881DD5}" type="pres">
      <dgm:prSet presAssocID="{DD293854-5E87-4099-B7D3-EF768506109B}" presName="vProcSp" presStyleCnt="0"/>
      <dgm:spPr/>
      <dgm:t>
        <a:bodyPr/>
        <a:lstStyle/>
        <a:p>
          <a:endParaRPr lang="es-AR"/>
        </a:p>
      </dgm:t>
    </dgm:pt>
    <dgm:pt modelId="{CBEBCAA8-B599-4BB7-8E77-8C6418CF36CE}" type="pres">
      <dgm:prSet presAssocID="{DD293854-5E87-4099-B7D3-EF768506109B}" presName="vSp1" presStyleCnt="0"/>
      <dgm:spPr/>
      <dgm:t>
        <a:bodyPr/>
        <a:lstStyle/>
        <a:p>
          <a:endParaRPr lang="es-AR"/>
        </a:p>
      </dgm:t>
    </dgm:pt>
    <dgm:pt modelId="{B76CC757-4503-4886-A8C0-58077E6AA35F}" type="pres">
      <dgm:prSet presAssocID="{DD293854-5E87-4099-B7D3-EF768506109B}" presName="simulatedConn" presStyleLbl="solidFgAcc1" presStyleIdx="0" presStyleCnt="1"/>
      <dgm:spPr/>
      <dgm:t>
        <a:bodyPr/>
        <a:lstStyle/>
        <a:p>
          <a:endParaRPr lang="es-AR"/>
        </a:p>
      </dgm:t>
    </dgm:pt>
    <dgm:pt modelId="{B7A74E66-55E0-4339-8FD3-17727BF13B44}" type="pres">
      <dgm:prSet presAssocID="{DD293854-5E87-4099-B7D3-EF768506109B}" presName="vSp2" presStyleCnt="0"/>
      <dgm:spPr/>
      <dgm:t>
        <a:bodyPr/>
        <a:lstStyle/>
        <a:p>
          <a:endParaRPr lang="es-AR"/>
        </a:p>
      </dgm:t>
    </dgm:pt>
    <dgm:pt modelId="{F7F16901-3464-4F42-AF64-D27064540935}" type="pres">
      <dgm:prSet presAssocID="{DD293854-5E87-4099-B7D3-EF768506109B}" presName="sibTrans" presStyleCnt="0"/>
      <dgm:spPr/>
      <dgm:t>
        <a:bodyPr/>
        <a:lstStyle/>
        <a:p>
          <a:endParaRPr lang="es-AR"/>
        </a:p>
      </dgm:t>
    </dgm:pt>
    <dgm:pt modelId="{5DE6822C-B95A-4750-800A-61AC8A1B08ED}" type="pres">
      <dgm:prSet presAssocID="{098C779A-31F4-4384-A510-2FB147A0FAF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71CF231-6F54-457F-9899-50095385F27C}" type="pres">
      <dgm:prSet presAssocID="{098C779A-31F4-4384-A510-2FB147A0FAF2}" presName="bgRect" presStyleLbl="node1" presStyleIdx="1" presStyleCnt="2"/>
      <dgm:spPr/>
      <dgm:t>
        <a:bodyPr/>
        <a:lstStyle/>
        <a:p>
          <a:endParaRPr lang="es-AR"/>
        </a:p>
      </dgm:t>
    </dgm:pt>
    <dgm:pt modelId="{94457F09-FAD2-4395-A83F-6D5360D764E4}" type="pres">
      <dgm:prSet presAssocID="{098C779A-31F4-4384-A510-2FB147A0FAF2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CCF67A1-3FCF-454A-A6C3-B5FFF9EC827D}" type="pres">
      <dgm:prSet presAssocID="{098C779A-31F4-4384-A510-2FB147A0FAF2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93D5E93C-B219-489E-8423-D252F30C9ED8}" type="presOf" srcId="{8500CEBD-A010-450D-AF87-CDAE5D1D86C9}" destId="{F3C9197A-4047-4F39-BD04-321DE1E82372}" srcOrd="0" destOrd="0" presId="urn:microsoft.com/office/officeart/2005/8/layout/hProcess7"/>
    <dgm:cxn modelId="{5F03ED40-C86E-4A4F-91D6-778148B9FC4C}" type="presOf" srcId="{098C779A-31F4-4384-A510-2FB147A0FAF2}" destId="{94457F09-FAD2-4395-A83F-6D5360D764E4}" srcOrd="1" destOrd="0" presId="urn:microsoft.com/office/officeart/2005/8/layout/hProcess7"/>
    <dgm:cxn modelId="{6749F57F-14D8-4099-B20C-917638C66B32}" type="presOf" srcId="{51F58A3A-6C28-4E3C-B3BE-D931D2A35E41}" destId="{15E8D1DA-A4CB-45E6-8A73-ADBCC72C166E}" srcOrd="1" destOrd="0" presId="urn:microsoft.com/office/officeart/2005/8/layout/hProcess7"/>
    <dgm:cxn modelId="{1733D1C3-6F7B-4537-A56C-6CD0EC593C6B}" srcId="{098C779A-31F4-4384-A510-2FB147A0FAF2}" destId="{B4F4CFDB-6CFB-413C-930F-6E18D21FB3F4}" srcOrd="0" destOrd="0" parTransId="{D92467BD-CE46-40D7-ABFC-45A812BAD9F3}" sibTransId="{97CB5873-6AAA-4527-849E-26F233193337}"/>
    <dgm:cxn modelId="{0EB9C075-2D64-4DFA-BD23-C8085AA526DF}" type="presOf" srcId="{B4F4CFDB-6CFB-413C-930F-6E18D21FB3F4}" destId="{4CCF67A1-3FCF-454A-A6C3-B5FFF9EC827D}" srcOrd="0" destOrd="0" presId="urn:microsoft.com/office/officeart/2005/8/layout/hProcess7"/>
    <dgm:cxn modelId="{8847CE23-DA15-4B12-8951-46A102D1E3E3}" srcId="{51F58A3A-6C28-4E3C-B3BE-D931D2A35E41}" destId="{8500CEBD-A010-450D-AF87-CDAE5D1D86C9}" srcOrd="0" destOrd="0" parTransId="{74E93727-30CE-46F7-ABB3-A466D870758D}" sibTransId="{73B0E118-7B54-481D-896E-87497F16A4BF}"/>
    <dgm:cxn modelId="{041FDC1E-FC8B-4BF4-9B03-FF258BFA0991}" srcId="{E8D11CD7-A771-4795-B306-7AE832114C72}" destId="{098C779A-31F4-4384-A510-2FB147A0FAF2}" srcOrd="1" destOrd="0" parTransId="{7C3940CB-2F64-4334-B6D1-2E93363427F1}" sibTransId="{806E2485-3EF8-4BCF-8576-A61FA995C68A}"/>
    <dgm:cxn modelId="{8D73DD14-F440-4A9F-B10E-3573292CC24C}" type="presOf" srcId="{51F58A3A-6C28-4E3C-B3BE-D931D2A35E41}" destId="{F430DED5-2E3D-433E-AD9F-81C08B7C77B6}" srcOrd="0" destOrd="0" presId="urn:microsoft.com/office/officeart/2005/8/layout/hProcess7"/>
    <dgm:cxn modelId="{39872CD0-DEE5-48C5-867F-95157E89C843}" type="presOf" srcId="{E8D11CD7-A771-4795-B306-7AE832114C72}" destId="{009E0529-B87B-4E5E-A65F-C326D575488D}" srcOrd="0" destOrd="0" presId="urn:microsoft.com/office/officeart/2005/8/layout/hProcess7"/>
    <dgm:cxn modelId="{A52C5F25-E17D-496F-BF7B-B890DFCF35E8}" type="presOf" srcId="{098C779A-31F4-4384-A510-2FB147A0FAF2}" destId="{671CF231-6F54-457F-9899-50095385F27C}" srcOrd="0" destOrd="0" presId="urn:microsoft.com/office/officeart/2005/8/layout/hProcess7"/>
    <dgm:cxn modelId="{F7B67D22-62CE-474D-AB3E-EC380AC45270}" srcId="{E8D11CD7-A771-4795-B306-7AE832114C72}" destId="{51F58A3A-6C28-4E3C-B3BE-D931D2A35E41}" srcOrd="0" destOrd="0" parTransId="{223D504D-0708-4619-8A83-32E32B5E419E}" sibTransId="{DD293854-5E87-4099-B7D3-EF768506109B}"/>
    <dgm:cxn modelId="{32A2AF7F-BF6C-413A-86DF-967543E917E1}" type="presParOf" srcId="{009E0529-B87B-4E5E-A65F-C326D575488D}" destId="{41126924-1B70-4F4A-9CF9-4F733009AABE}" srcOrd="0" destOrd="0" presId="urn:microsoft.com/office/officeart/2005/8/layout/hProcess7"/>
    <dgm:cxn modelId="{ECE687E9-810B-4165-9132-26CCD0BD6528}" type="presParOf" srcId="{41126924-1B70-4F4A-9CF9-4F733009AABE}" destId="{F430DED5-2E3D-433E-AD9F-81C08B7C77B6}" srcOrd="0" destOrd="0" presId="urn:microsoft.com/office/officeart/2005/8/layout/hProcess7"/>
    <dgm:cxn modelId="{35359088-AB99-41DC-ABDF-A59AC4D30B80}" type="presParOf" srcId="{41126924-1B70-4F4A-9CF9-4F733009AABE}" destId="{15E8D1DA-A4CB-45E6-8A73-ADBCC72C166E}" srcOrd="1" destOrd="0" presId="urn:microsoft.com/office/officeart/2005/8/layout/hProcess7"/>
    <dgm:cxn modelId="{31525916-C183-4497-AB38-0038E8998CBB}" type="presParOf" srcId="{41126924-1B70-4F4A-9CF9-4F733009AABE}" destId="{F3C9197A-4047-4F39-BD04-321DE1E82372}" srcOrd="2" destOrd="0" presId="urn:microsoft.com/office/officeart/2005/8/layout/hProcess7"/>
    <dgm:cxn modelId="{0DAA08DC-750E-48A2-83BF-86AF5E8FBE2E}" type="presParOf" srcId="{009E0529-B87B-4E5E-A65F-C326D575488D}" destId="{6ABCD64F-9DD8-4E61-9E69-A0F5DDBD045D}" srcOrd="1" destOrd="0" presId="urn:microsoft.com/office/officeart/2005/8/layout/hProcess7"/>
    <dgm:cxn modelId="{7227A23D-D57D-4FF1-9B67-D269D0E82C29}" type="presParOf" srcId="{009E0529-B87B-4E5E-A65F-C326D575488D}" destId="{9EC38634-E18B-40BB-8865-92F07F881DD5}" srcOrd="2" destOrd="0" presId="urn:microsoft.com/office/officeart/2005/8/layout/hProcess7"/>
    <dgm:cxn modelId="{A373D64F-7C31-438D-9AD2-A82586529A8E}" type="presParOf" srcId="{9EC38634-E18B-40BB-8865-92F07F881DD5}" destId="{CBEBCAA8-B599-4BB7-8E77-8C6418CF36CE}" srcOrd="0" destOrd="0" presId="urn:microsoft.com/office/officeart/2005/8/layout/hProcess7"/>
    <dgm:cxn modelId="{65C8C29F-F6B1-48C4-AD35-540EB5624E4A}" type="presParOf" srcId="{9EC38634-E18B-40BB-8865-92F07F881DD5}" destId="{B76CC757-4503-4886-A8C0-58077E6AA35F}" srcOrd="1" destOrd="0" presId="urn:microsoft.com/office/officeart/2005/8/layout/hProcess7"/>
    <dgm:cxn modelId="{F70D13F1-242A-4D2B-A4FC-C780057FA507}" type="presParOf" srcId="{9EC38634-E18B-40BB-8865-92F07F881DD5}" destId="{B7A74E66-55E0-4339-8FD3-17727BF13B44}" srcOrd="2" destOrd="0" presId="urn:microsoft.com/office/officeart/2005/8/layout/hProcess7"/>
    <dgm:cxn modelId="{336C8F65-B848-4E4C-9B58-BB3EDF5DA1F8}" type="presParOf" srcId="{009E0529-B87B-4E5E-A65F-C326D575488D}" destId="{F7F16901-3464-4F42-AF64-D27064540935}" srcOrd="3" destOrd="0" presId="urn:microsoft.com/office/officeart/2005/8/layout/hProcess7"/>
    <dgm:cxn modelId="{2F0C35A6-1E8B-4089-9A4A-1F0D4E876CBD}" type="presParOf" srcId="{009E0529-B87B-4E5E-A65F-C326D575488D}" destId="{5DE6822C-B95A-4750-800A-61AC8A1B08ED}" srcOrd="4" destOrd="0" presId="urn:microsoft.com/office/officeart/2005/8/layout/hProcess7"/>
    <dgm:cxn modelId="{CAB5CCA4-EE62-4DF1-AAF8-5384A4E24955}" type="presParOf" srcId="{5DE6822C-B95A-4750-800A-61AC8A1B08ED}" destId="{671CF231-6F54-457F-9899-50095385F27C}" srcOrd="0" destOrd="0" presId="urn:microsoft.com/office/officeart/2005/8/layout/hProcess7"/>
    <dgm:cxn modelId="{C9C47CCC-FD27-4BEE-B457-AF5406E1989F}" type="presParOf" srcId="{5DE6822C-B95A-4750-800A-61AC8A1B08ED}" destId="{94457F09-FAD2-4395-A83F-6D5360D764E4}" srcOrd="1" destOrd="0" presId="urn:microsoft.com/office/officeart/2005/8/layout/hProcess7"/>
    <dgm:cxn modelId="{EFA6A913-692E-4A4E-8FFE-9037045FAA68}" type="presParOf" srcId="{5DE6822C-B95A-4750-800A-61AC8A1B08ED}" destId="{4CCF67A1-3FCF-454A-A6C3-B5FFF9EC827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1BB42-7A36-4F07-9662-1B63D387B989}">
      <dsp:nvSpPr>
        <dsp:cNvPr id="0" name=""/>
        <dsp:cNvSpPr/>
      </dsp:nvSpPr>
      <dsp:spPr>
        <a:xfrm>
          <a:off x="582929" y="0"/>
          <a:ext cx="6606540" cy="4114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46615C-F062-421B-A768-47EDF2E316C8}">
      <dsp:nvSpPr>
        <dsp:cNvPr id="0" name=""/>
        <dsp:cNvSpPr/>
      </dsp:nvSpPr>
      <dsp:spPr>
        <a:xfrm>
          <a:off x="3889" y="1234440"/>
          <a:ext cx="1870992" cy="16459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Esquemas de acción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0 a 2 años</a:t>
          </a:r>
          <a:endParaRPr lang="es-AR" sz="1800" kern="1200" dirty="0"/>
        </a:p>
      </dsp:txBody>
      <dsp:txXfrm>
        <a:off x="84236" y="1314787"/>
        <a:ext cx="1710298" cy="1485226"/>
      </dsp:txXfrm>
    </dsp:sp>
    <dsp:sp modelId="{FDBFF72A-4799-4C53-A422-88B418F5BC29}">
      <dsp:nvSpPr>
        <dsp:cNvPr id="0" name=""/>
        <dsp:cNvSpPr/>
      </dsp:nvSpPr>
      <dsp:spPr>
        <a:xfrm>
          <a:off x="1968432" y="1234440"/>
          <a:ext cx="1870992" cy="16459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Esquemas representativos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2 a 4 ½ años</a:t>
          </a:r>
          <a:endParaRPr lang="es-AR" sz="1800" kern="1200" dirty="0"/>
        </a:p>
      </dsp:txBody>
      <dsp:txXfrm>
        <a:off x="2048779" y="1314787"/>
        <a:ext cx="1710298" cy="1485226"/>
      </dsp:txXfrm>
    </dsp:sp>
    <dsp:sp modelId="{FB60CF14-87EA-4451-A667-4B3526AAB665}">
      <dsp:nvSpPr>
        <dsp:cNvPr id="0" name=""/>
        <dsp:cNvSpPr/>
      </dsp:nvSpPr>
      <dsp:spPr>
        <a:xfrm>
          <a:off x="3932974" y="1234440"/>
          <a:ext cx="1870992" cy="164592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Intuiciones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4 ½  a 6/7 años</a:t>
          </a:r>
          <a:endParaRPr lang="es-AR" sz="1800" kern="1200" dirty="0"/>
        </a:p>
      </dsp:txBody>
      <dsp:txXfrm>
        <a:off x="4013321" y="1314787"/>
        <a:ext cx="1710298" cy="1485226"/>
      </dsp:txXfrm>
    </dsp:sp>
    <dsp:sp modelId="{C8008631-AC77-4DC6-B30C-D7A3DD8895D5}">
      <dsp:nvSpPr>
        <dsp:cNvPr id="0" name=""/>
        <dsp:cNvSpPr/>
      </dsp:nvSpPr>
      <dsp:spPr>
        <a:xfrm>
          <a:off x="5897517" y="1234440"/>
          <a:ext cx="1870992" cy="16459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Esquemas lógicos 6/7 en adelante</a:t>
          </a:r>
          <a:endParaRPr lang="es-AR" sz="1800" kern="1200" dirty="0"/>
        </a:p>
      </dsp:txBody>
      <dsp:txXfrm>
        <a:off x="5977864" y="1314787"/>
        <a:ext cx="1710298" cy="14852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0DED5-2E3D-433E-AD9F-81C08B7C77B6}">
      <dsp:nvSpPr>
        <dsp:cNvPr id="0" name=""/>
        <dsp:cNvSpPr/>
      </dsp:nvSpPr>
      <dsp:spPr>
        <a:xfrm>
          <a:off x="1675" y="1242501"/>
          <a:ext cx="4267051" cy="5120461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smtClean="0"/>
            <a:t>INTUICION SIMPLE</a:t>
          </a:r>
          <a:endParaRPr lang="es-AR" sz="2800" kern="1200" dirty="0"/>
        </a:p>
      </dsp:txBody>
      <dsp:txXfrm rot="16200000">
        <a:off x="-1671008" y="2915185"/>
        <a:ext cx="4198778" cy="853410"/>
      </dsp:txXfrm>
    </dsp:sp>
    <dsp:sp modelId="{F3C9197A-4047-4F39-BD04-321DE1E82372}">
      <dsp:nvSpPr>
        <dsp:cNvPr id="0" name=""/>
        <dsp:cNvSpPr/>
      </dsp:nvSpPr>
      <dsp:spPr>
        <a:xfrm>
          <a:off x="855085" y="1242501"/>
          <a:ext cx="3178953" cy="512046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kern="1200" dirty="0" smtClean="0"/>
            <a:t>Rígidas e irreversibles: son comparables a esquemas perceptivos y a actos habituales que aparecen en bloque y no pueden alterarse. Es un esquema motor transpuesto a un acto de pensamiento.</a:t>
          </a:r>
          <a:endParaRPr lang="es-AR" sz="2600" kern="1200" dirty="0"/>
        </a:p>
      </dsp:txBody>
      <dsp:txXfrm>
        <a:off x="855085" y="1242501"/>
        <a:ext cx="3178953" cy="5120461"/>
      </dsp:txXfrm>
    </dsp:sp>
    <dsp:sp modelId="{671CF231-6F54-457F-9899-50095385F27C}">
      <dsp:nvSpPr>
        <dsp:cNvPr id="0" name=""/>
        <dsp:cNvSpPr/>
      </dsp:nvSpPr>
      <dsp:spPr>
        <a:xfrm>
          <a:off x="4418073" y="1242501"/>
          <a:ext cx="4267051" cy="5120461"/>
        </a:xfrm>
        <a:prstGeom prst="roundRect">
          <a:avLst>
            <a:gd name="adj" fmla="val 5000"/>
          </a:avLst>
        </a:prstGeom>
        <a:solidFill>
          <a:schemeClr val="accent1">
            <a:shade val="50000"/>
            <a:hueOff val="637709"/>
            <a:satOff val="-51179"/>
            <a:lumOff val="506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smtClean="0"/>
            <a:t>INTUICION ARTICULADA</a:t>
          </a:r>
          <a:endParaRPr lang="es-AR" sz="2800" kern="1200" dirty="0"/>
        </a:p>
      </dsp:txBody>
      <dsp:txXfrm rot="16200000">
        <a:off x="2745389" y="2915185"/>
        <a:ext cx="4198778" cy="853410"/>
      </dsp:txXfrm>
    </dsp:sp>
    <dsp:sp modelId="{B76CC757-4503-4886-A8C0-58077E6AA35F}">
      <dsp:nvSpPr>
        <dsp:cNvPr id="0" name=""/>
        <dsp:cNvSpPr/>
      </dsp:nvSpPr>
      <dsp:spPr>
        <a:xfrm rot="5400000">
          <a:off x="4062995" y="5313959"/>
          <a:ext cx="752826" cy="64005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F67A1-3FCF-454A-A6C3-B5FFF9EC827D}">
      <dsp:nvSpPr>
        <dsp:cNvPr id="0" name=""/>
        <dsp:cNvSpPr/>
      </dsp:nvSpPr>
      <dsp:spPr>
        <a:xfrm>
          <a:off x="5271483" y="1242501"/>
          <a:ext cx="3178953" cy="512046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kern="1200" dirty="0" smtClean="0"/>
            <a:t>Avanza en el camino de las operaciones. Es sensible a contrapruebas. Constituye una regulación de las intuiciones iniciales anunciando las </a:t>
          </a:r>
          <a:r>
            <a:rPr lang="es-AR" sz="2600" kern="1200" dirty="0" err="1" smtClean="0"/>
            <a:t>operaciones.Prepara</a:t>
          </a:r>
          <a:r>
            <a:rPr lang="es-AR" sz="2600" kern="1200" dirty="0" smtClean="0"/>
            <a:t> la reversibilidad. Alcanza un equilibrio más estable y a la vez más móvil.</a:t>
          </a:r>
          <a:endParaRPr lang="es-AR" sz="2600" kern="1200" dirty="0"/>
        </a:p>
      </dsp:txBody>
      <dsp:txXfrm>
        <a:off x="5271483" y="1242501"/>
        <a:ext cx="3178953" cy="5120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AA714-B756-493E-806B-8B048AAA78FF}" type="datetimeFigureOut">
              <a:rPr lang="es-AR" smtClean="0"/>
              <a:t>22/8/2022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561E0-0B7E-4DBC-A8A9-BB0EBA3F00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9164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1A62DB-3BE3-41FC-9AFB-499B2DD15C61}" type="slidenum">
              <a:rPr lang="es-ES" altLang="es-AR"/>
              <a:pPr eaLnBrk="1" hangingPunct="1"/>
              <a:t>11</a:t>
            </a:fld>
            <a:endParaRPr lang="es-ES" altLang="es-AR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>
              <a:spcBef>
                <a:spcPct val="0"/>
              </a:spcBef>
            </a:pPr>
            <a:endParaRPr lang="es-AR" altLang="es-AR" sz="700" smtClean="0">
              <a:latin typeface="Arial Narrow" pitchFamily="34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90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1A62DB-3BE3-41FC-9AFB-499B2DD15C61}" type="slidenum">
              <a:rPr lang="es-ES" altLang="es-AR"/>
              <a:pPr eaLnBrk="1" hangingPunct="1"/>
              <a:t>12</a:t>
            </a:fld>
            <a:endParaRPr lang="es-ES" altLang="es-AR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>
              <a:spcBef>
                <a:spcPct val="0"/>
              </a:spcBef>
            </a:pPr>
            <a:endParaRPr lang="es-AR" altLang="es-AR" sz="700" smtClean="0">
              <a:latin typeface="Arial Narrow" pitchFamily="34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52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4A96C6-0856-468F-8167-B4232E8EC684}" type="slidenum">
              <a:rPr lang="es-ES" altLang="es-AR"/>
              <a:pPr eaLnBrk="1" hangingPunct="1"/>
              <a:t>13</a:t>
            </a:fld>
            <a:endParaRPr lang="es-ES" altLang="es-AR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>
              <a:spcBef>
                <a:spcPct val="0"/>
              </a:spcBef>
            </a:pPr>
            <a:endParaRPr lang="es-AR" altLang="es-AR" sz="700" smtClean="0">
              <a:latin typeface="Arial Narrow" pitchFamily="34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49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795D21-B6F9-49F2-B3F6-D4351A8520D2}" type="slidenum">
              <a:rPr lang="es-ES" altLang="es-AR"/>
              <a:pPr eaLnBrk="1" hangingPunct="1"/>
              <a:t>14</a:t>
            </a:fld>
            <a:endParaRPr lang="es-ES" altLang="es-AR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>
              <a:spcBef>
                <a:spcPct val="0"/>
              </a:spcBef>
            </a:pPr>
            <a:endParaRPr lang="es-AR" altLang="es-AR" sz="700" smtClean="0">
              <a:latin typeface="Arial Narrow" pitchFamily="34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24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F5C5-D95B-4310-881B-EED950E43B21}" type="datetimeFigureOut">
              <a:rPr lang="es-AR" smtClean="0"/>
              <a:t>22/8/2022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D2BA-59D2-4166-89C4-7F228ADD86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1484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F5C5-D95B-4310-881B-EED950E43B21}" type="datetimeFigureOut">
              <a:rPr lang="es-AR" smtClean="0"/>
              <a:t>22/8/2022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D2BA-59D2-4166-89C4-7F228ADD86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5203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F5C5-D95B-4310-881B-EED950E43B21}" type="datetimeFigureOut">
              <a:rPr lang="es-AR" smtClean="0"/>
              <a:t>22/8/2022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D2BA-59D2-4166-89C4-7F228ADD86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24717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3076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720 h 720"/>
                  <a:gd name="T4" fmla="*/ 1000 w 1000"/>
                  <a:gd name="T5" fmla="*/ 720 h 720"/>
                  <a:gd name="T6" fmla="*/ 1000 w 1000"/>
                  <a:gd name="T7" fmla="*/ 0 h 720"/>
                  <a:gd name="T8" fmla="*/ 0 w 1000"/>
                  <a:gd name="T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9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3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4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095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A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A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09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414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s-AR" noProof="0" smtClean="0"/>
              <a:t>Haga clic para modificar el estilo de título del patrón</a:t>
            </a: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es-AR" noProof="0" smtClean="0"/>
              <a:t>Haga clic para modificar el estilo de subtítulo del patrón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altLang="es-AR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altLang="es-AR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17D003A-DE1E-4580-824A-8EDB6C1BFF8A}" type="slidenum">
              <a:rPr lang="en-US" altLang="es-AR"/>
              <a:pPr/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57666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AR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AR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8C442-9FA9-483D-9A7E-7A4C0A9E937A}" type="slidenum">
              <a:rPr lang="en-US" altLang="es-AR">
                <a:solidFill>
                  <a:srgbClr val="000000"/>
                </a:solidFill>
              </a:rPr>
              <a:pPr/>
              <a:t>‹Nº›</a:t>
            </a:fld>
            <a:endParaRPr lang="en-US" alt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19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AR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AR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83A9C-FFB8-4AEA-8706-A11586C073E4}" type="slidenum">
              <a:rPr lang="en-US" altLang="es-AR">
                <a:solidFill>
                  <a:srgbClr val="000000"/>
                </a:solidFill>
              </a:rPr>
              <a:pPr/>
              <a:t>‹Nº›</a:t>
            </a:fld>
            <a:endParaRPr lang="en-US" alt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72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AR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AR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37C19-0249-4CD2-A21C-35F30F71E574}" type="slidenum">
              <a:rPr lang="en-US" altLang="es-AR">
                <a:solidFill>
                  <a:srgbClr val="000000"/>
                </a:solidFill>
              </a:rPr>
              <a:pPr/>
              <a:t>‹Nº›</a:t>
            </a:fld>
            <a:endParaRPr lang="en-US" alt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44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AR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AR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5D0BC-CDA3-4DFA-A683-5B33F6CEE54F}" type="slidenum">
              <a:rPr lang="en-US" altLang="es-AR">
                <a:solidFill>
                  <a:srgbClr val="000000"/>
                </a:solidFill>
              </a:rPr>
              <a:pPr/>
              <a:t>‹Nº›</a:t>
            </a:fld>
            <a:endParaRPr lang="en-US" alt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1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AR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AR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82433-BC3E-4511-A2BF-4B8EF12C7002}" type="slidenum">
              <a:rPr lang="en-US" altLang="es-AR">
                <a:solidFill>
                  <a:srgbClr val="000000"/>
                </a:solidFill>
              </a:rPr>
              <a:pPr/>
              <a:t>‹Nº›</a:t>
            </a:fld>
            <a:endParaRPr lang="en-US" alt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01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AR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AR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DC3F4-C5F2-42EE-8D4C-C4168535215B}" type="slidenum">
              <a:rPr lang="en-US" altLang="es-AR">
                <a:solidFill>
                  <a:srgbClr val="000000"/>
                </a:solidFill>
              </a:rPr>
              <a:pPr/>
              <a:t>‹Nº›</a:t>
            </a:fld>
            <a:endParaRPr lang="en-US" alt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20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AR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AR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0D8A6-6FF1-4809-AEC3-F322549EB29C}" type="slidenum">
              <a:rPr lang="en-US" altLang="es-AR">
                <a:solidFill>
                  <a:srgbClr val="000000"/>
                </a:solidFill>
              </a:rPr>
              <a:pPr/>
              <a:t>‹Nº›</a:t>
            </a:fld>
            <a:endParaRPr lang="en-US" alt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7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F5C5-D95B-4310-881B-EED950E43B21}" type="datetimeFigureOut">
              <a:rPr lang="es-AR" smtClean="0"/>
              <a:t>22/8/2022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D2BA-59D2-4166-89C4-7F228ADD86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73814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AR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AR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606A6-8B7E-40B3-B1D9-A04582895C36}" type="slidenum">
              <a:rPr lang="en-US" altLang="es-AR">
                <a:solidFill>
                  <a:srgbClr val="000000"/>
                </a:solidFill>
              </a:rPr>
              <a:pPr/>
              <a:t>‹Nº›</a:t>
            </a:fld>
            <a:endParaRPr lang="en-US" alt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71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AR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AR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D43AE-DD21-44BD-88FF-FD5434BEB0D8}" type="slidenum">
              <a:rPr lang="en-US" altLang="es-AR">
                <a:solidFill>
                  <a:srgbClr val="000000"/>
                </a:solidFill>
              </a:rPr>
              <a:pPr/>
              <a:t>‹Nº›</a:t>
            </a:fld>
            <a:endParaRPr lang="en-US" alt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78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AR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AR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01F53-EEE3-44D2-B152-2BD704B21E4C}" type="slidenum">
              <a:rPr lang="en-US" altLang="es-AR">
                <a:solidFill>
                  <a:srgbClr val="000000"/>
                </a:solidFill>
              </a:rPr>
              <a:pPr/>
              <a:t>‹Nº›</a:t>
            </a:fld>
            <a:endParaRPr lang="en-US" altLang="es-A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4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F5C5-D95B-4310-881B-EED950E43B21}" type="datetimeFigureOut">
              <a:rPr lang="es-AR" smtClean="0"/>
              <a:t>22/8/2022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D2BA-59D2-4166-89C4-7F228ADD86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786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F5C5-D95B-4310-881B-EED950E43B21}" type="datetimeFigureOut">
              <a:rPr lang="es-AR" smtClean="0"/>
              <a:t>22/8/2022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D2BA-59D2-4166-89C4-7F228ADD86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60455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F5C5-D95B-4310-881B-EED950E43B21}" type="datetimeFigureOut">
              <a:rPr lang="es-AR" smtClean="0"/>
              <a:t>22/8/2022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D2BA-59D2-4166-89C4-7F228ADD86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302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F5C5-D95B-4310-881B-EED950E43B21}" type="datetimeFigureOut">
              <a:rPr lang="es-AR" smtClean="0"/>
              <a:t>22/8/2022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D2BA-59D2-4166-89C4-7F228ADD86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989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F5C5-D95B-4310-881B-EED950E43B21}" type="datetimeFigureOut">
              <a:rPr lang="es-AR" smtClean="0"/>
              <a:t>22/8/2022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D2BA-59D2-4166-89C4-7F228ADD86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428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F5C5-D95B-4310-881B-EED950E43B21}" type="datetimeFigureOut">
              <a:rPr lang="es-AR" smtClean="0"/>
              <a:t>22/8/2022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D2BA-59D2-4166-89C4-7F228ADD86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9015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F5C5-D95B-4310-881B-EED950E43B21}" type="datetimeFigureOut">
              <a:rPr lang="es-AR" smtClean="0"/>
              <a:t>22/8/2022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D2BA-59D2-4166-89C4-7F228ADD86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5122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7F5C5-D95B-4310-881B-EED950E43B21}" type="datetimeFigureOut">
              <a:rPr lang="es-AR" smtClean="0"/>
              <a:t>22/8/2022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CD2BA-59D2-4166-89C4-7F228ADD868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4584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052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720 h 720"/>
                  <a:gd name="T4" fmla="*/ 1000 w 1000"/>
                  <a:gd name="T5" fmla="*/ 720 h 720"/>
                  <a:gd name="T6" fmla="*/ 1000 w 1000"/>
                  <a:gd name="T7" fmla="*/ 0 h 720"/>
                  <a:gd name="T8" fmla="*/ 0 w 1000"/>
                  <a:gd name="T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4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5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7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8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AR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071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A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AR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073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AR" smtClean="0"/>
              <a:t>Haga clic para modificar el estilo de título del patrón</a:t>
            </a: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AR" smtClean="0"/>
              <a:t>Haga clic para modificar el estilo de texto del patrón</a:t>
            </a:r>
          </a:p>
          <a:p>
            <a:pPr lvl="1"/>
            <a:r>
              <a:rPr lang="en-US" altLang="es-AR" smtClean="0"/>
              <a:t>Segundo nivel</a:t>
            </a:r>
          </a:p>
          <a:p>
            <a:pPr lvl="2"/>
            <a:r>
              <a:rPr lang="en-US" altLang="es-AR" smtClean="0"/>
              <a:t>Tercer nivel</a:t>
            </a:r>
          </a:p>
          <a:p>
            <a:pPr lvl="3"/>
            <a:r>
              <a:rPr lang="en-US" altLang="es-AR" smtClean="0"/>
              <a:t>Cuarto nivel</a:t>
            </a:r>
          </a:p>
          <a:p>
            <a:pPr lvl="4"/>
            <a:r>
              <a:rPr lang="en-US" altLang="es-AR" smtClean="0"/>
              <a:t>Quinto nivel</a:t>
            </a:r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endParaRPr lang="en-US" altLang="es-AR" smtClean="0">
              <a:solidFill>
                <a:srgbClr val="000000"/>
              </a:solidFill>
            </a:endParaRPr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endParaRPr lang="en-US" altLang="es-AR" smtClean="0">
              <a:solidFill>
                <a:srgbClr val="000000"/>
              </a:solidFill>
            </a:endParaRPr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fld id="{8BBBBEA5-B794-4B21-9C03-3BDD1D6D46AD}" type="slidenum">
              <a:rPr lang="en-US" altLang="es-AR" smtClean="0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</a:pPr>
              <a:t>‹Nº›</a:t>
            </a:fld>
            <a:endParaRPr lang="en-US" altLang="es-A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PERIODO INTUITIVO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4 AÑOS A 6/7 AÑOS</a:t>
            </a:r>
            <a:endParaRPr lang="es-A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05" y="2636912"/>
            <a:ext cx="6696744" cy="3938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418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3679"/>
            <a:ext cx="7365504" cy="82303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AR" dirty="0" smtClean="0"/>
              <a:t>CLASIFICACIÓN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620688"/>
            <a:ext cx="8316416" cy="705678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dirty="0"/>
              <a:t> </a:t>
            </a:r>
            <a:endParaRPr lang="es-AR" dirty="0"/>
          </a:p>
          <a:p>
            <a:pPr algn="just"/>
            <a:r>
              <a:rPr lang="es-AR" sz="3500" dirty="0" smtClean="0"/>
              <a:t>Se presenta una caja con 20 perlas de madera:</a:t>
            </a:r>
          </a:p>
          <a:p>
            <a:pPr algn="just"/>
            <a:r>
              <a:rPr lang="es-AR" sz="3500" dirty="0"/>
              <a:t> </a:t>
            </a:r>
            <a:r>
              <a:rPr lang="es-AR" sz="3500" dirty="0" smtClean="0"/>
              <a:t>                   B  20 perlas de madera</a:t>
            </a:r>
          </a:p>
          <a:p>
            <a:pPr marL="0" indent="0" algn="just">
              <a:buNone/>
            </a:pPr>
            <a:r>
              <a:rPr lang="es-AR" sz="3500" dirty="0"/>
              <a:t> </a:t>
            </a:r>
            <a:r>
              <a:rPr lang="es-AR" sz="3500" dirty="0" smtClean="0"/>
              <a:t>               A            </a:t>
            </a:r>
            <a:r>
              <a:rPr lang="es-AR" sz="3500" dirty="0" err="1" smtClean="0"/>
              <a:t>A</a:t>
            </a:r>
            <a:r>
              <a:rPr lang="es-AR" sz="3500" dirty="0" smtClean="0"/>
              <a:t>´</a:t>
            </a:r>
          </a:p>
          <a:p>
            <a:pPr marL="0" indent="0" algn="just">
              <a:buNone/>
            </a:pPr>
            <a:r>
              <a:rPr lang="es-AR" sz="3500" dirty="0"/>
              <a:t> </a:t>
            </a:r>
            <a:r>
              <a:rPr lang="es-AR" sz="3500" dirty="0" smtClean="0"/>
              <a:t>    12   perlas de    8 perlas de</a:t>
            </a:r>
          </a:p>
          <a:p>
            <a:pPr marL="0" indent="0" algn="just">
              <a:buNone/>
            </a:pPr>
            <a:r>
              <a:rPr lang="es-AR" sz="3500" dirty="0"/>
              <a:t> </a:t>
            </a:r>
            <a:r>
              <a:rPr lang="es-AR" sz="3500" dirty="0" smtClean="0"/>
              <a:t> madera blanca   madera negra</a:t>
            </a:r>
            <a:endParaRPr lang="es-AR" sz="3500" dirty="0"/>
          </a:p>
          <a:p>
            <a:pPr algn="just"/>
            <a:r>
              <a:rPr lang="es-AR" dirty="0" smtClean="0"/>
              <a:t>¿Hay más perlas blancas o negras?</a:t>
            </a:r>
          </a:p>
          <a:p>
            <a:pPr algn="just"/>
            <a:r>
              <a:rPr lang="es-AR" dirty="0" smtClean="0"/>
              <a:t>¿Hay más perlas blancas o de madera?</a:t>
            </a:r>
          </a:p>
          <a:p>
            <a:pPr algn="just"/>
            <a:r>
              <a:rPr lang="es-AR" dirty="0" smtClean="0"/>
              <a:t>El niño no comprende B=A+A´ </a:t>
            </a:r>
            <a:endParaRPr lang="es-AR" dirty="0"/>
          </a:p>
        </p:txBody>
      </p:sp>
      <p:sp>
        <p:nvSpPr>
          <p:cNvPr id="4" name="3 Flecha izquierda, derecha y arriba"/>
          <p:cNvSpPr/>
          <p:nvPr/>
        </p:nvSpPr>
        <p:spPr bwMode="auto">
          <a:xfrm>
            <a:off x="3275856" y="2922048"/>
            <a:ext cx="1224135" cy="722976"/>
          </a:xfrm>
          <a:prstGeom prst="leftRigh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893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295400" y="1556789"/>
            <a:ext cx="7272337" cy="36004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042988" y="471154"/>
            <a:ext cx="7777163" cy="701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_tradnl" altLang="es-AR" sz="4000" dirty="0" smtClean="0">
                <a:solidFill>
                  <a:schemeClr val="bg1"/>
                </a:solidFill>
              </a:rPr>
              <a:t>PROCESO DE CLASIFICACION</a:t>
            </a:r>
            <a:endParaRPr lang="es-ES_tradnl" altLang="es-AR" sz="4000" dirty="0">
              <a:solidFill>
                <a:schemeClr val="bg1"/>
              </a:solidFill>
            </a:endParaRP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1042988" y="5516563"/>
            <a:ext cx="530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s-ES_tradnl" altLang="es-AR" sz="2400">
                <a:solidFill>
                  <a:schemeClr val="bg1"/>
                </a:solidFill>
              </a:rPr>
              <a:t> Unen dos o tres elementos similares</a:t>
            </a:r>
          </a:p>
          <a:p>
            <a:pPr algn="l" eaLnBrk="1" hangingPunct="1">
              <a:buFontTx/>
              <a:buChar char="•"/>
            </a:pPr>
            <a:r>
              <a:rPr lang="es-ES_tradnl" altLang="es-AR" sz="2400">
                <a:solidFill>
                  <a:schemeClr val="bg1"/>
                </a:solidFill>
              </a:rPr>
              <a:t> Forman dibujos</a:t>
            </a:r>
            <a:endParaRPr lang="es-ES" altLang="es-AR" sz="240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51449" y="5335076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/>
              <a:t>MATERIAL DE CLASIFICACION KLM</a:t>
            </a:r>
          </a:p>
          <a:p>
            <a:pPr algn="ctr"/>
            <a:r>
              <a:rPr lang="es-AR" sz="2400" dirty="0" smtClean="0"/>
              <a:t>FORMAS: TRIANGULOS, CIRCULOS, CUADRADOS</a:t>
            </a:r>
          </a:p>
          <a:p>
            <a:pPr algn="ctr"/>
            <a:r>
              <a:rPr lang="es-AR" sz="2400" dirty="0" smtClean="0"/>
              <a:t>COLORES: ROJO, AMARILLO, AZUL</a:t>
            </a:r>
          </a:p>
          <a:p>
            <a:pPr algn="ctr"/>
            <a:r>
              <a:rPr lang="es-AR" sz="2400" dirty="0" smtClean="0"/>
              <a:t>TAMAÑOS: GRANDE, MEDIANO, PEQUEÑO</a:t>
            </a:r>
            <a:endParaRPr lang="es-A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7" y="1771078"/>
            <a:ext cx="54578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921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810372" y="1556791"/>
            <a:ext cx="7272337" cy="288032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342" y="2060848"/>
            <a:ext cx="6337300" cy="177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57960" y="480163"/>
            <a:ext cx="7777163" cy="701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_tradnl" altLang="es-AR" sz="4000" dirty="0" smtClean="0">
                <a:solidFill>
                  <a:schemeClr val="bg1"/>
                </a:solidFill>
              </a:rPr>
              <a:t>PROCESO DE CLASIFICACION</a:t>
            </a:r>
            <a:endParaRPr lang="es-ES_tradnl" altLang="es-AR" sz="4000" dirty="0">
              <a:solidFill>
                <a:schemeClr val="bg1"/>
              </a:solidFill>
            </a:endParaRP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1042988" y="5516563"/>
            <a:ext cx="530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s-ES_tradnl" altLang="es-AR" sz="2400">
                <a:solidFill>
                  <a:schemeClr val="bg1"/>
                </a:solidFill>
              </a:rPr>
              <a:t> Unen dos o tres elementos similares</a:t>
            </a:r>
          </a:p>
          <a:p>
            <a:pPr algn="l" eaLnBrk="1" hangingPunct="1">
              <a:buFontTx/>
              <a:buChar char="•"/>
            </a:pPr>
            <a:r>
              <a:rPr lang="es-ES_tradnl" altLang="es-AR" sz="2400">
                <a:solidFill>
                  <a:schemeClr val="bg1"/>
                </a:solidFill>
              </a:rPr>
              <a:t> Forman dibujos</a:t>
            </a:r>
            <a:endParaRPr lang="es-ES" altLang="es-AR" sz="240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51520" y="4827781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/>
              <a:t>ALINEAMIENTOS: El niño clasifica los objetos de manera lineal, comúnmente horizontal. No clasifica todos los elementos presentado. Construye algunas colecciones no exhaustivas y sin relaciones entre sí.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59157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042988" y="2060575"/>
            <a:ext cx="7272337" cy="316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672306" y="169281"/>
            <a:ext cx="7777163" cy="1323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_tradnl" altLang="es-AR" sz="4000" dirty="0" smtClean="0">
                <a:solidFill>
                  <a:schemeClr val="bg1"/>
                </a:solidFill>
              </a:rPr>
              <a:t>Intermedio entre alineamientos y objetos colectivos</a:t>
            </a:r>
            <a:endParaRPr lang="es-ES_tradnl" altLang="es-AR" sz="4000" dirty="0">
              <a:solidFill>
                <a:schemeClr val="bg1"/>
              </a:solidFill>
            </a:endParaRPr>
          </a:p>
        </p:txBody>
      </p:sp>
      <p:grpSp>
        <p:nvGrpSpPr>
          <p:cNvPr id="16389" name="Group 6"/>
          <p:cNvGrpSpPr>
            <a:grpSpLocks/>
          </p:cNvGrpSpPr>
          <p:nvPr/>
        </p:nvGrpSpPr>
        <p:grpSpPr bwMode="auto">
          <a:xfrm>
            <a:off x="3113088" y="2924175"/>
            <a:ext cx="2971800" cy="1485900"/>
            <a:chOff x="2352" y="2592"/>
            <a:chExt cx="1872" cy="936"/>
          </a:xfrm>
        </p:grpSpPr>
        <p:sp>
          <p:nvSpPr>
            <p:cNvPr id="16392" name="Rectangle 7"/>
            <p:cNvSpPr>
              <a:spLocks noChangeArrowheads="1"/>
            </p:cNvSpPr>
            <p:nvPr/>
          </p:nvSpPr>
          <p:spPr bwMode="auto">
            <a:xfrm>
              <a:off x="2352" y="2592"/>
              <a:ext cx="576" cy="528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AR" altLang="es-AR"/>
            </a:p>
          </p:txBody>
        </p:sp>
        <p:sp>
          <p:nvSpPr>
            <p:cNvPr id="16393" name="Rectangle 8"/>
            <p:cNvSpPr>
              <a:spLocks noChangeArrowheads="1"/>
            </p:cNvSpPr>
            <p:nvPr/>
          </p:nvSpPr>
          <p:spPr bwMode="auto">
            <a:xfrm>
              <a:off x="2976" y="2592"/>
              <a:ext cx="576" cy="528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AR" altLang="es-AR"/>
            </a:p>
          </p:txBody>
        </p:sp>
        <p:sp>
          <p:nvSpPr>
            <p:cNvPr id="16394" name="Rectangle 9"/>
            <p:cNvSpPr>
              <a:spLocks noChangeArrowheads="1"/>
            </p:cNvSpPr>
            <p:nvPr/>
          </p:nvSpPr>
          <p:spPr bwMode="auto">
            <a:xfrm>
              <a:off x="3648" y="2592"/>
              <a:ext cx="576" cy="52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AR" altLang="es-AR"/>
            </a:p>
          </p:txBody>
        </p:sp>
        <p:sp>
          <p:nvSpPr>
            <p:cNvPr id="16395" name="Rectangle 10"/>
            <p:cNvSpPr>
              <a:spLocks noChangeArrowheads="1"/>
            </p:cNvSpPr>
            <p:nvPr/>
          </p:nvSpPr>
          <p:spPr bwMode="auto">
            <a:xfrm>
              <a:off x="3888" y="3264"/>
              <a:ext cx="288" cy="264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AR" altLang="es-AR"/>
            </a:p>
          </p:txBody>
        </p:sp>
        <p:sp>
          <p:nvSpPr>
            <p:cNvPr id="16396" name="Rectangle 11"/>
            <p:cNvSpPr>
              <a:spLocks noChangeArrowheads="1"/>
            </p:cNvSpPr>
            <p:nvPr/>
          </p:nvSpPr>
          <p:spPr bwMode="auto">
            <a:xfrm>
              <a:off x="2400" y="3264"/>
              <a:ext cx="288" cy="264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AR" altLang="es-AR"/>
            </a:p>
          </p:txBody>
        </p:sp>
        <p:sp>
          <p:nvSpPr>
            <p:cNvPr id="16397" name="Rectangle 12"/>
            <p:cNvSpPr>
              <a:spLocks noChangeArrowheads="1"/>
            </p:cNvSpPr>
            <p:nvPr/>
          </p:nvSpPr>
          <p:spPr bwMode="auto">
            <a:xfrm>
              <a:off x="2832" y="3264"/>
              <a:ext cx="288" cy="26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AR" altLang="es-AR"/>
            </a:p>
          </p:txBody>
        </p:sp>
        <p:sp>
          <p:nvSpPr>
            <p:cNvPr id="16398" name="Rectangle 13"/>
            <p:cNvSpPr>
              <a:spLocks noChangeArrowheads="1"/>
            </p:cNvSpPr>
            <p:nvPr/>
          </p:nvSpPr>
          <p:spPr bwMode="auto">
            <a:xfrm>
              <a:off x="3216" y="3312"/>
              <a:ext cx="215" cy="19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AR" altLang="es-AR"/>
            </a:p>
          </p:txBody>
        </p:sp>
        <p:sp>
          <p:nvSpPr>
            <p:cNvPr id="16399" name="Rectangle 14"/>
            <p:cNvSpPr>
              <a:spLocks noChangeArrowheads="1"/>
            </p:cNvSpPr>
            <p:nvPr/>
          </p:nvSpPr>
          <p:spPr bwMode="auto">
            <a:xfrm>
              <a:off x="3552" y="3312"/>
              <a:ext cx="215" cy="198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AR" altLang="es-AR"/>
            </a:p>
          </p:txBody>
        </p:sp>
      </p:grp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1042988" y="5516563"/>
            <a:ext cx="79063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s-ES_tradnl" altLang="es-AR" sz="2400" dirty="0" smtClean="0"/>
              <a:t>Alineamientos múltiples, en más de una dirección o las </a:t>
            </a:r>
          </a:p>
          <a:p>
            <a:pPr algn="l" eaLnBrk="1" hangingPunct="1"/>
            <a:r>
              <a:rPr lang="es-ES_tradnl" altLang="es-AR" sz="2400" dirty="0" smtClean="0"/>
              <a:t>Figuras empiezan como alineamientos y terminan como </a:t>
            </a:r>
          </a:p>
          <a:p>
            <a:pPr algn="l" eaLnBrk="1" hangingPunct="1"/>
            <a:r>
              <a:rPr lang="es-ES_tradnl" altLang="es-AR" sz="2400" dirty="0" smtClean="0"/>
              <a:t>Superficie.</a:t>
            </a:r>
            <a:endParaRPr lang="es-ES" altLang="es-AR" sz="2400" dirty="0"/>
          </a:p>
        </p:txBody>
      </p:sp>
    </p:spTree>
    <p:extLst>
      <p:ext uri="{BB962C8B-B14F-4D97-AF65-F5344CB8AC3E}">
        <p14:creationId xmlns:p14="http://schemas.microsoft.com/office/powerpoint/2010/main" val="110543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39750" y="4049713"/>
            <a:ext cx="4103688" cy="2519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003800" y="4076700"/>
            <a:ext cx="3638550" cy="2519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33991" y="557212"/>
            <a:ext cx="7777163" cy="7016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_tradnl" altLang="es-AR" sz="4000" dirty="0">
                <a:solidFill>
                  <a:schemeClr val="bg1"/>
                </a:solidFill>
              </a:rPr>
              <a:t>3ª etapa: inclusión jerárquica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93700" y="1773238"/>
            <a:ext cx="8281988" cy="2087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933450" y="2133600"/>
            <a:ext cx="3276600" cy="1295400"/>
            <a:chOff x="2976" y="1056"/>
            <a:chExt cx="2064" cy="816"/>
          </a:xfrm>
        </p:grpSpPr>
        <p:sp>
          <p:nvSpPr>
            <p:cNvPr id="17449" name="Rectangle 8"/>
            <p:cNvSpPr>
              <a:spLocks noChangeArrowheads="1"/>
            </p:cNvSpPr>
            <p:nvPr/>
          </p:nvSpPr>
          <p:spPr bwMode="auto">
            <a:xfrm>
              <a:off x="2976" y="1344"/>
              <a:ext cx="576" cy="52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AR" altLang="es-AR"/>
            </a:p>
          </p:txBody>
        </p:sp>
        <p:sp>
          <p:nvSpPr>
            <p:cNvPr id="17450" name="AutoShape 9"/>
            <p:cNvSpPr>
              <a:spLocks noChangeArrowheads="1"/>
            </p:cNvSpPr>
            <p:nvPr/>
          </p:nvSpPr>
          <p:spPr bwMode="auto">
            <a:xfrm>
              <a:off x="3744" y="1344"/>
              <a:ext cx="576" cy="528"/>
            </a:xfrm>
            <a:prstGeom prst="triangle">
              <a:avLst>
                <a:gd name="adj" fmla="val 50000"/>
              </a:avLst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AR" altLang="es-AR"/>
            </a:p>
          </p:txBody>
        </p:sp>
        <p:sp>
          <p:nvSpPr>
            <p:cNvPr id="17451" name="Oval 10"/>
            <p:cNvSpPr>
              <a:spLocks noChangeArrowheads="1"/>
            </p:cNvSpPr>
            <p:nvPr/>
          </p:nvSpPr>
          <p:spPr bwMode="auto">
            <a:xfrm>
              <a:off x="4464" y="1296"/>
              <a:ext cx="576" cy="576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AR" altLang="es-AR"/>
            </a:p>
          </p:txBody>
        </p:sp>
        <p:sp>
          <p:nvSpPr>
            <p:cNvPr id="17452" name="Rectangle 11"/>
            <p:cNvSpPr>
              <a:spLocks noChangeArrowheads="1"/>
            </p:cNvSpPr>
            <p:nvPr/>
          </p:nvSpPr>
          <p:spPr bwMode="auto">
            <a:xfrm>
              <a:off x="3120" y="1104"/>
              <a:ext cx="215" cy="19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AR" altLang="es-AR"/>
            </a:p>
          </p:txBody>
        </p:sp>
        <p:sp>
          <p:nvSpPr>
            <p:cNvPr id="17453" name="AutoShape 12"/>
            <p:cNvSpPr>
              <a:spLocks noChangeArrowheads="1"/>
            </p:cNvSpPr>
            <p:nvPr/>
          </p:nvSpPr>
          <p:spPr bwMode="auto">
            <a:xfrm>
              <a:off x="3888" y="1104"/>
              <a:ext cx="215" cy="198"/>
            </a:xfrm>
            <a:prstGeom prst="triangle">
              <a:avLst>
                <a:gd name="adj" fmla="val 50000"/>
              </a:avLst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AR" altLang="es-AR"/>
            </a:p>
          </p:txBody>
        </p:sp>
        <p:sp>
          <p:nvSpPr>
            <p:cNvPr id="17454" name="Oval 13"/>
            <p:cNvSpPr>
              <a:spLocks noChangeArrowheads="1"/>
            </p:cNvSpPr>
            <p:nvPr/>
          </p:nvSpPr>
          <p:spPr bwMode="auto">
            <a:xfrm>
              <a:off x="4608" y="1056"/>
              <a:ext cx="215" cy="216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AR" altLang="es-AR"/>
            </a:p>
          </p:txBody>
        </p:sp>
      </p:grpSp>
      <p:sp>
        <p:nvSpPr>
          <p:cNvPr id="17416" name="AutoShape 14"/>
          <p:cNvSpPr>
            <a:spLocks noChangeArrowheads="1"/>
          </p:cNvSpPr>
          <p:nvPr/>
        </p:nvSpPr>
        <p:spPr bwMode="auto">
          <a:xfrm>
            <a:off x="5508625" y="4579938"/>
            <a:ext cx="709613" cy="639762"/>
          </a:xfrm>
          <a:prstGeom prst="triangle">
            <a:avLst>
              <a:gd name="adj" fmla="val 500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17417" name="AutoShape 15"/>
          <p:cNvSpPr>
            <a:spLocks noChangeArrowheads="1"/>
          </p:cNvSpPr>
          <p:nvPr/>
        </p:nvSpPr>
        <p:spPr bwMode="auto">
          <a:xfrm>
            <a:off x="5508625" y="5588000"/>
            <a:ext cx="709613" cy="638175"/>
          </a:xfrm>
          <a:prstGeom prst="triangle">
            <a:avLst>
              <a:gd name="adj" fmla="val 50000"/>
            </a:avLst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17418" name="AutoShape 16"/>
          <p:cNvSpPr>
            <a:spLocks noChangeArrowheads="1"/>
          </p:cNvSpPr>
          <p:nvPr/>
        </p:nvSpPr>
        <p:spPr bwMode="auto">
          <a:xfrm>
            <a:off x="6227763" y="5516563"/>
            <a:ext cx="711200" cy="63976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17419" name="AutoShape 17"/>
          <p:cNvSpPr>
            <a:spLocks noChangeArrowheads="1"/>
          </p:cNvSpPr>
          <p:nvPr/>
        </p:nvSpPr>
        <p:spPr bwMode="auto">
          <a:xfrm>
            <a:off x="7669213" y="4392613"/>
            <a:ext cx="355600" cy="319087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17420" name="AutoShape 18"/>
          <p:cNvSpPr>
            <a:spLocks noChangeArrowheads="1"/>
          </p:cNvSpPr>
          <p:nvPr/>
        </p:nvSpPr>
        <p:spPr bwMode="auto">
          <a:xfrm>
            <a:off x="7721600" y="5040313"/>
            <a:ext cx="355600" cy="319087"/>
          </a:xfrm>
          <a:prstGeom prst="triangle">
            <a:avLst>
              <a:gd name="adj" fmla="val 500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17421" name="AutoShape 19"/>
          <p:cNvSpPr>
            <a:spLocks noChangeArrowheads="1"/>
          </p:cNvSpPr>
          <p:nvPr/>
        </p:nvSpPr>
        <p:spPr bwMode="auto">
          <a:xfrm>
            <a:off x="7721600" y="5446713"/>
            <a:ext cx="355600" cy="320675"/>
          </a:xfrm>
          <a:prstGeom prst="triangle">
            <a:avLst>
              <a:gd name="adj" fmla="val 50000"/>
            </a:avLst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17422" name="AutoShape 20"/>
          <p:cNvSpPr>
            <a:spLocks noChangeArrowheads="1"/>
          </p:cNvSpPr>
          <p:nvPr/>
        </p:nvSpPr>
        <p:spPr bwMode="auto">
          <a:xfrm>
            <a:off x="7735888" y="6062663"/>
            <a:ext cx="354012" cy="319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17423" name="AutoShape 21"/>
          <p:cNvSpPr>
            <a:spLocks noChangeArrowheads="1"/>
          </p:cNvSpPr>
          <p:nvPr/>
        </p:nvSpPr>
        <p:spPr bwMode="auto">
          <a:xfrm>
            <a:off x="8101013" y="4464050"/>
            <a:ext cx="265112" cy="239713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17424" name="AutoShape 22"/>
          <p:cNvSpPr>
            <a:spLocks noChangeArrowheads="1"/>
          </p:cNvSpPr>
          <p:nvPr/>
        </p:nvSpPr>
        <p:spPr bwMode="auto">
          <a:xfrm>
            <a:off x="8196263" y="5099050"/>
            <a:ext cx="265112" cy="239713"/>
          </a:xfrm>
          <a:prstGeom prst="triangle">
            <a:avLst>
              <a:gd name="adj" fmla="val 50000"/>
            </a:avLst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17425" name="AutoShape 23"/>
          <p:cNvSpPr>
            <a:spLocks noChangeArrowheads="1"/>
          </p:cNvSpPr>
          <p:nvPr/>
        </p:nvSpPr>
        <p:spPr bwMode="auto">
          <a:xfrm>
            <a:off x="8196263" y="5505450"/>
            <a:ext cx="265112" cy="239713"/>
          </a:xfrm>
          <a:prstGeom prst="triangle">
            <a:avLst>
              <a:gd name="adj" fmla="val 50000"/>
            </a:avLst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17426" name="AutoShape 24"/>
          <p:cNvSpPr>
            <a:spLocks noChangeArrowheads="1"/>
          </p:cNvSpPr>
          <p:nvPr/>
        </p:nvSpPr>
        <p:spPr bwMode="auto">
          <a:xfrm>
            <a:off x="8267700" y="6119813"/>
            <a:ext cx="265113" cy="23971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sp>
        <p:nvSpPr>
          <p:cNvPr id="17427" name="AutoShape 25"/>
          <p:cNvSpPr>
            <a:spLocks noChangeArrowheads="1"/>
          </p:cNvSpPr>
          <p:nvPr/>
        </p:nvSpPr>
        <p:spPr bwMode="auto">
          <a:xfrm>
            <a:off x="6227763" y="4508500"/>
            <a:ext cx="709612" cy="639763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s-AR" altLang="es-AR"/>
          </a:p>
        </p:txBody>
      </p:sp>
      <p:grpSp>
        <p:nvGrpSpPr>
          <p:cNvPr id="17428" name="Group 26"/>
          <p:cNvGrpSpPr>
            <a:grpSpLocks/>
          </p:cNvGrpSpPr>
          <p:nvPr/>
        </p:nvGrpSpPr>
        <p:grpSpPr bwMode="auto">
          <a:xfrm>
            <a:off x="1101725" y="4292600"/>
            <a:ext cx="2749550" cy="2160588"/>
            <a:chOff x="535" y="2846"/>
            <a:chExt cx="1415" cy="1206"/>
          </a:xfrm>
        </p:grpSpPr>
        <p:sp>
          <p:nvSpPr>
            <p:cNvPr id="17437" name="Rectangle 27"/>
            <p:cNvSpPr>
              <a:spLocks noChangeArrowheads="1"/>
            </p:cNvSpPr>
            <p:nvPr/>
          </p:nvSpPr>
          <p:spPr bwMode="auto">
            <a:xfrm>
              <a:off x="535" y="2894"/>
              <a:ext cx="215" cy="19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AR" altLang="es-AR"/>
            </a:p>
          </p:txBody>
        </p:sp>
        <p:sp>
          <p:nvSpPr>
            <p:cNvPr id="17438" name="AutoShape 28"/>
            <p:cNvSpPr>
              <a:spLocks noChangeArrowheads="1"/>
            </p:cNvSpPr>
            <p:nvPr/>
          </p:nvSpPr>
          <p:spPr bwMode="auto">
            <a:xfrm>
              <a:off x="1159" y="2894"/>
              <a:ext cx="215" cy="198"/>
            </a:xfrm>
            <a:prstGeom prst="triangle">
              <a:avLst>
                <a:gd name="adj" fmla="val 50000"/>
              </a:avLst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AR" altLang="es-AR"/>
            </a:p>
          </p:txBody>
        </p:sp>
        <p:sp>
          <p:nvSpPr>
            <p:cNvPr id="17439" name="Oval 29"/>
            <p:cNvSpPr>
              <a:spLocks noChangeArrowheads="1"/>
            </p:cNvSpPr>
            <p:nvPr/>
          </p:nvSpPr>
          <p:spPr bwMode="auto">
            <a:xfrm>
              <a:off x="1687" y="2846"/>
              <a:ext cx="215" cy="216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AR" altLang="es-AR"/>
            </a:p>
          </p:txBody>
        </p:sp>
        <p:sp>
          <p:nvSpPr>
            <p:cNvPr id="17440" name="Rectangle 30"/>
            <p:cNvSpPr>
              <a:spLocks noChangeArrowheads="1"/>
            </p:cNvSpPr>
            <p:nvPr/>
          </p:nvSpPr>
          <p:spPr bwMode="auto">
            <a:xfrm>
              <a:off x="535" y="3230"/>
              <a:ext cx="215" cy="198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AR" altLang="es-AR"/>
            </a:p>
          </p:txBody>
        </p:sp>
        <p:sp>
          <p:nvSpPr>
            <p:cNvPr id="17441" name="AutoShape 31"/>
            <p:cNvSpPr>
              <a:spLocks noChangeArrowheads="1"/>
            </p:cNvSpPr>
            <p:nvPr/>
          </p:nvSpPr>
          <p:spPr bwMode="auto">
            <a:xfrm>
              <a:off x="1111" y="3182"/>
              <a:ext cx="215" cy="198"/>
            </a:xfrm>
            <a:prstGeom prst="triangle">
              <a:avLst>
                <a:gd name="adj" fmla="val 50000"/>
              </a:avLst>
            </a:prstGeom>
            <a:solidFill>
              <a:srgbClr val="CC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AR" altLang="es-AR"/>
            </a:p>
          </p:txBody>
        </p:sp>
        <p:sp>
          <p:nvSpPr>
            <p:cNvPr id="17442" name="Oval 32"/>
            <p:cNvSpPr>
              <a:spLocks noChangeArrowheads="1"/>
            </p:cNvSpPr>
            <p:nvPr/>
          </p:nvSpPr>
          <p:spPr bwMode="auto">
            <a:xfrm>
              <a:off x="1687" y="3134"/>
              <a:ext cx="215" cy="216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AR" altLang="es-AR"/>
            </a:p>
          </p:txBody>
        </p:sp>
        <p:sp>
          <p:nvSpPr>
            <p:cNvPr id="17443" name="Rectangle 33"/>
            <p:cNvSpPr>
              <a:spLocks noChangeArrowheads="1"/>
            </p:cNvSpPr>
            <p:nvPr/>
          </p:nvSpPr>
          <p:spPr bwMode="auto">
            <a:xfrm>
              <a:off x="583" y="3566"/>
              <a:ext cx="215" cy="198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AR" altLang="es-AR"/>
            </a:p>
          </p:txBody>
        </p:sp>
        <p:sp>
          <p:nvSpPr>
            <p:cNvPr id="17444" name="AutoShape 34"/>
            <p:cNvSpPr>
              <a:spLocks noChangeArrowheads="1"/>
            </p:cNvSpPr>
            <p:nvPr/>
          </p:nvSpPr>
          <p:spPr bwMode="auto">
            <a:xfrm>
              <a:off x="1111" y="3566"/>
              <a:ext cx="215" cy="198"/>
            </a:xfrm>
            <a:prstGeom prst="triangle">
              <a:avLst>
                <a:gd name="adj" fmla="val 50000"/>
              </a:avLst>
            </a:prstGeom>
            <a:solidFill>
              <a:srgbClr val="00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AR" altLang="es-AR"/>
            </a:p>
          </p:txBody>
        </p:sp>
        <p:sp>
          <p:nvSpPr>
            <p:cNvPr id="17445" name="Oval 35"/>
            <p:cNvSpPr>
              <a:spLocks noChangeArrowheads="1"/>
            </p:cNvSpPr>
            <p:nvPr/>
          </p:nvSpPr>
          <p:spPr bwMode="auto">
            <a:xfrm>
              <a:off x="1687" y="3470"/>
              <a:ext cx="215" cy="216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AR" altLang="es-AR"/>
            </a:p>
          </p:txBody>
        </p:sp>
        <p:sp>
          <p:nvSpPr>
            <p:cNvPr id="17446" name="Rectangle 36"/>
            <p:cNvSpPr>
              <a:spLocks noChangeArrowheads="1"/>
            </p:cNvSpPr>
            <p:nvPr/>
          </p:nvSpPr>
          <p:spPr bwMode="auto">
            <a:xfrm>
              <a:off x="535" y="3854"/>
              <a:ext cx="215" cy="19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AR" altLang="es-AR"/>
            </a:p>
          </p:txBody>
        </p:sp>
        <p:sp>
          <p:nvSpPr>
            <p:cNvPr id="17447" name="AutoShape 37"/>
            <p:cNvSpPr>
              <a:spLocks noChangeArrowheads="1"/>
            </p:cNvSpPr>
            <p:nvPr/>
          </p:nvSpPr>
          <p:spPr bwMode="auto">
            <a:xfrm>
              <a:off x="1063" y="3854"/>
              <a:ext cx="215" cy="198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AR" altLang="es-AR"/>
            </a:p>
          </p:txBody>
        </p:sp>
        <p:sp>
          <p:nvSpPr>
            <p:cNvPr id="17448" name="Oval 38"/>
            <p:cNvSpPr>
              <a:spLocks noChangeArrowheads="1"/>
            </p:cNvSpPr>
            <p:nvPr/>
          </p:nvSpPr>
          <p:spPr bwMode="auto">
            <a:xfrm>
              <a:off x="1735" y="3806"/>
              <a:ext cx="215" cy="21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AR" altLang="es-AR"/>
            </a:p>
          </p:txBody>
        </p:sp>
      </p:grpSp>
      <p:grpSp>
        <p:nvGrpSpPr>
          <p:cNvPr id="17429" name="Group 39"/>
          <p:cNvGrpSpPr>
            <a:grpSpLocks/>
          </p:cNvGrpSpPr>
          <p:nvPr/>
        </p:nvGrpSpPr>
        <p:grpSpPr bwMode="auto">
          <a:xfrm>
            <a:off x="5254625" y="2133600"/>
            <a:ext cx="3276600" cy="1295400"/>
            <a:chOff x="2976" y="1056"/>
            <a:chExt cx="2064" cy="816"/>
          </a:xfrm>
        </p:grpSpPr>
        <p:sp>
          <p:nvSpPr>
            <p:cNvPr id="17431" name="Rectangle 40"/>
            <p:cNvSpPr>
              <a:spLocks noChangeArrowheads="1"/>
            </p:cNvSpPr>
            <p:nvPr/>
          </p:nvSpPr>
          <p:spPr bwMode="auto">
            <a:xfrm>
              <a:off x="2976" y="1344"/>
              <a:ext cx="576" cy="5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AR" altLang="es-AR"/>
            </a:p>
          </p:txBody>
        </p:sp>
        <p:sp>
          <p:nvSpPr>
            <p:cNvPr id="17432" name="AutoShape 41"/>
            <p:cNvSpPr>
              <a:spLocks noChangeArrowheads="1"/>
            </p:cNvSpPr>
            <p:nvPr/>
          </p:nvSpPr>
          <p:spPr bwMode="auto">
            <a:xfrm>
              <a:off x="3744" y="1344"/>
              <a:ext cx="576" cy="52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AR" altLang="es-AR"/>
            </a:p>
          </p:txBody>
        </p:sp>
        <p:sp>
          <p:nvSpPr>
            <p:cNvPr id="17433" name="Oval 42"/>
            <p:cNvSpPr>
              <a:spLocks noChangeArrowheads="1"/>
            </p:cNvSpPr>
            <p:nvPr/>
          </p:nvSpPr>
          <p:spPr bwMode="auto">
            <a:xfrm>
              <a:off x="4464" y="1296"/>
              <a:ext cx="576" cy="5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AR" altLang="es-AR"/>
            </a:p>
          </p:txBody>
        </p:sp>
        <p:sp>
          <p:nvSpPr>
            <p:cNvPr id="17434" name="Rectangle 43"/>
            <p:cNvSpPr>
              <a:spLocks noChangeArrowheads="1"/>
            </p:cNvSpPr>
            <p:nvPr/>
          </p:nvSpPr>
          <p:spPr bwMode="auto">
            <a:xfrm>
              <a:off x="3120" y="1104"/>
              <a:ext cx="215" cy="19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AR" altLang="es-AR"/>
            </a:p>
          </p:txBody>
        </p:sp>
        <p:sp>
          <p:nvSpPr>
            <p:cNvPr id="17435" name="AutoShape 44"/>
            <p:cNvSpPr>
              <a:spLocks noChangeArrowheads="1"/>
            </p:cNvSpPr>
            <p:nvPr/>
          </p:nvSpPr>
          <p:spPr bwMode="auto">
            <a:xfrm>
              <a:off x="3888" y="1104"/>
              <a:ext cx="215" cy="198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AR" altLang="es-AR"/>
            </a:p>
          </p:txBody>
        </p:sp>
        <p:sp>
          <p:nvSpPr>
            <p:cNvPr id="17436" name="Oval 45"/>
            <p:cNvSpPr>
              <a:spLocks noChangeArrowheads="1"/>
            </p:cNvSpPr>
            <p:nvPr/>
          </p:nvSpPr>
          <p:spPr bwMode="auto">
            <a:xfrm>
              <a:off x="4608" y="1056"/>
              <a:ext cx="215" cy="2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AR" altLang="es-AR"/>
            </a:p>
          </p:txBody>
        </p:sp>
      </p:grpSp>
    </p:spTree>
    <p:extLst>
      <p:ext uri="{BB962C8B-B14F-4D97-AF65-F5344CB8AC3E}">
        <p14:creationId xmlns:p14="http://schemas.microsoft.com/office/powerpoint/2010/main" val="168861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AR" dirty="0" smtClean="0"/>
              <a:t>Conservación de cantidades continuas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dirty="0" smtClean="0"/>
              <a:t>Se muestran al niño dos recipientes idénticos</a:t>
            </a:r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 smtClean="0"/>
              <a:t>Se les solicita constatar la igualdad. ¿A=B?</a:t>
            </a: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3722917" cy="316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64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AR" dirty="0" smtClean="0"/>
              <a:t>Conservación de cantidades continuas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En caso negativo, no avanzar.</a:t>
            </a:r>
          </a:p>
          <a:p>
            <a:r>
              <a:rPr lang="es-AR" dirty="0" smtClean="0"/>
              <a:t>En caso positivo, se                                          realiza el trasvase                                               del líquido de B a C</a:t>
            </a:r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315742" cy="469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79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908" y="3200400"/>
            <a:ext cx="3009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428" y="26732"/>
            <a:ext cx="8229600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AR" dirty="0" smtClean="0"/>
              <a:t>Conservación de cantidades continuas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785395"/>
          </a:xfrm>
        </p:spPr>
        <p:txBody>
          <a:bodyPr>
            <a:normAutofit/>
          </a:bodyPr>
          <a:lstStyle/>
          <a:p>
            <a:r>
              <a:rPr lang="es-AR" dirty="0" smtClean="0"/>
              <a:t>Se le pide que compare los vasos A y C</a:t>
            </a:r>
          </a:p>
          <a:p>
            <a:r>
              <a:rPr lang="es-AR" dirty="0" smtClean="0"/>
              <a:t>Intuición: el vaso C tiene más líquido. Se centra en la altura del vaso. No conserva las transformaciones. No puede compensar que el vaso es más alto aunque más delgado.</a:t>
            </a:r>
          </a:p>
          <a:p>
            <a:r>
              <a:rPr lang="es-AR" dirty="0" smtClean="0"/>
              <a:t>Operación: hay la misma cantidad en A que              en C porque nada se ha modificado más</a:t>
            </a:r>
          </a:p>
          <a:p>
            <a:pPr marL="0" indent="0">
              <a:buNone/>
            </a:pPr>
            <a:r>
              <a:rPr lang="es-AR" dirty="0" smtClean="0"/>
              <a:t>    que la forma del vaso.</a:t>
            </a:r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179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428" y="26732"/>
            <a:ext cx="8229600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AR" dirty="0" smtClean="0"/>
              <a:t>Conservación de cantidades continuas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785395"/>
          </a:xfrm>
        </p:spPr>
        <p:txBody>
          <a:bodyPr>
            <a:normAutofit/>
          </a:bodyPr>
          <a:lstStyle/>
          <a:p>
            <a:r>
              <a:rPr lang="es-AR" dirty="0" smtClean="0"/>
              <a:t>Contraprueba:</a:t>
            </a:r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58769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en U"/>
          <p:cNvSpPr/>
          <p:nvPr/>
        </p:nvSpPr>
        <p:spPr>
          <a:xfrm>
            <a:off x="2699792" y="1916832"/>
            <a:ext cx="2304256" cy="1622871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04048" y="1484784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/>
              <a:t>SE PASA EL AGUA DE </a:t>
            </a:r>
          </a:p>
          <a:p>
            <a:r>
              <a:rPr lang="es-AR" sz="2800" dirty="0" smtClean="0"/>
              <a:t>C A D</a:t>
            </a:r>
            <a:r>
              <a:rPr lang="es-A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638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43" y="4391025"/>
            <a:ext cx="47720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428" y="26732"/>
            <a:ext cx="8229600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AR" dirty="0" smtClean="0"/>
              <a:t>Conservación de cantidades continuas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785395"/>
          </a:xfrm>
        </p:spPr>
        <p:txBody>
          <a:bodyPr>
            <a:normAutofit/>
          </a:bodyPr>
          <a:lstStyle/>
          <a:p>
            <a:r>
              <a:rPr lang="es-AR" dirty="0" smtClean="0"/>
              <a:t>Se compara A y D</a:t>
            </a:r>
          </a:p>
          <a:p>
            <a:r>
              <a:rPr lang="es-AR" dirty="0" smtClean="0"/>
              <a:t>Intuición articulada: hay más en A porque es más alto o hay más en D porque es más ancho. Vuelve a la intuición como una forma más segura de pensamiento.</a:t>
            </a:r>
          </a:p>
          <a:p>
            <a:r>
              <a:rPr lang="es-AR" dirty="0" smtClean="0"/>
              <a:t>Operación: hay la misma cantidad porque no se sacó ni se agregó nada.</a:t>
            </a:r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8510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Recapitulando …</a:t>
            </a:r>
            <a:endParaRPr lang="es-A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868174"/>
              </p:ext>
            </p:extLst>
          </p:nvPr>
        </p:nvGraphicFramePr>
        <p:xfrm>
          <a:off x="1173163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2141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Horizontalidad del nivel del agua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Se muestra al niño una botella con agua. Se le pide que dibuje su nivel.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005" y="2333625"/>
            <a:ext cx="18002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81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53100" y="3688085"/>
            <a:ext cx="22574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29619" y="1706885"/>
            <a:ext cx="18002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Horizontalidad del nivel del agua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Se transforma la posición de la botella y se le pide que la dibuje.</a:t>
            </a:r>
          </a:p>
          <a:p>
            <a:r>
              <a:rPr lang="es-AR" dirty="0" smtClean="0"/>
              <a:t>El niño preoperatorio dibujará. 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r>
              <a:rPr lang="es-AR" dirty="0" smtClean="0"/>
              <a:t>A los 8/9 años dibujará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475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AR" dirty="0" smtClean="0"/>
              <a:t>Correspondencia </a:t>
            </a:r>
            <a:br>
              <a:rPr lang="es-AR" dirty="0" smtClean="0"/>
            </a:br>
            <a:r>
              <a:rPr lang="es-AR" dirty="0" smtClean="0"/>
              <a:t>término a término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1220" y="2058230"/>
            <a:ext cx="7772400" cy="4114800"/>
          </a:xfrm>
        </p:spPr>
        <p:txBody>
          <a:bodyPr/>
          <a:lstStyle/>
          <a:p>
            <a:r>
              <a:rPr lang="es-AR" dirty="0" smtClean="0"/>
              <a:t>Se colocan 6 fichas azules y un montón de fichas rojas.</a:t>
            </a:r>
          </a:p>
          <a:p>
            <a:endParaRPr lang="es-AR" dirty="0"/>
          </a:p>
          <a:p>
            <a:endParaRPr lang="es-AR" dirty="0" smtClean="0"/>
          </a:p>
          <a:p>
            <a:pPr marL="0" indent="0">
              <a:buNone/>
            </a:pPr>
            <a:endParaRPr lang="es-AR" dirty="0"/>
          </a:p>
        </p:txBody>
      </p:sp>
      <p:sp>
        <p:nvSpPr>
          <p:cNvPr id="4" name="3 Elipse"/>
          <p:cNvSpPr/>
          <p:nvPr/>
        </p:nvSpPr>
        <p:spPr bwMode="auto">
          <a:xfrm>
            <a:off x="2195736" y="3595845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4 Elipse"/>
          <p:cNvSpPr/>
          <p:nvPr/>
        </p:nvSpPr>
        <p:spPr bwMode="auto">
          <a:xfrm>
            <a:off x="3275856" y="3611574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5 Elipse"/>
          <p:cNvSpPr/>
          <p:nvPr/>
        </p:nvSpPr>
        <p:spPr bwMode="auto">
          <a:xfrm>
            <a:off x="4423364" y="3611574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6 Elipse"/>
          <p:cNvSpPr/>
          <p:nvPr/>
        </p:nvSpPr>
        <p:spPr bwMode="auto">
          <a:xfrm>
            <a:off x="5508104" y="3611574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7 Elipse"/>
          <p:cNvSpPr/>
          <p:nvPr/>
        </p:nvSpPr>
        <p:spPr bwMode="auto">
          <a:xfrm>
            <a:off x="6516216" y="3611574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8 Elipse"/>
          <p:cNvSpPr/>
          <p:nvPr/>
        </p:nvSpPr>
        <p:spPr bwMode="auto">
          <a:xfrm>
            <a:off x="7668344" y="3635221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9 Elipse"/>
          <p:cNvSpPr/>
          <p:nvPr/>
        </p:nvSpPr>
        <p:spPr bwMode="auto">
          <a:xfrm>
            <a:off x="1691680" y="5157192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10 Elipse"/>
          <p:cNvSpPr/>
          <p:nvPr/>
        </p:nvSpPr>
        <p:spPr bwMode="auto">
          <a:xfrm>
            <a:off x="1844080" y="5309592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11 Elipse"/>
          <p:cNvSpPr/>
          <p:nvPr/>
        </p:nvSpPr>
        <p:spPr bwMode="auto">
          <a:xfrm>
            <a:off x="2129746" y="5432861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12 Elipse"/>
          <p:cNvSpPr/>
          <p:nvPr/>
        </p:nvSpPr>
        <p:spPr bwMode="auto">
          <a:xfrm>
            <a:off x="1929387" y="5715995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13 Elipse"/>
          <p:cNvSpPr/>
          <p:nvPr/>
        </p:nvSpPr>
        <p:spPr bwMode="auto">
          <a:xfrm>
            <a:off x="2498486" y="5821919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14 Elipse"/>
          <p:cNvSpPr/>
          <p:nvPr/>
        </p:nvSpPr>
        <p:spPr bwMode="auto">
          <a:xfrm>
            <a:off x="1724447" y="4705908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15 Elipse"/>
          <p:cNvSpPr/>
          <p:nvPr/>
        </p:nvSpPr>
        <p:spPr bwMode="auto">
          <a:xfrm>
            <a:off x="1340024" y="5157192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16 Elipse"/>
          <p:cNvSpPr/>
          <p:nvPr/>
        </p:nvSpPr>
        <p:spPr bwMode="auto">
          <a:xfrm>
            <a:off x="1470212" y="5746710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17 Elipse"/>
          <p:cNvSpPr/>
          <p:nvPr/>
        </p:nvSpPr>
        <p:spPr bwMode="auto">
          <a:xfrm>
            <a:off x="2181415" y="4892170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18 Elipse"/>
          <p:cNvSpPr/>
          <p:nvPr/>
        </p:nvSpPr>
        <p:spPr bwMode="auto">
          <a:xfrm>
            <a:off x="2514644" y="5209964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19 Elipse"/>
          <p:cNvSpPr/>
          <p:nvPr/>
        </p:nvSpPr>
        <p:spPr bwMode="auto">
          <a:xfrm>
            <a:off x="1996480" y="5461992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20 Elipse"/>
          <p:cNvSpPr/>
          <p:nvPr/>
        </p:nvSpPr>
        <p:spPr bwMode="auto">
          <a:xfrm>
            <a:off x="2148880" y="5614392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21 Elipse"/>
          <p:cNvSpPr/>
          <p:nvPr/>
        </p:nvSpPr>
        <p:spPr bwMode="auto">
          <a:xfrm>
            <a:off x="2301280" y="5766792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77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31383" y="0"/>
            <a:ext cx="77724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AR" dirty="0" smtClean="0"/>
              <a:t>Correspondencia </a:t>
            </a:r>
            <a:br>
              <a:rPr lang="es-AR" dirty="0" smtClean="0"/>
            </a:br>
            <a:r>
              <a:rPr lang="es-AR" dirty="0" smtClean="0"/>
              <a:t>término a término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299592"/>
            <a:ext cx="7772400" cy="4114800"/>
          </a:xfrm>
        </p:spPr>
        <p:txBody>
          <a:bodyPr/>
          <a:lstStyle/>
          <a:p>
            <a:r>
              <a:rPr lang="es-AR" dirty="0" smtClean="0"/>
              <a:t>Se solicita al niño que haga lo mismo que el observador.</a:t>
            </a:r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r>
              <a:rPr lang="es-AR" dirty="0" smtClean="0"/>
              <a:t>      El niño del intuitivo construye una hilera fijándose en la longitud de las fichas azules sin ocuparse de los elementos ni hacer corresponder una por una las fichas.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4" name="3 Elipse"/>
          <p:cNvSpPr/>
          <p:nvPr/>
        </p:nvSpPr>
        <p:spPr bwMode="auto">
          <a:xfrm>
            <a:off x="2138920" y="2477167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4 Elipse"/>
          <p:cNvSpPr/>
          <p:nvPr/>
        </p:nvSpPr>
        <p:spPr bwMode="auto">
          <a:xfrm>
            <a:off x="3219040" y="2492896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5 Elipse"/>
          <p:cNvSpPr/>
          <p:nvPr/>
        </p:nvSpPr>
        <p:spPr bwMode="auto">
          <a:xfrm>
            <a:off x="4366548" y="2492896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6 Elipse"/>
          <p:cNvSpPr/>
          <p:nvPr/>
        </p:nvSpPr>
        <p:spPr bwMode="auto">
          <a:xfrm>
            <a:off x="5451288" y="2492896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7 Elipse"/>
          <p:cNvSpPr/>
          <p:nvPr/>
        </p:nvSpPr>
        <p:spPr bwMode="auto">
          <a:xfrm>
            <a:off x="6459400" y="2492896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8 Elipse"/>
          <p:cNvSpPr/>
          <p:nvPr/>
        </p:nvSpPr>
        <p:spPr bwMode="auto">
          <a:xfrm>
            <a:off x="7611528" y="2516543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9 Elipse"/>
          <p:cNvSpPr/>
          <p:nvPr/>
        </p:nvSpPr>
        <p:spPr bwMode="auto">
          <a:xfrm>
            <a:off x="935596" y="3104964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10 Elipse"/>
          <p:cNvSpPr/>
          <p:nvPr/>
        </p:nvSpPr>
        <p:spPr bwMode="auto">
          <a:xfrm>
            <a:off x="869606" y="2668638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11 Elipse"/>
          <p:cNvSpPr/>
          <p:nvPr/>
        </p:nvSpPr>
        <p:spPr bwMode="auto">
          <a:xfrm>
            <a:off x="1373662" y="3104964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13 Elipse"/>
          <p:cNvSpPr/>
          <p:nvPr/>
        </p:nvSpPr>
        <p:spPr bwMode="auto">
          <a:xfrm>
            <a:off x="2757075" y="3401950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14 Elipse"/>
          <p:cNvSpPr/>
          <p:nvPr/>
        </p:nvSpPr>
        <p:spPr bwMode="auto">
          <a:xfrm>
            <a:off x="6249463" y="3403168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15 Elipse"/>
          <p:cNvSpPr/>
          <p:nvPr/>
        </p:nvSpPr>
        <p:spPr bwMode="auto">
          <a:xfrm>
            <a:off x="5451288" y="3356992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16 Elipse"/>
          <p:cNvSpPr/>
          <p:nvPr/>
        </p:nvSpPr>
        <p:spPr bwMode="auto">
          <a:xfrm>
            <a:off x="1218184" y="2852936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17 Elipse"/>
          <p:cNvSpPr/>
          <p:nvPr/>
        </p:nvSpPr>
        <p:spPr bwMode="auto">
          <a:xfrm>
            <a:off x="7005547" y="3401950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18 Elipse"/>
          <p:cNvSpPr/>
          <p:nvPr/>
        </p:nvSpPr>
        <p:spPr bwMode="auto">
          <a:xfrm>
            <a:off x="7653619" y="3379471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19 Elipse"/>
          <p:cNvSpPr/>
          <p:nvPr/>
        </p:nvSpPr>
        <p:spPr bwMode="auto">
          <a:xfrm>
            <a:off x="2115021" y="3369209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20 Elipse"/>
          <p:cNvSpPr/>
          <p:nvPr/>
        </p:nvSpPr>
        <p:spPr bwMode="auto">
          <a:xfrm>
            <a:off x="3683821" y="3401950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21 Elipse"/>
          <p:cNvSpPr/>
          <p:nvPr/>
        </p:nvSpPr>
        <p:spPr bwMode="auto">
          <a:xfrm>
            <a:off x="4448236" y="3404386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011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31383" y="0"/>
            <a:ext cx="77724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AR" dirty="0" smtClean="0"/>
              <a:t>Correspondencia </a:t>
            </a:r>
            <a:br>
              <a:rPr lang="es-AR" dirty="0" smtClean="0"/>
            </a:br>
            <a:r>
              <a:rPr lang="es-AR" dirty="0" smtClean="0"/>
              <a:t>término a término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299592"/>
            <a:ext cx="7772400" cy="4114800"/>
          </a:xfrm>
        </p:spPr>
        <p:txBody>
          <a:bodyPr/>
          <a:lstStyle/>
          <a:p>
            <a:r>
              <a:rPr lang="es-AR" dirty="0" smtClean="0"/>
              <a:t>Operación</a:t>
            </a:r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r>
              <a:rPr lang="es-AR" dirty="0" smtClean="0"/>
              <a:t>      Contraprueba: cambio de la configuración perceptiva. Se achica o se alarga la hilera. Si no lo logra Intuición articulada.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4" name="3 Elipse"/>
          <p:cNvSpPr/>
          <p:nvPr/>
        </p:nvSpPr>
        <p:spPr bwMode="auto">
          <a:xfrm>
            <a:off x="2138920" y="2477167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4 Elipse"/>
          <p:cNvSpPr/>
          <p:nvPr/>
        </p:nvSpPr>
        <p:spPr bwMode="auto">
          <a:xfrm>
            <a:off x="3219040" y="2492896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5 Elipse"/>
          <p:cNvSpPr/>
          <p:nvPr/>
        </p:nvSpPr>
        <p:spPr bwMode="auto">
          <a:xfrm>
            <a:off x="4366548" y="2492896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6 Elipse"/>
          <p:cNvSpPr/>
          <p:nvPr/>
        </p:nvSpPr>
        <p:spPr bwMode="auto">
          <a:xfrm>
            <a:off x="5451288" y="2492896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7 Elipse"/>
          <p:cNvSpPr/>
          <p:nvPr/>
        </p:nvSpPr>
        <p:spPr bwMode="auto">
          <a:xfrm>
            <a:off x="6459400" y="2492896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8 Elipse"/>
          <p:cNvSpPr/>
          <p:nvPr/>
        </p:nvSpPr>
        <p:spPr bwMode="auto">
          <a:xfrm>
            <a:off x="7611528" y="2516543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9 Elipse"/>
          <p:cNvSpPr/>
          <p:nvPr/>
        </p:nvSpPr>
        <p:spPr bwMode="auto">
          <a:xfrm>
            <a:off x="935596" y="3104964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10 Elipse"/>
          <p:cNvSpPr/>
          <p:nvPr/>
        </p:nvSpPr>
        <p:spPr bwMode="auto">
          <a:xfrm>
            <a:off x="869606" y="2668638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11 Elipse"/>
          <p:cNvSpPr/>
          <p:nvPr/>
        </p:nvSpPr>
        <p:spPr bwMode="auto">
          <a:xfrm>
            <a:off x="1373662" y="3104964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13 Elipse"/>
          <p:cNvSpPr/>
          <p:nvPr/>
        </p:nvSpPr>
        <p:spPr bwMode="auto">
          <a:xfrm>
            <a:off x="1153621" y="2516543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14 Elipse"/>
          <p:cNvSpPr/>
          <p:nvPr/>
        </p:nvSpPr>
        <p:spPr bwMode="auto">
          <a:xfrm>
            <a:off x="6411235" y="3172694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15 Elipse"/>
          <p:cNvSpPr/>
          <p:nvPr/>
        </p:nvSpPr>
        <p:spPr bwMode="auto">
          <a:xfrm>
            <a:off x="5451288" y="3172694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16 Elipse"/>
          <p:cNvSpPr/>
          <p:nvPr/>
        </p:nvSpPr>
        <p:spPr bwMode="auto">
          <a:xfrm>
            <a:off x="1218184" y="2852936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17 Elipse"/>
          <p:cNvSpPr/>
          <p:nvPr/>
        </p:nvSpPr>
        <p:spPr bwMode="auto">
          <a:xfrm>
            <a:off x="1124651" y="2164582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18 Elipse"/>
          <p:cNvSpPr/>
          <p:nvPr/>
        </p:nvSpPr>
        <p:spPr bwMode="auto">
          <a:xfrm>
            <a:off x="7653619" y="3209174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19 Elipse"/>
          <p:cNvSpPr/>
          <p:nvPr/>
        </p:nvSpPr>
        <p:spPr bwMode="auto">
          <a:xfrm>
            <a:off x="2138920" y="3112345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20 Elipse"/>
          <p:cNvSpPr/>
          <p:nvPr/>
        </p:nvSpPr>
        <p:spPr bwMode="auto">
          <a:xfrm>
            <a:off x="3179765" y="3167573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21 Elipse"/>
          <p:cNvSpPr/>
          <p:nvPr/>
        </p:nvSpPr>
        <p:spPr bwMode="auto">
          <a:xfrm>
            <a:off x="4448236" y="3172694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71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31383" y="0"/>
            <a:ext cx="77724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AR" dirty="0" smtClean="0"/>
              <a:t>Correspondencia </a:t>
            </a:r>
            <a:br>
              <a:rPr lang="es-AR" dirty="0" smtClean="0"/>
            </a:br>
            <a:r>
              <a:rPr lang="es-AR" dirty="0" smtClean="0"/>
              <a:t>término a término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299592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s-AR" dirty="0" smtClean="0"/>
              <a:t> </a:t>
            </a:r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r>
              <a:rPr lang="es-AR" dirty="0" smtClean="0"/>
              <a:t>      Contraprueba: cambio de la configuración perceptiva. Se achica o se alarga la hilera. Si no lo logra Intuición articulada.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4" name="3 Elipse"/>
          <p:cNvSpPr/>
          <p:nvPr/>
        </p:nvSpPr>
        <p:spPr bwMode="auto">
          <a:xfrm>
            <a:off x="3779912" y="2492896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4 Elipse"/>
          <p:cNvSpPr/>
          <p:nvPr/>
        </p:nvSpPr>
        <p:spPr bwMode="auto">
          <a:xfrm>
            <a:off x="3219040" y="2492896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5 Elipse"/>
          <p:cNvSpPr/>
          <p:nvPr/>
        </p:nvSpPr>
        <p:spPr bwMode="auto">
          <a:xfrm>
            <a:off x="4366548" y="2492896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6 Elipse"/>
          <p:cNvSpPr/>
          <p:nvPr/>
        </p:nvSpPr>
        <p:spPr bwMode="auto">
          <a:xfrm>
            <a:off x="4956557" y="2492896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7 Elipse"/>
          <p:cNvSpPr/>
          <p:nvPr/>
        </p:nvSpPr>
        <p:spPr bwMode="auto">
          <a:xfrm>
            <a:off x="5580112" y="2492896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8 Elipse"/>
          <p:cNvSpPr/>
          <p:nvPr/>
        </p:nvSpPr>
        <p:spPr bwMode="auto">
          <a:xfrm>
            <a:off x="6156176" y="2516543"/>
            <a:ext cx="504056" cy="50405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9 Elipse"/>
          <p:cNvSpPr/>
          <p:nvPr/>
        </p:nvSpPr>
        <p:spPr bwMode="auto">
          <a:xfrm>
            <a:off x="935596" y="3104964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10 Elipse"/>
          <p:cNvSpPr/>
          <p:nvPr/>
        </p:nvSpPr>
        <p:spPr bwMode="auto">
          <a:xfrm>
            <a:off x="869606" y="2668638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11 Elipse"/>
          <p:cNvSpPr/>
          <p:nvPr/>
        </p:nvSpPr>
        <p:spPr bwMode="auto">
          <a:xfrm>
            <a:off x="1373662" y="3104964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13 Elipse"/>
          <p:cNvSpPr/>
          <p:nvPr/>
        </p:nvSpPr>
        <p:spPr bwMode="auto">
          <a:xfrm>
            <a:off x="1153621" y="2516543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14 Elipse"/>
          <p:cNvSpPr/>
          <p:nvPr/>
        </p:nvSpPr>
        <p:spPr bwMode="auto">
          <a:xfrm>
            <a:off x="6411235" y="3172694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15 Elipse"/>
          <p:cNvSpPr/>
          <p:nvPr/>
        </p:nvSpPr>
        <p:spPr bwMode="auto">
          <a:xfrm>
            <a:off x="5451288" y="3172694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16 Elipse"/>
          <p:cNvSpPr/>
          <p:nvPr/>
        </p:nvSpPr>
        <p:spPr bwMode="auto">
          <a:xfrm>
            <a:off x="1218184" y="2852936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17 Elipse"/>
          <p:cNvSpPr/>
          <p:nvPr/>
        </p:nvSpPr>
        <p:spPr bwMode="auto">
          <a:xfrm>
            <a:off x="1124651" y="2164582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18 Elipse"/>
          <p:cNvSpPr/>
          <p:nvPr/>
        </p:nvSpPr>
        <p:spPr bwMode="auto">
          <a:xfrm>
            <a:off x="7653619" y="3209174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19 Elipse"/>
          <p:cNvSpPr/>
          <p:nvPr/>
        </p:nvSpPr>
        <p:spPr bwMode="auto">
          <a:xfrm>
            <a:off x="2138920" y="3112345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20 Elipse"/>
          <p:cNvSpPr/>
          <p:nvPr/>
        </p:nvSpPr>
        <p:spPr bwMode="auto">
          <a:xfrm>
            <a:off x="3179765" y="3167573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21 Elipse"/>
          <p:cNvSpPr/>
          <p:nvPr/>
        </p:nvSpPr>
        <p:spPr bwMode="auto">
          <a:xfrm>
            <a:off x="4448236" y="3172694"/>
            <a:ext cx="504056" cy="50405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79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AR" dirty="0" smtClean="0"/>
              <a:t>Rotación mental del objeto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Se colocan tres bolas de diferentes colores en un tubo.</a:t>
            </a:r>
          </a:p>
          <a:p>
            <a:endParaRPr lang="es-AR" dirty="0"/>
          </a:p>
          <a:p>
            <a:r>
              <a:rPr lang="es-AR" dirty="0" smtClean="0"/>
              <a:t>Se invierte 180°. El niño espera volverlas a encontrar en el orden en que las vio desaparecer. No asimila el cambio de la transformación.</a:t>
            </a:r>
            <a:endParaRPr lang="es-A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2886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60032" y="5762625"/>
            <a:ext cx="2886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269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altLang="es-AR" b="1">
                <a:solidFill>
                  <a:schemeClr val="accent2"/>
                </a:solidFill>
                <a:latin typeface="Arial" pitchFamily="34" charset="0"/>
              </a:rPr>
              <a:t>SERIACION</a:t>
            </a:r>
            <a:br>
              <a:rPr lang="es-ES_tradnl" altLang="es-AR" b="1">
                <a:solidFill>
                  <a:schemeClr val="accent2"/>
                </a:solidFill>
                <a:latin typeface="Arial" pitchFamily="34" charset="0"/>
              </a:rPr>
            </a:br>
            <a:endParaRPr lang="es-ES_tradnl" altLang="es-AR" b="1">
              <a:solidFill>
                <a:srgbClr val="008000"/>
              </a:solidFill>
              <a:latin typeface="Century Gothic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600200"/>
            <a:ext cx="7772400" cy="4495800"/>
          </a:xfrm>
        </p:spPr>
        <p:txBody>
          <a:bodyPr/>
          <a:lstStyle/>
          <a:p>
            <a:pPr algn="just"/>
            <a:endParaRPr lang="es-ES_tradnl" altLang="es-AR" dirty="0">
              <a:latin typeface="Century Gothic" pitchFamily="34" charset="0"/>
            </a:endParaRPr>
          </a:p>
          <a:p>
            <a:pPr algn="just"/>
            <a:r>
              <a:rPr lang="es-ES_tradnl" altLang="es-AR" dirty="0"/>
              <a:t>La seriación es un proceso que consiste en ordenar física y mentalmente los elementos según criterios crecientes y decrecientes.</a:t>
            </a:r>
          </a:p>
          <a:p>
            <a:r>
              <a:rPr lang="es-ES_tradnl" altLang="es-AR" dirty="0"/>
              <a:t>Para solucionar problemas de seriación es necesario tener presente las estructuras psicológicas de:</a:t>
            </a:r>
          </a:p>
          <a:p>
            <a:pPr algn="just"/>
            <a:endParaRPr lang="es-ES_tradnl" altLang="es-AR" dirty="0">
              <a:latin typeface="Century Gothic" pitchFamily="34" charset="0"/>
            </a:endParaRPr>
          </a:p>
          <a:p>
            <a:pPr algn="just"/>
            <a:endParaRPr lang="es-ES_tradnl" altLang="es-AR" dirty="0">
              <a:latin typeface="Century Gothic" pitchFamily="34" charset="0"/>
            </a:endParaRPr>
          </a:p>
          <a:p>
            <a:pPr algn="just"/>
            <a:endParaRPr lang="es-ES_tradnl" altLang="es-AR" dirty="0">
              <a:latin typeface="Century Gothic" pitchFamily="34" charset="0"/>
            </a:endParaRPr>
          </a:p>
          <a:p>
            <a:pPr algn="just"/>
            <a:endParaRPr lang="es-ES_tradnl" altLang="es-AR" dirty="0">
              <a:latin typeface="Century Gothic" pitchFamily="34" charset="0"/>
            </a:endParaRPr>
          </a:p>
          <a:p>
            <a:pPr algn="just"/>
            <a:endParaRPr lang="es-ES_tradnl" altLang="es-AR" dirty="0">
              <a:latin typeface="Century Gothic" pitchFamily="34" charset="0"/>
            </a:endParaRPr>
          </a:p>
          <a:p>
            <a:pPr algn="just"/>
            <a:endParaRPr lang="es-ES_tradnl" altLang="es-AR" dirty="0">
              <a:latin typeface="Century Gothic" pitchFamily="34" charset="0"/>
            </a:endParaRPr>
          </a:p>
          <a:p>
            <a:pPr algn="just"/>
            <a:endParaRPr lang="es-ES_tradnl" altLang="es-AR" dirty="0">
              <a:latin typeface="Century Gothic" pitchFamily="34" charset="0"/>
            </a:endParaRPr>
          </a:p>
          <a:p>
            <a:pPr algn="just"/>
            <a:endParaRPr lang="es-ES_tradnl" altLang="es-AR" dirty="0">
              <a:latin typeface="Century Gothic" pitchFamily="34" charset="0"/>
            </a:endParaRPr>
          </a:p>
          <a:p>
            <a:pPr algn="just"/>
            <a:endParaRPr lang="es-ES_tradnl" altLang="es-AR" dirty="0">
              <a:latin typeface="Century Gothic" pitchFamily="34" charset="0"/>
            </a:endParaRPr>
          </a:p>
          <a:p>
            <a:endParaRPr lang="es-ES_tradnl" altLang="es-A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2860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06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371600"/>
            <a:ext cx="7285038" cy="5486400"/>
          </a:xfrm>
        </p:spPr>
        <p:txBody>
          <a:bodyPr/>
          <a:lstStyle/>
          <a:p>
            <a:pPr lvl="2"/>
            <a:r>
              <a:rPr lang="es-ES_tradnl" altLang="es-AR"/>
              <a:t>Reversibilidad de pensamiento o habilidad para ordenar en dos direcciones.</a:t>
            </a:r>
          </a:p>
          <a:p>
            <a:pPr lvl="2"/>
            <a:endParaRPr lang="es-ES_tradnl" altLang="es-AR"/>
          </a:p>
          <a:p>
            <a:pPr lvl="2"/>
            <a:r>
              <a:rPr lang="es-ES_tradnl" altLang="es-AR"/>
              <a:t>Transitividad, si B es más grande que A y C es más grande que B, C es también más grande que A.</a:t>
            </a:r>
          </a:p>
          <a:p>
            <a:pPr lvl="2"/>
            <a:endParaRPr lang="es-ES_tradnl" altLang="es-AR"/>
          </a:p>
          <a:p>
            <a:pPr lvl="2"/>
            <a:r>
              <a:rPr lang="es-ES_tradnl" altLang="es-AR"/>
              <a:t>Las relaciones duales comprometidas para cualquier elemento dado al determinar su posición, es debe ser más grande que el elemento anterior y a la vez más pequeño que el siguiente.</a:t>
            </a:r>
          </a:p>
          <a:p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12090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altLang="es-AR" b="1">
                <a:solidFill>
                  <a:schemeClr val="accent2"/>
                </a:solidFill>
                <a:latin typeface="Century Gothic" pitchFamily="34" charset="0"/>
              </a:rPr>
              <a:t/>
            </a:r>
            <a:br>
              <a:rPr lang="es-ES_tradnl" altLang="es-AR" b="1">
                <a:solidFill>
                  <a:schemeClr val="accent2"/>
                </a:solidFill>
                <a:latin typeface="Century Gothic" pitchFamily="34" charset="0"/>
              </a:rPr>
            </a:br>
            <a:r>
              <a:rPr lang="es-ES_tradnl" altLang="es-AR" b="1">
                <a:solidFill>
                  <a:schemeClr val="accent2"/>
                </a:solidFill>
                <a:latin typeface="Century Gothic" pitchFamily="34" charset="0"/>
              </a:rPr>
              <a:t/>
            </a:r>
            <a:br>
              <a:rPr lang="es-ES_tradnl" altLang="es-AR" b="1">
                <a:solidFill>
                  <a:schemeClr val="accent2"/>
                </a:solidFill>
                <a:latin typeface="Century Gothic" pitchFamily="34" charset="0"/>
              </a:rPr>
            </a:br>
            <a:r>
              <a:rPr lang="es-ES_tradnl" altLang="es-AR" b="1">
                <a:solidFill>
                  <a:schemeClr val="accent2"/>
                </a:solidFill>
                <a:latin typeface="Arial" pitchFamily="34" charset="0"/>
              </a:rPr>
              <a:t>Etapas:</a:t>
            </a:r>
            <a:br>
              <a:rPr lang="es-ES_tradnl" altLang="es-AR" b="1">
                <a:solidFill>
                  <a:schemeClr val="accent2"/>
                </a:solidFill>
                <a:latin typeface="Arial" pitchFamily="34" charset="0"/>
              </a:rPr>
            </a:br>
            <a:r>
              <a:rPr lang="es-ES_tradnl" altLang="es-AR" b="1">
                <a:solidFill>
                  <a:srgbClr val="008000"/>
                </a:solidFill>
                <a:latin typeface="Arial" pitchFamily="34" charset="0"/>
              </a:rPr>
              <a:t/>
            </a:r>
            <a:br>
              <a:rPr lang="es-ES_tradnl" altLang="es-AR" b="1">
                <a:solidFill>
                  <a:srgbClr val="008000"/>
                </a:solidFill>
                <a:latin typeface="Arial" pitchFamily="34" charset="0"/>
              </a:rPr>
            </a:br>
            <a:endParaRPr lang="es-ES_tradnl" altLang="es-AR" b="1">
              <a:solidFill>
                <a:srgbClr val="008000"/>
              </a:solidFill>
              <a:latin typeface="Century Gothic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676400"/>
            <a:ext cx="7772400" cy="4419600"/>
          </a:xfrm>
        </p:spPr>
        <p:txBody>
          <a:bodyPr/>
          <a:lstStyle/>
          <a:p>
            <a:r>
              <a:rPr lang="es-ES_tradnl" altLang="es-AR" b="1">
                <a:solidFill>
                  <a:schemeClr val="accent1"/>
                </a:solidFill>
              </a:rPr>
              <a:t>Primera etapa: Seriación Global</a:t>
            </a:r>
            <a:r>
              <a:rPr lang="es-ES_tradnl" altLang="es-AR" b="1">
                <a:solidFill>
                  <a:srgbClr val="008000"/>
                </a:solidFill>
              </a:rPr>
              <a:t/>
            </a:r>
            <a:br>
              <a:rPr lang="es-ES_tradnl" altLang="es-AR" b="1">
                <a:solidFill>
                  <a:srgbClr val="008000"/>
                </a:solidFill>
              </a:rPr>
            </a:br>
            <a:r>
              <a:rPr lang="es-ES_tradnl" altLang="es-AR" b="1">
                <a:solidFill>
                  <a:srgbClr val="008000"/>
                </a:solidFill>
              </a:rPr>
              <a:t>	</a:t>
            </a:r>
          </a:p>
          <a:p>
            <a:pPr lvl="2">
              <a:buFont typeface="Symbol" pitchFamily="18" charset="2"/>
              <a:buChar char="·"/>
            </a:pPr>
            <a:r>
              <a:rPr lang="es-ES_tradnl" altLang="es-AR"/>
              <a:t>No comprende el orden de los elementos.</a:t>
            </a:r>
          </a:p>
          <a:p>
            <a:pPr lvl="2">
              <a:buFont typeface="Symbol" pitchFamily="18" charset="2"/>
              <a:buChar char="·"/>
            </a:pPr>
            <a:r>
              <a:rPr lang="es-ES_tradnl" altLang="es-AR"/>
              <a:t>3 a 4 años aproximadamente.</a:t>
            </a:r>
          </a:p>
          <a:p>
            <a:pPr lvl="2">
              <a:buFont typeface="Symbol" pitchFamily="18" charset="2"/>
              <a:buChar char="·"/>
            </a:pPr>
            <a:r>
              <a:rPr lang="es-ES_tradnl" altLang="es-AR"/>
              <a:t>La seriación es preordinal (el niño tiene sólo una impresión global).</a:t>
            </a:r>
          </a:p>
          <a:p>
            <a:pPr lvl="2">
              <a:buFont typeface="Symbol" pitchFamily="18" charset="2"/>
              <a:buChar char="·"/>
            </a:pPr>
            <a:r>
              <a:rPr lang="es-ES_tradnl" altLang="es-AR"/>
              <a:t>Señala el elemento más pequeño pero no el más grande.</a:t>
            </a:r>
          </a:p>
          <a:p>
            <a:pPr lvl="2">
              <a:buFont typeface="Symbol" pitchFamily="18" charset="2"/>
              <a:buChar char="·"/>
            </a:pPr>
            <a:r>
              <a:rPr lang="es-ES_tradnl" altLang="es-AR"/>
              <a:t>Falla la dirección estable al colocar los términos en relación.</a:t>
            </a:r>
          </a:p>
          <a:p>
            <a:endParaRPr lang="es-ES_tradnl" altLang="es-AR"/>
          </a:p>
        </p:txBody>
      </p:sp>
      <p:sp>
        <p:nvSpPr>
          <p:cNvPr id="2" name="1 Rectángulo"/>
          <p:cNvSpPr/>
          <p:nvPr/>
        </p:nvSpPr>
        <p:spPr bwMode="auto">
          <a:xfrm>
            <a:off x="6660232" y="332656"/>
            <a:ext cx="288032" cy="93610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2 Rectángulo"/>
          <p:cNvSpPr/>
          <p:nvPr/>
        </p:nvSpPr>
        <p:spPr bwMode="auto">
          <a:xfrm>
            <a:off x="6948264" y="620688"/>
            <a:ext cx="288032" cy="6480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 bwMode="auto">
          <a:xfrm>
            <a:off x="7236296" y="188640"/>
            <a:ext cx="288032" cy="1092723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7524328" y="800708"/>
            <a:ext cx="288032" cy="46805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1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81" y="3645024"/>
            <a:ext cx="55816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724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AR" dirty="0" smtClean="0"/>
              <a:t>Rasgos de este tipo de pensamiento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r>
              <a:rPr lang="es-AR" dirty="0" smtClean="0"/>
              <a:t>Egocéntrico</a:t>
            </a:r>
          </a:p>
          <a:p>
            <a:r>
              <a:rPr lang="es-AR" dirty="0" smtClean="0"/>
              <a:t>Razona por yuxtaposición y transducciones</a:t>
            </a:r>
          </a:p>
          <a:p>
            <a:r>
              <a:rPr lang="es-AR" dirty="0" smtClean="0"/>
              <a:t>Irreversible</a:t>
            </a:r>
          </a:p>
          <a:p>
            <a:r>
              <a:rPr lang="es-AR" dirty="0" smtClean="0"/>
              <a:t>Centrado</a:t>
            </a:r>
          </a:p>
          <a:p>
            <a:r>
              <a:rPr lang="es-AR" dirty="0" smtClean="0"/>
              <a:t>Pre-lógico</a:t>
            </a:r>
          </a:p>
          <a:p>
            <a:r>
              <a:rPr lang="es-AR" dirty="0" smtClean="0"/>
              <a:t>Pre-conceptual</a:t>
            </a:r>
          </a:p>
          <a:p>
            <a:r>
              <a:rPr lang="es-AR" dirty="0" smtClean="0"/>
              <a:t>Pre-operatorio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23113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>
              <a:buFont typeface="Symbol" pitchFamily="18" charset="2"/>
              <a:buChar char="·"/>
            </a:pPr>
            <a:r>
              <a:rPr lang="es-ES_tradnl" altLang="es-AR" dirty="0"/>
              <a:t>El niño seria por una estructura perceptiva y no por un sistema de relaciones (no toma en cuenta la base).</a:t>
            </a:r>
          </a:p>
          <a:p>
            <a:pPr lvl="2">
              <a:buFont typeface="Symbol" pitchFamily="18" charset="2"/>
              <a:buChar char="·"/>
            </a:pPr>
            <a:r>
              <a:rPr lang="es-ES_tradnl" altLang="es-AR" dirty="0"/>
              <a:t>No hay progresión constante, no se toma en cuenta la longitud de los elementos (no compara los elementos).</a:t>
            </a:r>
          </a:p>
          <a:p>
            <a:endParaRPr lang="es-ES_tradnl" altLang="es-AR" dirty="0"/>
          </a:p>
        </p:txBody>
      </p:sp>
    </p:spTree>
    <p:extLst>
      <p:ext uri="{BB962C8B-B14F-4D97-AF65-F5344CB8AC3E}">
        <p14:creationId xmlns:p14="http://schemas.microsoft.com/office/powerpoint/2010/main" val="84141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64862"/>
            <a:ext cx="20764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990600"/>
            <a:ext cx="7772400" cy="5105400"/>
          </a:xfrm>
        </p:spPr>
        <p:txBody>
          <a:bodyPr/>
          <a:lstStyle/>
          <a:p>
            <a:r>
              <a:rPr lang="es-ES_tradnl" altLang="es-AR" b="1">
                <a:solidFill>
                  <a:schemeClr val="accent1"/>
                </a:solidFill>
              </a:rPr>
              <a:t>Segunda etapa: Seriación Intuitiva</a:t>
            </a:r>
          </a:p>
          <a:p>
            <a:endParaRPr lang="es-ES_tradnl" altLang="es-AR" b="1">
              <a:solidFill>
                <a:srgbClr val="008000"/>
              </a:solidFill>
            </a:endParaRPr>
          </a:p>
          <a:p>
            <a:pPr lvl="2">
              <a:buFont typeface="Symbol" pitchFamily="18" charset="2"/>
              <a:buChar char="·"/>
            </a:pPr>
            <a:r>
              <a:rPr lang="es-ES_tradnl" altLang="es-AR"/>
              <a:t>4-5 años aproximadamente.</a:t>
            </a:r>
          </a:p>
          <a:p>
            <a:pPr lvl="2">
              <a:buFont typeface="Symbol" pitchFamily="18" charset="2"/>
              <a:buChar char="·"/>
            </a:pPr>
            <a:r>
              <a:rPr lang="es-ES_tradnl" altLang="es-AR"/>
              <a:t>Tiene una idea intuitiva.</a:t>
            </a:r>
          </a:p>
          <a:p>
            <a:pPr lvl="2">
              <a:buFont typeface="Symbol" pitchFamily="18" charset="2"/>
              <a:buChar char="·"/>
            </a:pPr>
            <a:r>
              <a:rPr lang="es-ES_tradnl" altLang="es-AR"/>
              <a:t>Realiza una seriación homogénea (tomando en cuenta la longitud total).</a:t>
            </a:r>
          </a:p>
          <a:p>
            <a:pPr lvl="2">
              <a:buFont typeface="Symbol" pitchFamily="18" charset="2"/>
              <a:buChar char="·"/>
            </a:pPr>
            <a:r>
              <a:rPr lang="es-ES_tradnl" altLang="es-AR"/>
              <a:t>A veces existe vacilaciones.</a:t>
            </a:r>
          </a:p>
          <a:p>
            <a:pPr lvl="2">
              <a:buFont typeface="Symbol" pitchFamily="18" charset="2"/>
              <a:buChar char="·"/>
            </a:pPr>
            <a:r>
              <a:rPr lang="es-ES_tradnl" altLang="es-AR"/>
              <a:t>En el momento en que relaciona, el niño construye parejas y de un modo general.</a:t>
            </a:r>
          </a:p>
          <a:p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37782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972"/>
            <a:ext cx="7772400" cy="4114800"/>
          </a:xfrm>
        </p:spPr>
        <p:txBody>
          <a:bodyPr/>
          <a:lstStyle/>
          <a:p>
            <a:pPr lvl="2">
              <a:buFont typeface="Symbol" pitchFamily="18" charset="2"/>
              <a:buChar char="·"/>
            </a:pPr>
            <a:r>
              <a:rPr lang="es-ES_tradnl" altLang="es-AR" dirty="0"/>
              <a:t>Cuando el niño duda, da la impresión que le falta en este nivel la coordinación simultánea del conjunto.</a:t>
            </a:r>
          </a:p>
          <a:p>
            <a:pPr lvl="2">
              <a:buFont typeface="Symbol" pitchFamily="18" charset="2"/>
              <a:buChar char="·"/>
            </a:pPr>
            <a:r>
              <a:rPr lang="es-ES_tradnl" altLang="es-AR" dirty="0"/>
              <a:t>Completa la primera serie y fracasa al presentarle nuevos elementos.</a:t>
            </a:r>
          </a:p>
          <a:p>
            <a:pPr lvl="2">
              <a:buFont typeface="Symbol" pitchFamily="18" charset="2"/>
              <a:buChar char="·"/>
            </a:pPr>
            <a:r>
              <a:rPr lang="es-ES_tradnl" altLang="es-AR" dirty="0"/>
              <a:t>El éxito inicial y el fracaso posterior de inserción son los que define esta etapa.</a:t>
            </a:r>
          </a:p>
          <a:p>
            <a:endParaRPr lang="es-ES_tradnl" altLang="es-AR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0968"/>
            <a:ext cx="3417168" cy="379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52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685800"/>
            <a:ext cx="7772400" cy="4114800"/>
          </a:xfrm>
        </p:spPr>
        <p:txBody>
          <a:bodyPr/>
          <a:lstStyle/>
          <a:p>
            <a:r>
              <a:rPr lang="es-ES_tradnl" altLang="es-AR" b="1" dirty="0">
                <a:solidFill>
                  <a:schemeClr val="accent1"/>
                </a:solidFill>
              </a:rPr>
              <a:t>Tercera etapa: </a:t>
            </a:r>
            <a:r>
              <a:rPr lang="es-ES_tradnl" altLang="es-AR" b="1" dirty="0" smtClean="0">
                <a:solidFill>
                  <a:schemeClr val="accent1"/>
                </a:solidFill>
              </a:rPr>
              <a:t>Seriación </a:t>
            </a:r>
          </a:p>
          <a:p>
            <a:pPr marL="0" indent="0">
              <a:buNone/>
            </a:pPr>
            <a:r>
              <a:rPr lang="es-ES_tradnl" altLang="es-AR" b="1" dirty="0" smtClean="0">
                <a:solidFill>
                  <a:schemeClr val="accent1"/>
                </a:solidFill>
              </a:rPr>
              <a:t>Operatoria</a:t>
            </a:r>
            <a:endParaRPr lang="es-ES_tradnl" altLang="es-AR" b="1" dirty="0">
              <a:solidFill>
                <a:srgbClr val="008000"/>
              </a:solidFill>
            </a:endParaRPr>
          </a:p>
          <a:p>
            <a:endParaRPr lang="es-ES_tradnl" altLang="es-AR" dirty="0"/>
          </a:p>
          <a:p>
            <a:pPr lvl="2">
              <a:buFont typeface="Symbol" pitchFamily="18" charset="2"/>
              <a:buChar char="·"/>
            </a:pPr>
            <a:r>
              <a:rPr lang="es-ES_tradnl" altLang="es-AR" dirty="0"/>
              <a:t>5-6 años aproximadamente.</a:t>
            </a:r>
          </a:p>
          <a:p>
            <a:pPr lvl="2">
              <a:buFont typeface="Symbol" pitchFamily="18" charset="2"/>
              <a:buChar char="·"/>
            </a:pPr>
            <a:r>
              <a:rPr lang="es-ES_tradnl" altLang="es-AR" dirty="0"/>
              <a:t>Ordena los elementos rápidamente de forma sistemática.</a:t>
            </a:r>
          </a:p>
          <a:p>
            <a:pPr lvl="2">
              <a:buFont typeface="Symbol" pitchFamily="18" charset="2"/>
              <a:buChar char="·"/>
            </a:pPr>
            <a:r>
              <a:rPr lang="es-ES_tradnl" altLang="es-AR" dirty="0"/>
              <a:t>No hay problema en la inserción de elementos adicionales.</a:t>
            </a:r>
          </a:p>
          <a:p>
            <a:pPr lvl="2">
              <a:buFont typeface="Symbol" pitchFamily="18" charset="2"/>
              <a:buChar char="·"/>
            </a:pPr>
            <a:r>
              <a:rPr lang="es-ES_tradnl" altLang="es-AR" dirty="0"/>
              <a:t>Construye relaciones (intercala uno nuevo).</a:t>
            </a:r>
          </a:p>
          <a:p>
            <a:pPr lvl="2">
              <a:buFont typeface="Symbol" pitchFamily="18" charset="2"/>
              <a:buChar char="·"/>
            </a:pPr>
            <a:r>
              <a:rPr lang="es-ES_tradnl" altLang="es-AR" dirty="0"/>
              <a:t>La seriación se vuelve operatoria, es decir, que hay una coordinación simultánea de todas las relaciones.</a:t>
            </a:r>
          </a:p>
          <a:p>
            <a:pPr lvl="2">
              <a:buFont typeface="Symbol" pitchFamily="18" charset="2"/>
              <a:buChar char="·"/>
            </a:pPr>
            <a:r>
              <a:rPr lang="es-ES_tradnl" altLang="es-AR" dirty="0"/>
              <a:t>El niño reúne en un todo la </a:t>
            </a:r>
            <a:r>
              <a:rPr lang="es-ES_tradnl" altLang="es-AR" dirty="0" err="1"/>
              <a:t>cardinación</a:t>
            </a:r>
            <a:r>
              <a:rPr lang="es-ES_tradnl" altLang="es-AR" dirty="0"/>
              <a:t> y la ordinación. </a:t>
            </a:r>
          </a:p>
          <a:p>
            <a:endParaRPr lang="es-ES_tradnl" altLang="es-A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26" y="188640"/>
            <a:ext cx="22860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10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5825" t="27590" r="15351" b="23387"/>
          <a:stretch/>
        </p:blipFill>
        <p:spPr>
          <a:xfrm>
            <a:off x="827584" y="1124744"/>
            <a:ext cx="8673875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6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5824" t="21987" r="17456" b="12182"/>
          <a:stretch/>
        </p:blipFill>
        <p:spPr>
          <a:xfrm>
            <a:off x="1043608" y="1556792"/>
            <a:ext cx="7992888" cy="417646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619672" y="54868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Noción de edad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783892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5825" t="27591" r="15351" b="20585"/>
          <a:stretch/>
        </p:blipFill>
        <p:spPr>
          <a:xfrm>
            <a:off x="1331640" y="1124744"/>
            <a:ext cx="7428500" cy="443313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979712" y="33265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Animismo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32857691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0549" t="23386" r="20076" b="14065"/>
          <a:stretch/>
        </p:blipFill>
        <p:spPr>
          <a:xfrm>
            <a:off x="1403648" y="188640"/>
            <a:ext cx="709506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1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7637" t="27590" r="27951" b="21987"/>
          <a:stretch/>
        </p:blipFill>
        <p:spPr>
          <a:xfrm>
            <a:off x="1331640" y="6846"/>
            <a:ext cx="5904656" cy="685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8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9763" t="27590" r="20075" b="14983"/>
          <a:stretch/>
        </p:blipFill>
        <p:spPr>
          <a:xfrm>
            <a:off x="1082619" y="4539"/>
            <a:ext cx="8061381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4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34944"/>
            <a:ext cx="7365504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Intuiciones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268760"/>
            <a:ext cx="8172400" cy="5589240"/>
          </a:xfrm>
        </p:spPr>
        <p:txBody>
          <a:bodyPr>
            <a:normAutofit fontScale="92500" lnSpcReduction="10000"/>
          </a:bodyPr>
          <a:lstStyle/>
          <a:p>
            <a:r>
              <a:rPr lang="es-AR" dirty="0" smtClean="0"/>
              <a:t>Esquemas representativos regulados por percepciones. Se centran en un aspecto y dejan otros de lado.</a:t>
            </a:r>
          </a:p>
          <a:p>
            <a:r>
              <a:rPr lang="es-AR" dirty="0" smtClean="0"/>
              <a:t>Son imágenes a medio camino entre la experiencia efectiva y la experiencia mental.</a:t>
            </a:r>
          </a:p>
          <a:p>
            <a:r>
              <a:rPr lang="es-AR" dirty="0" smtClean="0"/>
              <a:t>Centrados en el aquí y el ahora.</a:t>
            </a:r>
          </a:p>
          <a:p>
            <a:r>
              <a:rPr lang="es-AR" dirty="0" smtClean="0"/>
              <a:t>Razona cuadro por cuadro.</a:t>
            </a:r>
          </a:p>
          <a:p>
            <a:r>
              <a:rPr lang="es-AR" dirty="0" smtClean="0"/>
              <a:t>No conserva las transformaciones.</a:t>
            </a:r>
          </a:p>
          <a:p>
            <a:r>
              <a:rPr lang="es-AR" dirty="0" smtClean="0"/>
              <a:t>El niño afirma constantemente pero no demuestra jamás.</a:t>
            </a:r>
          </a:p>
          <a:p>
            <a:r>
              <a:rPr lang="es-AR" dirty="0" smtClean="0"/>
              <a:t>Pobreza de pruebas. Dificultad de justificación.</a:t>
            </a:r>
          </a:p>
        </p:txBody>
      </p:sp>
    </p:spTree>
    <p:extLst>
      <p:ext uri="{BB962C8B-B14F-4D97-AF65-F5344CB8AC3E}">
        <p14:creationId xmlns:p14="http://schemas.microsoft.com/office/powerpoint/2010/main" val="3586960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8188" t="26189" r="20076" b="31791"/>
          <a:stretch/>
        </p:blipFill>
        <p:spPr>
          <a:xfrm>
            <a:off x="1043607" y="33709"/>
            <a:ext cx="6125559" cy="34672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40550" t="41596" r="20863" b="27589"/>
          <a:stretch/>
        </p:blipFill>
        <p:spPr>
          <a:xfrm>
            <a:off x="1403648" y="3645024"/>
            <a:ext cx="6336704" cy="284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053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1708" t="28990" r="21975" b="31791"/>
          <a:stretch/>
        </p:blipFill>
        <p:spPr>
          <a:xfrm>
            <a:off x="1075085" y="764704"/>
            <a:ext cx="806489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574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Trabajo práctico Nro. 4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412776"/>
            <a:ext cx="7772400" cy="4824536"/>
          </a:xfrm>
        </p:spPr>
        <p:txBody>
          <a:bodyPr/>
          <a:lstStyle/>
          <a:p>
            <a:pPr marL="0" indent="0">
              <a:buNone/>
            </a:pPr>
            <a:r>
              <a:rPr lang="es-AR" sz="2400" b="1" u="sng" dirty="0"/>
              <a:t>ACTIVIDADES:</a:t>
            </a:r>
            <a:endParaRPr lang="es-AR" sz="2400" dirty="0"/>
          </a:p>
          <a:p>
            <a:pPr lvl="0"/>
            <a:r>
              <a:rPr lang="es-AR" sz="2400" dirty="0"/>
              <a:t>Administrar a niños cuyas edades estén comprendidas entre los 4 y los 7 años las pruebas piagetianas de:</a:t>
            </a:r>
          </a:p>
          <a:p>
            <a:pPr lvl="1"/>
            <a:r>
              <a:rPr lang="es-AR" sz="2400" dirty="0" smtClean="0"/>
              <a:t>Conservación </a:t>
            </a:r>
            <a:r>
              <a:rPr lang="es-AR" sz="2400" dirty="0"/>
              <a:t>de líquidos.</a:t>
            </a:r>
          </a:p>
          <a:p>
            <a:pPr lvl="1"/>
            <a:r>
              <a:rPr lang="es-AR" sz="2400" dirty="0"/>
              <a:t>Correspondencia término a término. (pequeños conjuntos discretos de elementos)</a:t>
            </a:r>
          </a:p>
          <a:p>
            <a:pPr lvl="1"/>
            <a:r>
              <a:rPr lang="es-AR" sz="2400" dirty="0"/>
              <a:t>Seriación de palitos.</a:t>
            </a:r>
          </a:p>
          <a:p>
            <a:pPr lvl="1"/>
            <a:r>
              <a:rPr lang="es-AR" sz="2400" dirty="0"/>
              <a:t>Clasificación (cambio de criterio)</a:t>
            </a:r>
          </a:p>
          <a:p>
            <a:pPr lvl="1"/>
            <a:r>
              <a:rPr lang="es-AR" sz="2400" dirty="0"/>
              <a:t>Intersección de clases. </a:t>
            </a:r>
          </a:p>
          <a:p>
            <a:pPr lvl="1"/>
            <a:r>
              <a:rPr lang="es-AR" sz="2400" smtClean="0"/>
              <a:t>cuantificación </a:t>
            </a:r>
            <a:r>
              <a:rPr lang="es-AR" sz="2400" dirty="0"/>
              <a:t>de la inclusión de clases.</a:t>
            </a:r>
          </a:p>
          <a:p>
            <a:pPr marL="0" indent="0">
              <a:buNone/>
            </a:pP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4905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49887"/>
            <a:ext cx="824440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2800" dirty="0"/>
              <a:t>Analizar los elementos que pueden interpretarse en cada uno de las pruebas, teniendo en cuenta los parámetros, etapas y características planteadas por los referentes teóricos estudiados. Tener en cuenta:</a:t>
            </a:r>
          </a:p>
          <a:p>
            <a:pPr lvl="1"/>
            <a:r>
              <a:rPr lang="es-AR" sz="2800" dirty="0"/>
              <a:t>Respuestas ante la prueba (conductas motrices y verbales). Evaluación de la prueba.</a:t>
            </a:r>
          </a:p>
          <a:p>
            <a:pPr lvl="1"/>
            <a:r>
              <a:rPr lang="es-AR" sz="2800" dirty="0"/>
              <a:t>Manejo del tiempo.</a:t>
            </a:r>
          </a:p>
          <a:p>
            <a:pPr lvl="1"/>
            <a:r>
              <a:rPr lang="es-AR" sz="2800" dirty="0"/>
              <a:t>Relación con materiales.</a:t>
            </a:r>
          </a:p>
          <a:p>
            <a:pPr lvl="1"/>
            <a:r>
              <a:rPr lang="es-AR" sz="2800" dirty="0"/>
              <a:t>Procesos de atención, percepción y memoria.</a:t>
            </a:r>
          </a:p>
          <a:p>
            <a:pPr lvl="1"/>
            <a:r>
              <a:rPr lang="es-AR" sz="2800" dirty="0"/>
              <a:t>Tipo de pensamiento al que se corresponde. </a:t>
            </a:r>
          </a:p>
          <a:p>
            <a:pPr lvl="1"/>
            <a:r>
              <a:rPr lang="es-AR" sz="2800" dirty="0"/>
              <a:t>Relación con la edad cronológica.</a:t>
            </a:r>
          </a:p>
          <a:p>
            <a:pPr lvl="1"/>
            <a:r>
              <a:rPr lang="es-AR" sz="2800" dirty="0"/>
              <a:t>Comportamiento del niño durante la administración de las pruebas. </a:t>
            </a:r>
          </a:p>
          <a:p>
            <a:pPr lvl="1"/>
            <a:r>
              <a:rPr lang="es-AR" sz="2800" dirty="0"/>
              <a:t>Indicadores emocionales. Tolerancia a la frustración.</a:t>
            </a:r>
          </a:p>
        </p:txBody>
      </p:sp>
    </p:spTree>
    <p:extLst>
      <p:ext uri="{BB962C8B-B14F-4D97-AF65-F5344CB8AC3E}">
        <p14:creationId xmlns:p14="http://schemas.microsoft.com/office/powerpoint/2010/main" val="36051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-171400"/>
            <a:ext cx="7005464" cy="1143000"/>
          </a:xfrm>
        </p:spPr>
        <p:txBody>
          <a:bodyPr/>
          <a:lstStyle/>
          <a:p>
            <a:r>
              <a:rPr lang="es-AR" dirty="0" smtClean="0"/>
              <a:t>Distingue entre:</a:t>
            </a:r>
            <a:endParaRPr lang="es-A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900073"/>
              </p:ext>
            </p:extLst>
          </p:nvPr>
        </p:nvGraphicFramePr>
        <p:xfrm>
          <a:off x="448548" y="-33252"/>
          <a:ext cx="8686800" cy="760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4671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34944"/>
            <a:ext cx="77724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Incapacidad para: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340768"/>
            <a:ext cx="7956376" cy="4474840"/>
          </a:xfrm>
        </p:spPr>
        <p:txBody>
          <a:bodyPr/>
          <a:lstStyle/>
          <a:p>
            <a:r>
              <a:rPr lang="es-AR" dirty="0" smtClean="0"/>
              <a:t>Formar pares exactos</a:t>
            </a:r>
          </a:p>
          <a:p>
            <a:r>
              <a:rPr lang="es-AR" dirty="0" smtClean="0"/>
              <a:t>Creencia que las cantidades no se mantienen cuando se cambian las formas</a:t>
            </a:r>
          </a:p>
          <a:p>
            <a:r>
              <a:rPr lang="es-AR" dirty="0" smtClean="0"/>
              <a:t>Concebir una serie completa</a:t>
            </a:r>
          </a:p>
          <a:p>
            <a:r>
              <a:rPr lang="es-AR" dirty="0" smtClean="0"/>
              <a:t>Comparar dos series.</a:t>
            </a:r>
          </a:p>
          <a:p>
            <a:r>
              <a:rPr lang="es-AR" dirty="0" smtClean="0"/>
              <a:t>Comprender las relaciones entre el todo y las partes, clase y subclase.</a:t>
            </a:r>
          </a:p>
          <a:p>
            <a:r>
              <a:rPr lang="es-AR" dirty="0" smtClean="0"/>
              <a:t>Medir y efectuar operaciones con cantidades.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61357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Operaciones del pensamiento que evalúan las pruebas piagetianas: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Clasificación</a:t>
            </a:r>
          </a:p>
          <a:p>
            <a:r>
              <a:rPr lang="es-AR" dirty="0" smtClean="0"/>
              <a:t>Conservación de líquidos, de masa, de superficie, de volumen</a:t>
            </a:r>
          </a:p>
          <a:p>
            <a:r>
              <a:rPr lang="es-AR" dirty="0" smtClean="0"/>
              <a:t>Seriación</a:t>
            </a:r>
          </a:p>
          <a:p>
            <a:r>
              <a:rPr lang="es-AR" dirty="0" smtClean="0"/>
              <a:t>Correspondencia término a término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703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Ejemplos de materiales y administración de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Pruebas piagetianas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2694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3679"/>
            <a:ext cx="7365504" cy="82303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AR" dirty="0" smtClean="0"/>
              <a:t>CLASIFICACIÓN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620688"/>
            <a:ext cx="8316416" cy="705678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s-ES_tradnl" dirty="0"/>
              <a:t> </a:t>
            </a:r>
            <a:endParaRPr lang="es-AR" dirty="0"/>
          </a:p>
          <a:p>
            <a:pPr algn="just"/>
            <a:r>
              <a:rPr lang="es-ES_tradnl" sz="3500" dirty="0"/>
              <a:t>La clasificación es la agrupación lógica más sencilla, la cual consiste en la capacidad para agrupar objetos haciendo coincidir sus aspectos cualitativos y cuantitativos, combinando grupos pequeños para hacer grupos más grandes y haciendo reversible el proceso, separando de nuevo las partes del todo.</a:t>
            </a:r>
            <a:endParaRPr lang="es-AR" sz="3500" dirty="0"/>
          </a:p>
          <a:p>
            <a:pPr marL="0" indent="0" algn="just">
              <a:buNone/>
            </a:pPr>
            <a:endParaRPr lang="es-AR" sz="3500" dirty="0"/>
          </a:p>
          <a:p>
            <a:pPr algn="just"/>
            <a:r>
              <a:rPr lang="es-ES_tradnl" sz="3500" dirty="0"/>
              <a:t>El niño logra clasificar cuando es capaz de diferenciar y coordinar dos propiedades básicas:</a:t>
            </a:r>
            <a:endParaRPr lang="es-AR" sz="3500" dirty="0"/>
          </a:p>
          <a:p>
            <a:pPr marL="0" indent="0" algn="just">
              <a:buNone/>
            </a:pPr>
            <a:r>
              <a:rPr lang="es-ES_tradnl" sz="3500" dirty="0"/>
              <a:t> </a:t>
            </a:r>
            <a:endParaRPr lang="es-AR" sz="3500" dirty="0"/>
          </a:p>
          <a:p>
            <a:pPr lvl="0" algn="just"/>
            <a:r>
              <a:rPr lang="es-ES_tradnl" sz="3500" b="1" u="sng" dirty="0" err="1"/>
              <a:t>Comprehensión</a:t>
            </a:r>
            <a:r>
              <a:rPr lang="es-ES_tradnl" sz="3500" b="1" u="sng" dirty="0"/>
              <a:t>:</a:t>
            </a:r>
            <a:r>
              <a:rPr lang="es-ES_tradnl" sz="3500" dirty="0"/>
              <a:t> es el aspecto cualitativo común entre los elementos de un grupo, así como también las diferencias específicas que distinguen a esos elementos de las otras clases (establecer relaciones de semejanzas y diferencias).</a:t>
            </a:r>
            <a:endParaRPr lang="es-AR" sz="3500" dirty="0"/>
          </a:p>
          <a:p>
            <a:pPr marL="0" indent="0" algn="just">
              <a:buNone/>
            </a:pPr>
            <a:r>
              <a:rPr lang="es-ES_tradnl" sz="3500" dirty="0"/>
              <a:t> </a:t>
            </a:r>
            <a:endParaRPr lang="es-AR" sz="3500" dirty="0"/>
          </a:p>
          <a:p>
            <a:pPr lvl="0" algn="just"/>
            <a:r>
              <a:rPr lang="es-ES_tradnl" sz="3500" b="1" u="sng" dirty="0"/>
              <a:t>Extensión:</a:t>
            </a:r>
            <a:r>
              <a:rPr lang="es-ES_tradnl" sz="3500" dirty="0"/>
              <a:t> es el aspecto cuantitativo, se refiere a las relaciones de parte a todo, es decir, de pertenencia e inclusión, utilizando términos como: algunos-todos, ningún-algún. Es el conjunto de elementos que pertenecen a una clase en función de la </a:t>
            </a:r>
            <a:r>
              <a:rPr lang="es-ES_tradnl" sz="3500" dirty="0" err="1"/>
              <a:t>comprehensión</a:t>
            </a:r>
            <a:r>
              <a:rPr lang="es-ES_tradnl" sz="3500" dirty="0"/>
              <a:t>, es decir, en función del criterio clasificatorio escogido. </a:t>
            </a:r>
            <a:endParaRPr lang="es-AR" sz="3500" dirty="0"/>
          </a:p>
          <a:p>
            <a:pPr algn="just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84593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rbata">
  <a:themeElements>
    <a:clrScheme name="Corbata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Corbata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A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A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bata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bata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bata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bata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bata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bata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rbata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10.xml><?xml version="1.0" encoding="utf-8"?>
<a:themeOverride xmlns:a="http://schemas.openxmlformats.org/drawingml/2006/main">
  <a:clrScheme name="Corbata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11.xml><?xml version="1.0" encoding="utf-8"?>
<a:themeOverride xmlns:a="http://schemas.openxmlformats.org/drawingml/2006/main">
  <a:clrScheme name="Corbata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12.xml><?xml version="1.0" encoding="utf-8"?>
<a:themeOverride xmlns:a="http://schemas.openxmlformats.org/drawingml/2006/main">
  <a:clrScheme name="Corbata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13.xml><?xml version="1.0" encoding="utf-8"?>
<a:themeOverride xmlns:a="http://schemas.openxmlformats.org/drawingml/2006/main">
  <a:clrScheme name="Corbata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14.xml><?xml version="1.0" encoding="utf-8"?>
<a:themeOverride xmlns:a="http://schemas.openxmlformats.org/drawingml/2006/main">
  <a:clrScheme name="Corbata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2.xml><?xml version="1.0" encoding="utf-8"?>
<a:themeOverride xmlns:a="http://schemas.openxmlformats.org/drawingml/2006/main">
  <a:clrScheme name="Corbata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3.xml><?xml version="1.0" encoding="utf-8"?>
<a:themeOverride xmlns:a="http://schemas.openxmlformats.org/drawingml/2006/main">
  <a:clrScheme name="Corbata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4.xml><?xml version="1.0" encoding="utf-8"?>
<a:themeOverride xmlns:a="http://schemas.openxmlformats.org/drawingml/2006/main">
  <a:clrScheme name="Corbata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5.xml><?xml version="1.0" encoding="utf-8"?>
<a:themeOverride xmlns:a="http://schemas.openxmlformats.org/drawingml/2006/main">
  <a:clrScheme name="Corbata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6.xml><?xml version="1.0" encoding="utf-8"?>
<a:themeOverride xmlns:a="http://schemas.openxmlformats.org/drawingml/2006/main">
  <a:clrScheme name="Corbata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7.xml><?xml version="1.0" encoding="utf-8"?>
<a:themeOverride xmlns:a="http://schemas.openxmlformats.org/drawingml/2006/main">
  <a:clrScheme name="Corbata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8.xml><?xml version="1.0" encoding="utf-8"?>
<a:themeOverride xmlns:a="http://schemas.openxmlformats.org/drawingml/2006/main">
  <a:clrScheme name="Corbata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9.xml><?xml version="1.0" encoding="utf-8"?>
<a:themeOverride xmlns:a="http://schemas.openxmlformats.org/drawingml/2006/main">
  <a:clrScheme name="Corbata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1264</Words>
  <Application>Microsoft Office PowerPoint</Application>
  <PresentationFormat>Presentación en pantalla (4:3)</PresentationFormat>
  <Paragraphs>226</Paragraphs>
  <Slides>43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43</vt:i4>
      </vt:variant>
    </vt:vector>
  </HeadingPairs>
  <TitlesOfParts>
    <vt:vector size="52" baseType="lpstr">
      <vt:lpstr>Arial</vt:lpstr>
      <vt:lpstr>Arial Narrow</vt:lpstr>
      <vt:lpstr>Calibri</vt:lpstr>
      <vt:lpstr>Century Gothic</vt:lpstr>
      <vt:lpstr>Monotype Sorts</vt:lpstr>
      <vt:lpstr>Symbol</vt:lpstr>
      <vt:lpstr>Times New Roman</vt:lpstr>
      <vt:lpstr>Tema de Office</vt:lpstr>
      <vt:lpstr>Corbata</vt:lpstr>
      <vt:lpstr>PERIODO INTUITIVO</vt:lpstr>
      <vt:lpstr>Recapitulando …</vt:lpstr>
      <vt:lpstr>Rasgos de este tipo de pensamiento</vt:lpstr>
      <vt:lpstr>Intuiciones </vt:lpstr>
      <vt:lpstr>Distingue entre:</vt:lpstr>
      <vt:lpstr>Incapacidad para:</vt:lpstr>
      <vt:lpstr>Operaciones del pensamiento que evalúan las pruebas piagetianas:</vt:lpstr>
      <vt:lpstr>Ejemplos de materiales y administración de</vt:lpstr>
      <vt:lpstr>CLASIFICACIÓN</vt:lpstr>
      <vt:lpstr>CLASIFICACIÓN</vt:lpstr>
      <vt:lpstr>Presentación de PowerPoint</vt:lpstr>
      <vt:lpstr>Presentación de PowerPoint</vt:lpstr>
      <vt:lpstr>Presentación de PowerPoint</vt:lpstr>
      <vt:lpstr>Presentación de PowerPoint</vt:lpstr>
      <vt:lpstr>Conservación de cantidades continuas</vt:lpstr>
      <vt:lpstr>Conservación de cantidades continuas</vt:lpstr>
      <vt:lpstr>Conservación de cantidades continuas</vt:lpstr>
      <vt:lpstr>Conservación de cantidades continuas</vt:lpstr>
      <vt:lpstr>Conservación de cantidades continuas</vt:lpstr>
      <vt:lpstr>Horizontalidad del nivel del agua</vt:lpstr>
      <vt:lpstr>Horizontalidad del nivel del agua</vt:lpstr>
      <vt:lpstr>Correspondencia  término a término</vt:lpstr>
      <vt:lpstr>Correspondencia  término a término</vt:lpstr>
      <vt:lpstr>Correspondencia  término a término</vt:lpstr>
      <vt:lpstr>Correspondencia  término a término</vt:lpstr>
      <vt:lpstr>Rotación mental del objeto</vt:lpstr>
      <vt:lpstr>SERIACION </vt:lpstr>
      <vt:lpstr>Presentación de PowerPoint</vt:lpstr>
      <vt:lpstr>  Etapas: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Trabajo práctico Nro. 4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PERIODO INTUITIVO</dc:title>
  <dc:creator>Alumno</dc:creator>
  <cp:lastModifiedBy>Rebaudino Veronica</cp:lastModifiedBy>
  <cp:revision>25</cp:revision>
  <dcterms:created xsi:type="dcterms:W3CDTF">2014-06-09T18:51:55Z</dcterms:created>
  <dcterms:modified xsi:type="dcterms:W3CDTF">2022-08-22T14:15:57Z</dcterms:modified>
</cp:coreProperties>
</file>