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65" r:id="rId4"/>
    <p:sldId id="271" r:id="rId5"/>
    <p:sldId id="266" r:id="rId6"/>
    <p:sldId id="264" r:id="rId7"/>
    <p:sldId id="268" r:id="rId8"/>
    <p:sldId id="269" r:id="rId9"/>
    <p:sldId id="272" r:id="rId10"/>
    <p:sldId id="273" r:id="rId11"/>
    <p:sldId id="274" r:id="rId12"/>
    <p:sldId id="267" r:id="rId13"/>
    <p:sldId id="277" r:id="rId14"/>
    <p:sldId id="259" r:id="rId15"/>
    <p:sldId id="260" r:id="rId16"/>
    <p:sldId id="275" r:id="rId17"/>
    <p:sldId id="276" r:id="rId18"/>
    <p:sldId id="278" r:id="rId19"/>
    <p:sldId id="262" r:id="rId20"/>
    <p:sldId id="26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10" autoAdjust="0"/>
  </p:normalViewPr>
  <p:slideViewPr>
    <p:cSldViewPr snapToGrid="0" snapToObjects="1">
      <p:cViewPr varScale="1">
        <p:scale>
          <a:sx n="63" d="100"/>
          <a:sy n="63" d="100"/>
        </p:scale>
        <p:origin x="159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A329E-0860-4413-923D-19965E77D8B7}" type="datetimeFigureOut">
              <a:rPr lang="es-AR" smtClean="0"/>
              <a:t>26/11/2024</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2A985-DBA5-4423-8372-5401980CED15}" type="slidenum">
              <a:rPr lang="es-AR" smtClean="0"/>
              <a:t>‹Nº›</a:t>
            </a:fld>
            <a:endParaRPr lang="es-AR"/>
          </a:p>
        </p:txBody>
      </p:sp>
    </p:spTree>
    <p:extLst>
      <p:ext uri="{BB962C8B-B14F-4D97-AF65-F5344CB8AC3E}">
        <p14:creationId xmlns:p14="http://schemas.microsoft.com/office/powerpoint/2010/main" val="9836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eproduccionasistida.org/hormonas-sexuale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reproduccionasistida.org/menopausia/" TargetMode="External"/><Relationship Id="rId4" Type="http://schemas.openxmlformats.org/officeDocument/2006/relationships/hyperlink" Target="https://www.reproduccionasistida.org/menstruacio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produccionasistida.org/fsh/"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reproduccionasistida.org/cuando-se-produce-la-ovulacion/" TargetMode="External"/><Relationship Id="rId4" Type="http://schemas.openxmlformats.org/officeDocument/2006/relationships/hyperlink" Target="https://www.reproduccionasistida.org/lh/"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produccionasistida.org/endometri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reproduccionasistida.org/implantacion-embrionaria/"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produccionasistida.org/reserva-ovarica/"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reproduccionasistida.org/moco-cervical-como-indicador-de-fertilida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produccionasistida.org/ovulacion-multiple-en-mujere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reproduccionasistida.org/fsh/" TargetMode="External"/><Relationship Id="rId4" Type="http://schemas.openxmlformats.org/officeDocument/2006/relationships/hyperlink" Target="https://www.reproduccionasistida.org/embarazo-multipl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eproduccionasistida.org/fase-lutea-del-ciclo-mestrual/" TargetMode="External"/><Relationship Id="rId7" Type="http://schemas.openxmlformats.org/officeDocument/2006/relationships/hyperlink" Target="https://www.reproduccionasistida.org/endometrio/"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reproduccionasistida.org/progesterona/" TargetMode="External"/><Relationship Id="rId5" Type="http://schemas.openxmlformats.org/officeDocument/2006/relationships/hyperlink" Target="https://www.reproduccionasistida.org/menstruacion/" TargetMode="External"/><Relationship Id="rId4" Type="http://schemas.openxmlformats.org/officeDocument/2006/relationships/hyperlink" Target="https://www.reproduccionasistida.org/fases-del-ciclo-menstrua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produccionasistida.org/gonadotropin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reproduccionasistida.org/hc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produccionasistida.org/moco-cervical-como-indicador-de-fertilidad/"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reproduccionasistida.org/fase-lutea-del-ciclo-mestrual/" TargetMode="External"/><Relationship Id="rId4" Type="http://schemas.openxmlformats.org/officeDocument/2006/relationships/hyperlink" Target="https://www.reproduccionasistida.org/cuando-se-produce-la-ovulac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b="0" i="0" dirty="0" smtClean="0">
                <a:solidFill>
                  <a:srgbClr val="333333"/>
                </a:solidFill>
                <a:effectLst/>
                <a:latin typeface="PT Sans"/>
              </a:rPr>
              <a:t>El ciclo menstrual es un periodo de aproximadamente 28 días en el que la mujer experimenta cambios en su cuerpo, especialmente en </a:t>
            </a:r>
            <a:r>
              <a:rPr lang="es-ES" b="1" i="0" dirty="0" smtClean="0">
                <a:solidFill>
                  <a:srgbClr val="333333"/>
                </a:solidFill>
                <a:effectLst/>
                <a:latin typeface="PT Sans"/>
              </a:rPr>
              <a:t>el útero y los ovarios</a:t>
            </a:r>
            <a:r>
              <a:rPr lang="es-ES" b="0" i="0" dirty="0" smtClean="0">
                <a:solidFill>
                  <a:srgbClr val="333333"/>
                </a:solidFill>
                <a:effectLst/>
                <a:latin typeface="PT Sans"/>
              </a:rPr>
              <a:t> de su sistema reproductor, por la acción de las </a:t>
            </a:r>
            <a:r>
              <a:rPr lang="es-ES" b="0" i="0" u="sng" dirty="0" smtClean="0">
                <a:solidFill>
                  <a:srgbClr val="333333"/>
                </a:solidFill>
                <a:effectLst/>
                <a:latin typeface="PT Sans"/>
                <a:hlinkClick r:id="rId3"/>
              </a:rPr>
              <a:t>hormonas sexuales</a:t>
            </a:r>
            <a:r>
              <a:rPr lang="es-ES" b="0" i="0" dirty="0" smtClean="0">
                <a:solidFill>
                  <a:srgbClr val="333333"/>
                </a:solidFill>
                <a:effectLst/>
                <a:latin typeface="PT Sans"/>
              </a:rPr>
              <a:t> femeninas.</a:t>
            </a:r>
          </a:p>
          <a:p>
            <a:pPr algn="just"/>
            <a:r>
              <a:rPr lang="es-ES" b="0" i="0" dirty="0" smtClean="0">
                <a:solidFill>
                  <a:srgbClr val="333333"/>
                </a:solidFill>
                <a:effectLst/>
                <a:latin typeface="PT Sans"/>
              </a:rPr>
              <a:t>Todos estos cambios tienen como objetivo preparar a la mujer para un </a:t>
            </a:r>
            <a:r>
              <a:rPr lang="es-ES" b="1" i="0" dirty="0" smtClean="0">
                <a:solidFill>
                  <a:srgbClr val="333333"/>
                </a:solidFill>
                <a:effectLst/>
                <a:latin typeface="PT Sans"/>
              </a:rPr>
              <a:t>posible embarazo</a:t>
            </a:r>
            <a:r>
              <a:rPr lang="es-ES" b="0" i="0" dirty="0" smtClean="0">
                <a:solidFill>
                  <a:srgbClr val="333333"/>
                </a:solidFill>
                <a:effectLst/>
                <a:latin typeface="PT Sans"/>
              </a:rPr>
              <a:t>, desde que inicia su etapa reproductiva con la primera </a:t>
            </a:r>
            <a:r>
              <a:rPr lang="es-ES" b="0" i="0" u="sng" dirty="0" smtClean="0">
                <a:solidFill>
                  <a:srgbClr val="333333"/>
                </a:solidFill>
                <a:effectLst/>
                <a:latin typeface="PT Sans"/>
                <a:hlinkClick r:id="rId4"/>
              </a:rPr>
              <a:t>menstruación</a:t>
            </a:r>
            <a:r>
              <a:rPr lang="es-ES" b="0" i="0" dirty="0" smtClean="0">
                <a:solidFill>
                  <a:srgbClr val="333333"/>
                </a:solidFill>
                <a:effectLst/>
                <a:latin typeface="PT Sans"/>
              </a:rPr>
              <a:t>, hasta que llega la </a:t>
            </a:r>
            <a:r>
              <a:rPr lang="es-ES" b="0" i="0" u="sng" dirty="0" smtClean="0">
                <a:solidFill>
                  <a:srgbClr val="333333"/>
                </a:solidFill>
                <a:effectLst/>
                <a:latin typeface="PT Sans"/>
                <a:hlinkClick r:id="rId5"/>
              </a:rPr>
              <a:t>menopausia</a:t>
            </a:r>
            <a:r>
              <a:rPr lang="es-ES" b="0" i="0" dirty="0" smtClean="0">
                <a:solidFill>
                  <a:srgbClr val="333333"/>
                </a:solidFill>
                <a:effectLst/>
                <a:latin typeface="PT Sans"/>
              </a:rPr>
              <a:t>.</a:t>
            </a:r>
          </a:p>
          <a:p>
            <a:pPr algn="just"/>
            <a:r>
              <a:rPr lang="es-ES" b="0" i="0" dirty="0" smtClean="0">
                <a:solidFill>
                  <a:srgbClr val="333333"/>
                </a:solidFill>
                <a:effectLst/>
                <a:latin typeface="PT Sans"/>
              </a:rPr>
              <a:t>La duración del ciclo puede variar entre 23 y 35 días en función de la mujer, ya que algunas tienen ciclos más cortos o más largos. </a:t>
            </a:r>
          </a:p>
          <a:p>
            <a:endParaRPr lang="es-AR" dirty="0"/>
          </a:p>
        </p:txBody>
      </p:sp>
      <p:sp>
        <p:nvSpPr>
          <p:cNvPr id="4" name="Marcador de número de diapositiva 3"/>
          <p:cNvSpPr>
            <a:spLocks noGrp="1"/>
          </p:cNvSpPr>
          <p:nvPr>
            <p:ph type="sldNum" sz="quarter" idx="10"/>
          </p:nvPr>
        </p:nvSpPr>
        <p:spPr/>
        <p:txBody>
          <a:bodyPr/>
          <a:lstStyle/>
          <a:p>
            <a:fld id="{CAB2A985-DBA5-4423-8372-5401980CED15}" type="slidenum">
              <a:rPr lang="es-AR" smtClean="0"/>
              <a:t>3</a:t>
            </a:fld>
            <a:endParaRPr lang="es-AR"/>
          </a:p>
        </p:txBody>
      </p:sp>
    </p:spTree>
    <p:extLst>
      <p:ext uri="{BB962C8B-B14F-4D97-AF65-F5344CB8AC3E}">
        <p14:creationId xmlns:p14="http://schemas.microsoft.com/office/powerpoint/2010/main" val="365410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b="0" i="0" dirty="0" smtClean="0">
                <a:solidFill>
                  <a:srgbClr val="333333"/>
                </a:solidFill>
                <a:effectLst/>
                <a:latin typeface="PT Sans"/>
              </a:rPr>
              <a:t>En el hombre, la producción de espermatozoides (espermatogénesis) y de testosterona en el testículo está controlada por las hormonas LH y FSH, liberadas por la hipófisis gracias a la acción de la hormona hipotalámica </a:t>
            </a:r>
            <a:r>
              <a:rPr lang="es-ES" b="0" i="0" dirty="0" err="1" smtClean="0">
                <a:solidFill>
                  <a:srgbClr val="333333"/>
                </a:solidFill>
                <a:effectLst/>
                <a:latin typeface="PT Sans"/>
              </a:rPr>
              <a:t>GnRH</a:t>
            </a:r>
            <a:r>
              <a:rPr lang="es-ES" b="0" i="0" dirty="0" smtClean="0">
                <a:solidFill>
                  <a:srgbClr val="333333"/>
                </a:solidFill>
                <a:effectLst/>
                <a:latin typeface="PT Sans"/>
              </a:rPr>
              <a:t>.</a:t>
            </a:r>
          </a:p>
          <a:p>
            <a:pPr algn="just"/>
            <a:r>
              <a:rPr lang="es-ES" b="0" i="0" dirty="0" smtClean="0">
                <a:solidFill>
                  <a:srgbClr val="333333"/>
                </a:solidFill>
                <a:effectLst/>
                <a:latin typeface="PT Sans"/>
              </a:rPr>
              <a:t>La FSH ejerce su acción en las células de </a:t>
            </a:r>
            <a:r>
              <a:rPr lang="es-ES" b="0" i="0" dirty="0" err="1" smtClean="0">
                <a:solidFill>
                  <a:srgbClr val="333333"/>
                </a:solidFill>
                <a:effectLst/>
                <a:latin typeface="PT Sans"/>
              </a:rPr>
              <a:t>Sertoli</a:t>
            </a:r>
            <a:r>
              <a:rPr lang="es-ES" b="0" i="0" dirty="0" smtClean="0">
                <a:solidFill>
                  <a:srgbClr val="333333"/>
                </a:solidFill>
                <a:effectLst/>
                <a:latin typeface="PT Sans"/>
              </a:rPr>
              <a:t>, que se encuentran en los túbulos seminíferos del testículo para permitir el correcto funcionamiento de la espermatogénesis. Por otro lado, la LH actúa sobre las células de Leydig, que se localizan en el intersticio testicular, fuera de los túbulos seminíferos. Estas células son las encargadas de producir testosterona, el andrógeno que favorece la espermatogénesis en el testículo y desempeña también importantes funciones en otros órganos del cuerpo.</a:t>
            </a:r>
          </a:p>
          <a:p>
            <a:endParaRPr lang="es-ES" dirty="0" smtClean="0"/>
          </a:p>
          <a:p>
            <a:pPr algn="l"/>
            <a:r>
              <a:rPr lang="es-ES" b="1" i="0" dirty="0" smtClean="0">
                <a:solidFill>
                  <a:srgbClr val="181B22"/>
                </a:solidFill>
                <a:effectLst/>
                <a:latin typeface="PT Sans"/>
              </a:rPr>
              <a:t>Función de las hormonas masculinas</a:t>
            </a:r>
          </a:p>
          <a:p>
            <a:pPr algn="just"/>
            <a:r>
              <a:rPr lang="es-ES" b="0" i="0" dirty="0" smtClean="0">
                <a:solidFill>
                  <a:srgbClr val="333333"/>
                </a:solidFill>
                <a:effectLst/>
                <a:latin typeface="PT Sans"/>
              </a:rPr>
              <a:t>La función testicular está controlada por el eje hipotálamo-</a:t>
            </a:r>
            <a:r>
              <a:rPr lang="es-ES" b="0" i="0" dirty="0" err="1" smtClean="0">
                <a:solidFill>
                  <a:srgbClr val="333333"/>
                </a:solidFill>
                <a:effectLst/>
                <a:latin typeface="PT Sans"/>
              </a:rPr>
              <a:t>hipófiso</a:t>
            </a:r>
            <a:r>
              <a:rPr lang="es-ES" b="0" i="0" dirty="0" smtClean="0">
                <a:solidFill>
                  <a:srgbClr val="333333"/>
                </a:solidFill>
                <a:effectLst/>
                <a:latin typeface="PT Sans"/>
              </a:rPr>
              <a:t>-testicular. La hormona liberadora de gonadotropinas (</a:t>
            </a:r>
            <a:r>
              <a:rPr lang="es-ES" b="0" i="0" dirty="0" err="1" smtClean="0">
                <a:solidFill>
                  <a:srgbClr val="333333"/>
                </a:solidFill>
                <a:effectLst/>
                <a:latin typeface="PT Sans"/>
              </a:rPr>
              <a:t>GnRH</a:t>
            </a:r>
            <a:r>
              <a:rPr lang="es-ES" b="0" i="0" dirty="0" smtClean="0">
                <a:solidFill>
                  <a:srgbClr val="333333"/>
                </a:solidFill>
                <a:effectLst/>
                <a:latin typeface="PT Sans"/>
              </a:rPr>
              <a:t>) es la encargada de controlar las hormonas producidas por la hipófisis, la hormona </a:t>
            </a:r>
            <a:r>
              <a:rPr lang="es-ES" b="0" i="0" dirty="0" err="1" smtClean="0">
                <a:solidFill>
                  <a:srgbClr val="333333"/>
                </a:solidFill>
                <a:effectLst/>
                <a:latin typeface="PT Sans"/>
              </a:rPr>
              <a:t>foliculoestimulante</a:t>
            </a:r>
            <a:r>
              <a:rPr lang="es-ES" b="0" i="0" dirty="0" smtClean="0">
                <a:solidFill>
                  <a:srgbClr val="333333"/>
                </a:solidFill>
                <a:effectLst/>
                <a:latin typeface="PT Sans"/>
              </a:rPr>
              <a:t> (FSH) y la hormona </a:t>
            </a:r>
            <a:r>
              <a:rPr lang="es-ES" b="0" i="0" dirty="0" err="1" smtClean="0">
                <a:solidFill>
                  <a:srgbClr val="333333"/>
                </a:solidFill>
                <a:effectLst/>
                <a:latin typeface="PT Sans"/>
              </a:rPr>
              <a:t>luteinizante</a:t>
            </a:r>
            <a:r>
              <a:rPr lang="es-ES" b="0" i="0" dirty="0" smtClean="0">
                <a:solidFill>
                  <a:srgbClr val="333333"/>
                </a:solidFill>
                <a:effectLst/>
                <a:latin typeface="PT Sans"/>
              </a:rPr>
              <a:t> (LH). Éstas, a su vez, se encargan de que el </a:t>
            </a:r>
            <a:r>
              <a:rPr lang="es-ES" b="1" i="0" dirty="0" smtClean="0">
                <a:solidFill>
                  <a:srgbClr val="333333"/>
                </a:solidFill>
                <a:effectLst/>
                <a:latin typeface="PT Sans"/>
              </a:rPr>
              <a:t>testículo cumpla sus dos funciones</a:t>
            </a:r>
            <a:r>
              <a:rPr lang="es-ES" b="0" i="0" dirty="0" smtClean="0">
                <a:solidFill>
                  <a:srgbClr val="333333"/>
                </a:solidFill>
                <a:effectLst/>
                <a:latin typeface="PT Sans"/>
              </a:rPr>
              <a:t> básicas: su función endocrina, que es producir testosterona, y la exocrina, producir espermatozoides.</a:t>
            </a:r>
          </a:p>
          <a:p>
            <a:pPr algn="just"/>
            <a:r>
              <a:rPr lang="es-ES" b="0" i="0" dirty="0" smtClean="0">
                <a:solidFill>
                  <a:srgbClr val="333333"/>
                </a:solidFill>
                <a:effectLst/>
                <a:latin typeface="PT Sans"/>
              </a:rPr>
              <a:t>La LH que libera la hipófisis, al llegar al testículo, actúa sobre las células de Leydig. Estas células se localizan en el intersticio testicular, entre los túbulos seminíferos donde se producen los espermatozoides, y su función es </a:t>
            </a:r>
            <a:r>
              <a:rPr lang="es-ES" b="1" i="0" dirty="0" smtClean="0">
                <a:solidFill>
                  <a:srgbClr val="333333"/>
                </a:solidFill>
                <a:effectLst/>
                <a:latin typeface="PT Sans"/>
              </a:rPr>
              <a:t>producir testosterona</a:t>
            </a:r>
            <a:r>
              <a:rPr lang="es-ES" b="0" i="0" dirty="0" smtClean="0">
                <a:solidFill>
                  <a:srgbClr val="333333"/>
                </a:solidFill>
                <a:effectLst/>
                <a:latin typeface="PT Sans"/>
              </a:rPr>
              <a:t>, la hormona sexual masculina por excelencia.</a:t>
            </a:r>
          </a:p>
          <a:p>
            <a:pPr algn="just"/>
            <a:r>
              <a:rPr lang="es-ES" b="0" i="0" dirty="0" smtClean="0">
                <a:solidFill>
                  <a:srgbClr val="333333"/>
                </a:solidFill>
                <a:effectLst/>
                <a:latin typeface="PT Sans"/>
              </a:rPr>
              <a:t>La testosterona es esencial para el desarrollo de los caracteres sexuales secundarios masculinos, el funcionamiento de la próstata, las vesículas seminales y otras glándulas accesorias, así como para otras funciones importantes del organismo.</a:t>
            </a:r>
          </a:p>
          <a:p>
            <a:pPr algn="just"/>
            <a:r>
              <a:rPr lang="es-ES" b="0" i="0" dirty="0" smtClean="0">
                <a:solidFill>
                  <a:srgbClr val="333333"/>
                </a:solidFill>
                <a:effectLst/>
                <a:latin typeface="PT Sans"/>
              </a:rPr>
              <a:t>Asimismo, la FSH, también liberada por la hipófisis, </a:t>
            </a:r>
            <a:r>
              <a:rPr lang="es-ES" b="1" i="0" dirty="0" smtClean="0">
                <a:solidFill>
                  <a:srgbClr val="333333"/>
                </a:solidFill>
                <a:effectLst/>
                <a:latin typeface="PT Sans"/>
              </a:rPr>
              <a:t>estimula la espermatogénesis</a:t>
            </a:r>
            <a:r>
              <a:rPr lang="es-ES" b="0" i="0" dirty="0" smtClean="0">
                <a:solidFill>
                  <a:srgbClr val="333333"/>
                </a:solidFill>
                <a:effectLst/>
                <a:latin typeface="PT Sans"/>
              </a:rPr>
              <a:t> al ejercer su acción sobre las células de </a:t>
            </a:r>
            <a:r>
              <a:rPr lang="es-ES" b="0" i="0" dirty="0" err="1" smtClean="0">
                <a:solidFill>
                  <a:srgbClr val="333333"/>
                </a:solidFill>
                <a:effectLst/>
                <a:latin typeface="PT Sans"/>
              </a:rPr>
              <a:t>Sertoli</a:t>
            </a:r>
            <a:r>
              <a:rPr lang="es-ES" b="0" i="0" dirty="0" smtClean="0">
                <a:solidFill>
                  <a:srgbClr val="333333"/>
                </a:solidFill>
                <a:effectLst/>
                <a:latin typeface="PT Sans"/>
              </a:rPr>
              <a:t>, que se localizan en los túbulos seminíferos envolviendo a las células germinativas o </a:t>
            </a:r>
            <a:r>
              <a:rPr lang="es-ES" b="0" i="0" dirty="0" err="1" smtClean="0">
                <a:solidFill>
                  <a:srgbClr val="333333"/>
                </a:solidFill>
                <a:effectLst/>
                <a:latin typeface="PT Sans"/>
              </a:rPr>
              <a:t>espermatogonias</a:t>
            </a:r>
            <a:r>
              <a:rPr lang="es-ES" b="0" i="0" dirty="0" smtClean="0">
                <a:solidFill>
                  <a:srgbClr val="333333"/>
                </a:solidFill>
                <a:effectLst/>
                <a:latin typeface="PT Sans"/>
              </a:rPr>
              <a:t> (células precursoras de espermatozoides) para nutrirlas, protegerlas y favorecer su desarrollo hasta espermatozoide.</a:t>
            </a:r>
          </a:p>
          <a:p>
            <a:pPr algn="just"/>
            <a:r>
              <a:rPr lang="es-ES" b="0" i="0" dirty="0" smtClean="0">
                <a:solidFill>
                  <a:srgbClr val="333333"/>
                </a:solidFill>
                <a:effectLst/>
                <a:latin typeface="PT Sans"/>
              </a:rPr>
              <a:t>Por otro lado, estas células convierten parte de la testosterona producida por las células de Leydig en estrógenos y sintetizan una proteína especializada, la proteína transportadora de andrógenos (ABP), que fija la testosterona en el testículo facilitando su acción en la espermatogénesis.</a:t>
            </a:r>
          </a:p>
          <a:p>
            <a:r>
              <a:rPr lang="es-ES" b="0" i="0" dirty="0" smtClean="0">
                <a:solidFill>
                  <a:srgbClr val="333333"/>
                </a:solidFill>
                <a:effectLst/>
                <a:latin typeface="PT Sans"/>
              </a:rPr>
              <a:t>A pesar de que la testosterona estimula la espermatogénesis, si se produjera en cantidades elevadas podría llegar a impedir la producción de espermatozoides. Por lo tanto, para asegurar una </a:t>
            </a:r>
            <a:r>
              <a:rPr lang="es-ES" b="1" i="0" dirty="0" smtClean="0">
                <a:solidFill>
                  <a:srgbClr val="333333"/>
                </a:solidFill>
                <a:effectLst/>
                <a:latin typeface="PT Sans"/>
              </a:rPr>
              <a:t>correcta regulación hormonal</a:t>
            </a:r>
            <a:r>
              <a:rPr lang="es-ES" b="0" i="0" dirty="0" smtClean="0">
                <a:solidFill>
                  <a:srgbClr val="333333"/>
                </a:solidFill>
                <a:effectLst/>
                <a:latin typeface="PT Sans"/>
              </a:rPr>
              <a:t>, cuando se han alcanzado niveles adecuados de testosterona, esta hormona debe actuar sobre el hipotálamo y la hipófisis para bloquear la producción de </a:t>
            </a:r>
            <a:r>
              <a:rPr lang="es-ES" b="0" i="0" dirty="0" err="1" smtClean="0">
                <a:solidFill>
                  <a:srgbClr val="333333"/>
                </a:solidFill>
                <a:effectLst/>
                <a:latin typeface="PT Sans"/>
              </a:rPr>
              <a:t>GnRH</a:t>
            </a:r>
            <a:r>
              <a:rPr lang="es-ES" b="0" i="0" dirty="0" smtClean="0">
                <a:solidFill>
                  <a:srgbClr val="333333"/>
                </a:solidFill>
                <a:effectLst/>
                <a:latin typeface="PT Sans"/>
              </a:rPr>
              <a:t>, LH y FSH.</a:t>
            </a:r>
            <a:endParaRPr lang="es-AR" dirty="0"/>
          </a:p>
        </p:txBody>
      </p:sp>
      <p:sp>
        <p:nvSpPr>
          <p:cNvPr id="4" name="Marcador de número de diapositiva 3"/>
          <p:cNvSpPr>
            <a:spLocks noGrp="1"/>
          </p:cNvSpPr>
          <p:nvPr>
            <p:ph type="sldNum" sz="quarter" idx="10"/>
          </p:nvPr>
        </p:nvSpPr>
        <p:spPr/>
        <p:txBody>
          <a:bodyPr/>
          <a:lstStyle/>
          <a:p>
            <a:fld id="{CAB2A985-DBA5-4423-8372-5401980CED15}" type="slidenum">
              <a:rPr lang="es-AR" smtClean="0"/>
              <a:t>16</a:t>
            </a:fld>
            <a:endParaRPr lang="es-AR"/>
          </a:p>
        </p:txBody>
      </p:sp>
    </p:spTree>
    <p:extLst>
      <p:ext uri="{BB962C8B-B14F-4D97-AF65-F5344CB8AC3E}">
        <p14:creationId xmlns:p14="http://schemas.microsoft.com/office/powerpoint/2010/main" val="290883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FSH</a:t>
            </a:r>
            <a:r>
              <a:rPr lang="es-ES" u="sng" dirty="0" err="1" smtClean="0">
                <a:effectLst/>
                <a:hlinkClick r:id="rId3"/>
              </a:rPr>
              <a:t>hormona</a:t>
            </a:r>
            <a:r>
              <a:rPr lang="es-ES" u="sng" dirty="0" smtClean="0">
                <a:effectLst/>
                <a:hlinkClick r:id="rId3"/>
              </a:rPr>
              <a:t> folículo estimulante</a:t>
            </a:r>
            <a:r>
              <a:rPr lang="es-ES" dirty="0" smtClean="0"/>
              <a:t>. La FSH empieza a secretarse al inicio del ciclo sexual y su función consiste en estimular al ovario para que se desarrollen los folículos primordiales. Los folículos son unas estructuras llenas de líquidos que contienen a los óvulos en diferentes estados de maduración.</a:t>
            </a:r>
          </a:p>
          <a:p>
            <a:r>
              <a:rPr lang="es-ES" dirty="0" err="1" smtClean="0"/>
              <a:t>LH</a:t>
            </a:r>
            <a:r>
              <a:rPr lang="es-ES" u="sng" dirty="0" err="1" smtClean="0">
                <a:effectLst/>
                <a:hlinkClick r:id="rId4"/>
              </a:rPr>
              <a:t>hormona</a:t>
            </a:r>
            <a:r>
              <a:rPr lang="es-ES" u="sng" dirty="0" smtClean="0">
                <a:effectLst/>
                <a:hlinkClick r:id="rId4"/>
              </a:rPr>
              <a:t> </a:t>
            </a:r>
            <a:r>
              <a:rPr lang="es-ES" u="sng" dirty="0" err="1" smtClean="0">
                <a:effectLst/>
                <a:hlinkClick r:id="rId4"/>
              </a:rPr>
              <a:t>luteinizante</a:t>
            </a:r>
            <a:r>
              <a:rPr lang="es-ES" dirty="0" smtClean="0"/>
              <a:t>. Es hormona es la encargada de desencadenar la </a:t>
            </a:r>
            <a:r>
              <a:rPr lang="es-ES" u="sng" dirty="0" smtClean="0">
                <a:effectLst/>
                <a:hlinkClick r:id="rId5"/>
              </a:rPr>
              <a:t>ovulación</a:t>
            </a:r>
            <a:r>
              <a:rPr lang="es-ES" dirty="0" smtClean="0"/>
              <a:t> una vez el folículo que contiene al óvulo haya madurado por completo.</a:t>
            </a:r>
          </a:p>
          <a:p>
            <a:r>
              <a:rPr lang="es-ES" dirty="0" err="1" smtClean="0"/>
              <a:t>Estrógenosson</a:t>
            </a:r>
            <a:r>
              <a:rPr lang="es-ES" dirty="0" smtClean="0"/>
              <a:t> las hormonas secretadas por el ovario a medida que los folículos se van desarrollando. Los estrógenos tienen una función reguladora de todo el ciclo menstrual, además de intervenir en el desarrollo sexual de la mujer.</a:t>
            </a:r>
          </a:p>
          <a:p>
            <a:r>
              <a:rPr lang="es-ES" dirty="0" err="1" smtClean="0"/>
              <a:t>Progesteronaes</a:t>
            </a:r>
            <a:r>
              <a:rPr lang="es-ES" dirty="0" smtClean="0"/>
              <a:t> secretada por el ovario después de la ovulación. Su función principal consiste en aumentar el grosor endometrial para que el embrión pueda implantar y tenga lugar el embarazo.</a:t>
            </a:r>
          </a:p>
          <a:p>
            <a:endParaRPr lang="es-ES" dirty="0" smtClean="0"/>
          </a:p>
          <a:p>
            <a:pPr algn="just"/>
            <a:r>
              <a:rPr lang="es-ES" b="0" i="0" dirty="0" smtClean="0">
                <a:solidFill>
                  <a:srgbClr val="333333"/>
                </a:solidFill>
                <a:effectLst/>
                <a:latin typeface="PT Sans"/>
              </a:rPr>
              <a:t>El nivel de las hormonas sexuales femeninas varía a lo largo del ciclo menstrual. En función de la concentración de cada una de ellas, se diferencian las siguientes etapas:</a:t>
            </a:r>
          </a:p>
          <a:p>
            <a:pPr algn="just">
              <a:buFont typeface="Arial" panose="020B0604020202020204" pitchFamily="34" charset="0"/>
              <a:buChar char="•"/>
            </a:pPr>
            <a:r>
              <a:rPr lang="es-ES" b="0" i="0" dirty="0" smtClean="0">
                <a:solidFill>
                  <a:srgbClr val="333333"/>
                </a:solidFill>
                <a:effectLst/>
                <a:latin typeface="PT Sans"/>
              </a:rPr>
              <a:t>Fase folicular</a:t>
            </a:r>
          </a:p>
          <a:p>
            <a:pPr algn="just">
              <a:buFont typeface="Arial" panose="020B0604020202020204" pitchFamily="34" charset="0"/>
              <a:buChar char="•"/>
            </a:pPr>
            <a:r>
              <a:rPr lang="es-ES" b="0" i="0" dirty="0" smtClean="0">
                <a:solidFill>
                  <a:srgbClr val="333333"/>
                </a:solidFill>
                <a:effectLst/>
                <a:latin typeface="PT Sans"/>
              </a:rPr>
              <a:t>fase </a:t>
            </a:r>
            <a:r>
              <a:rPr lang="es-ES" b="0" i="0" dirty="0" err="1" smtClean="0">
                <a:solidFill>
                  <a:srgbClr val="333333"/>
                </a:solidFill>
                <a:effectLst/>
                <a:latin typeface="PT Sans"/>
              </a:rPr>
              <a:t>ovulatoria</a:t>
            </a:r>
            <a:endParaRPr lang="es-ES" b="0" i="0" dirty="0" smtClean="0">
              <a:solidFill>
                <a:srgbClr val="333333"/>
              </a:solidFill>
              <a:effectLst/>
              <a:latin typeface="PT Sans"/>
            </a:endParaRPr>
          </a:p>
          <a:p>
            <a:pPr algn="just">
              <a:buFont typeface="Arial" panose="020B0604020202020204" pitchFamily="34" charset="0"/>
              <a:buChar char="•"/>
            </a:pPr>
            <a:r>
              <a:rPr lang="es-ES" b="0" i="0" dirty="0" err="1" smtClean="0">
                <a:solidFill>
                  <a:srgbClr val="333333"/>
                </a:solidFill>
                <a:effectLst/>
                <a:latin typeface="PT Sans"/>
              </a:rPr>
              <a:t>Fasea</a:t>
            </a:r>
            <a:r>
              <a:rPr lang="es-ES" b="0" i="0" dirty="0" smtClean="0">
                <a:solidFill>
                  <a:srgbClr val="333333"/>
                </a:solidFill>
                <a:effectLst/>
                <a:latin typeface="PT Sans"/>
              </a:rPr>
              <a:t> lútea</a:t>
            </a:r>
          </a:p>
          <a:p>
            <a:endParaRPr lang="es-AR" dirty="0"/>
          </a:p>
        </p:txBody>
      </p:sp>
      <p:sp>
        <p:nvSpPr>
          <p:cNvPr id="4" name="Marcador de número de diapositiva 3"/>
          <p:cNvSpPr>
            <a:spLocks noGrp="1"/>
          </p:cNvSpPr>
          <p:nvPr>
            <p:ph type="sldNum" sz="quarter" idx="10"/>
          </p:nvPr>
        </p:nvSpPr>
        <p:spPr/>
        <p:txBody>
          <a:bodyPr/>
          <a:lstStyle/>
          <a:p>
            <a:fld id="{CAB2A985-DBA5-4423-8372-5401980CED15}" type="slidenum">
              <a:rPr lang="es-AR" smtClean="0"/>
              <a:t>5</a:t>
            </a:fld>
            <a:endParaRPr lang="es-AR"/>
          </a:p>
        </p:txBody>
      </p:sp>
    </p:spTree>
    <p:extLst>
      <p:ext uri="{BB962C8B-B14F-4D97-AF65-F5344CB8AC3E}">
        <p14:creationId xmlns:p14="http://schemas.microsoft.com/office/powerpoint/2010/main" val="329867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b="0" i="0" dirty="0" smtClean="0">
                <a:solidFill>
                  <a:srgbClr val="333333"/>
                </a:solidFill>
                <a:effectLst/>
                <a:latin typeface="PT Sans"/>
              </a:rPr>
              <a:t>A partir de este momento, será posible diferenciar entre varias etapas dentro del ciclo menstrual en función de los niveles hormonales y del proceso que ocurra.</a:t>
            </a:r>
          </a:p>
          <a:p>
            <a:pPr algn="l"/>
            <a:r>
              <a:rPr lang="es-ES" b="1" i="0" dirty="0" smtClean="0">
                <a:solidFill>
                  <a:srgbClr val="181B22"/>
                </a:solidFill>
                <a:effectLst/>
                <a:latin typeface="PT Sans"/>
              </a:rPr>
              <a:t>Menstruación</a:t>
            </a:r>
          </a:p>
          <a:p>
            <a:pPr algn="just"/>
            <a:r>
              <a:rPr lang="es-ES" b="0" i="0" dirty="0" smtClean="0">
                <a:solidFill>
                  <a:srgbClr val="333333"/>
                </a:solidFill>
                <a:effectLst/>
                <a:latin typeface="PT Sans"/>
              </a:rPr>
              <a:t>El ciclo menstrual se inicia con la bajada de la menstruación. Este sangrado menstrual se corresponde con la descamación del </a:t>
            </a:r>
            <a:r>
              <a:rPr lang="es-ES" b="0" i="0" u="sng" dirty="0" smtClean="0">
                <a:solidFill>
                  <a:srgbClr val="333333"/>
                </a:solidFill>
                <a:effectLst/>
                <a:latin typeface="PT Sans"/>
                <a:hlinkClick r:id="rId3"/>
              </a:rPr>
              <a:t>endometrio</a:t>
            </a:r>
            <a:r>
              <a:rPr lang="es-ES" b="0" i="0" dirty="0" smtClean="0">
                <a:solidFill>
                  <a:srgbClr val="333333"/>
                </a:solidFill>
                <a:effectLst/>
                <a:latin typeface="PT Sans"/>
              </a:rPr>
              <a:t> debido a que no ha habido </a:t>
            </a:r>
            <a:r>
              <a:rPr lang="es-ES" b="0" i="0" u="sng" dirty="0" smtClean="0">
                <a:solidFill>
                  <a:srgbClr val="333333"/>
                </a:solidFill>
                <a:effectLst/>
                <a:latin typeface="PT Sans"/>
                <a:hlinkClick r:id="rId4"/>
              </a:rPr>
              <a:t>implantación embrionaria</a:t>
            </a:r>
            <a:r>
              <a:rPr lang="es-ES" b="0" i="0" dirty="0" smtClean="0">
                <a:solidFill>
                  <a:srgbClr val="333333"/>
                </a:solidFill>
                <a:effectLst/>
                <a:latin typeface="PT Sans"/>
              </a:rPr>
              <a:t>.</a:t>
            </a:r>
          </a:p>
          <a:p>
            <a:endParaRPr lang="es-AR" dirty="0"/>
          </a:p>
        </p:txBody>
      </p:sp>
      <p:sp>
        <p:nvSpPr>
          <p:cNvPr id="4" name="Marcador de número de diapositiva 3"/>
          <p:cNvSpPr>
            <a:spLocks noGrp="1"/>
          </p:cNvSpPr>
          <p:nvPr>
            <p:ph type="sldNum" sz="quarter" idx="10"/>
          </p:nvPr>
        </p:nvSpPr>
        <p:spPr/>
        <p:txBody>
          <a:bodyPr/>
          <a:lstStyle/>
          <a:p>
            <a:fld id="{CAB2A985-DBA5-4423-8372-5401980CED15}" type="slidenum">
              <a:rPr lang="es-AR" smtClean="0"/>
              <a:t>6</a:t>
            </a:fld>
            <a:endParaRPr lang="es-AR"/>
          </a:p>
        </p:txBody>
      </p:sp>
    </p:spTree>
    <p:extLst>
      <p:ext uri="{BB962C8B-B14F-4D97-AF65-F5344CB8AC3E}">
        <p14:creationId xmlns:p14="http://schemas.microsoft.com/office/powerpoint/2010/main" val="125651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dirty="0" smtClean="0">
                <a:solidFill>
                  <a:srgbClr val="181B22"/>
                </a:solidFill>
                <a:effectLst/>
                <a:latin typeface="PT Sans"/>
              </a:rPr>
              <a:t>Fase folicular</a:t>
            </a:r>
          </a:p>
          <a:p>
            <a:pPr algn="just"/>
            <a:r>
              <a:rPr lang="es-ES" b="0" i="0" dirty="0" smtClean="0">
                <a:solidFill>
                  <a:srgbClr val="333333"/>
                </a:solidFill>
                <a:effectLst/>
                <a:latin typeface="PT Sans"/>
              </a:rPr>
              <a:t>La fase folicular, también conocida como </a:t>
            </a:r>
            <a:r>
              <a:rPr lang="es-ES" b="0" i="1" dirty="0" smtClean="0">
                <a:solidFill>
                  <a:srgbClr val="333333"/>
                </a:solidFill>
                <a:effectLst/>
                <a:latin typeface="PT Sans"/>
              </a:rPr>
              <a:t>fase proliferativa o </a:t>
            </a:r>
            <a:r>
              <a:rPr lang="es-ES" b="0" i="1" dirty="0" err="1" smtClean="0">
                <a:solidFill>
                  <a:srgbClr val="333333"/>
                </a:solidFill>
                <a:effectLst/>
                <a:latin typeface="PT Sans"/>
              </a:rPr>
              <a:t>preovulatoria</a:t>
            </a:r>
            <a:r>
              <a:rPr lang="es-ES" b="0" i="0" dirty="0" smtClean="0">
                <a:solidFill>
                  <a:srgbClr val="333333"/>
                </a:solidFill>
                <a:effectLst/>
                <a:latin typeface="PT Sans"/>
              </a:rPr>
              <a:t>, consiste en un proceso de crecimiento de los folículos ováricos que abarca desde el inicio de la menstruación hasta la ovulación.</a:t>
            </a:r>
          </a:p>
          <a:p>
            <a:pPr algn="just"/>
            <a:r>
              <a:rPr lang="es-ES" b="0" i="0" dirty="0" smtClean="0">
                <a:solidFill>
                  <a:srgbClr val="333333"/>
                </a:solidFill>
                <a:effectLst/>
                <a:latin typeface="PT Sans"/>
              </a:rPr>
              <a:t>Cuando la mujer llega a la pubertad, tiene una </a:t>
            </a:r>
            <a:r>
              <a:rPr lang="es-ES" b="0" i="0" u="sng" dirty="0" smtClean="0">
                <a:solidFill>
                  <a:srgbClr val="333333"/>
                </a:solidFill>
                <a:effectLst/>
                <a:latin typeface="PT Sans"/>
                <a:hlinkClick r:id="rId3"/>
              </a:rPr>
              <a:t>reserva ovárica</a:t>
            </a:r>
            <a:r>
              <a:rPr lang="es-ES" b="0" i="0" dirty="0" smtClean="0">
                <a:solidFill>
                  <a:srgbClr val="333333"/>
                </a:solidFill>
                <a:effectLst/>
                <a:latin typeface="PT Sans"/>
              </a:rPr>
              <a:t> de unos 500.000 folículos primordiales en sus ovarios. Éstos permanecen en estado latente, a la espera de ser seleccionados para desarrollarse en cada ciclo menstrual.</a:t>
            </a:r>
          </a:p>
          <a:p>
            <a:pPr algn="just"/>
            <a:r>
              <a:rPr lang="es-ES" b="0" i="0" dirty="0" smtClean="0">
                <a:solidFill>
                  <a:srgbClr val="333333"/>
                </a:solidFill>
                <a:effectLst/>
                <a:latin typeface="PT Sans"/>
              </a:rPr>
              <a:t>El aumento de la FSH hace que varios de estos folículos empiecen a crecer y migren hacia la superficie del ovario, constituyéndose una </a:t>
            </a:r>
            <a:r>
              <a:rPr lang="es-ES" b="1" i="0" dirty="0" smtClean="0">
                <a:solidFill>
                  <a:srgbClr val="333333"/>
                </a:solidFill>
                <a:effectLst/>
                <a:latin typeface="PT Sans"/>
              </a:rPr>
              <a:t>cohorte folicular</a:t>
            </a:r>
            <a:r>
              <a:rPr lang="es-ES" b="0" i="0" dirty="0" smtClean="0">
                <a:solidFill>
                  <a:srgbClr val="333333"/>
                </a:solidFill>
                <a:effectLst/>
                <a:latin typeface="PT Sans"/>
              </a:rPr>
              <a:t>.</a:t>
            </a:r>
          </a:p>
          <a:p>
            <a:pPr algn="just"/>
            <a:r>
              <a:rPr lang="es-ES" b="0" i="0" dirty="0" smtClean="0">
                <a:solidFill>
                  <a:srgbClr val="333333"/>
                </a:solidFill>
                <a:effectLst/>
                <a:latin typeface="PT Sans"/>
              </a:rPr>
              <a:t>El desarrollo de la cohorte folicular provoca la síntesis y secreción del estradiol, cuya función de regulación consiste en bloquear la producción de FSH por parte de la hipófisis.</a:t>
            </a:r>
          </a:p>
          <a:p>
            <a:pPr algn="just"/>
            <a:r>
              <a:rPr lang="es-ES" b="0" i="0" dirty="0" smtClean="0">
                <a:solidFill>
                  <a:srgbClr val="333333"/>
                </a:solidFill>
                <a:effectLst/>
                <a:latin typeface="PT Sans"/>
              </a:rPr>
              <a:t>La consecuencia de esto es un </a:t>
            </a:r>
            <a:r>
              <a:rPr lang="es-ES" b="1" i="0" dirty="0" smtClean="0">
                <a:solidFill>
                  <a:srgbClr val="333333"/>
                </a:solidFill>
                <a:effectLst/>
                <a:latin typeface="PT Sans"/>
              </a:rPr>
              <a:t>reclutamiento folicular</a:t>
            </a:r>
            <a:r>
              <a:rPr lang="es-ES" b="0" i="0" dirty="0" smtClean="0">
                <a:solidFill>
                  <a:srgbClr val="333333"/>
                </a:solidFill>
                <a:effectLst/>
                <a:latin typeface="PT Sans"/>
              </a:rPr>
              <a:t>: al disminuir el nivel de FSH, los folículos ováricos no son capaces de sobrevivir y continuar con su desarrollo. Tan solo uno de ellos llegará a madurar completamente y se convertirá en un folículo </a:t>
            </a:r>
            <a:r>
              <a:rPr lang="es-ES" b="0" i="0" dirty="0" err="1" smtClean="0">
                <a:solidFill>
                  <a:srgbClr val="333333"/>
                </a:solidFill>
                <a:effectLst/>
                <a:latin typeface="PT Sans"/>
              </a:rPr>
              <a:t>preovulatorio</a:t>
            </a:r>
            <a:r>
              <a:rPr lang="es-ES" b="0" i="0" dirty="0" smtClean="0">
                <a:solidFill>
                  <a:srgbClr val="333333"/>
                </a:solidFill>
                <a:effectLst/>
                <a:latin typeface="PT Sans"/>
              </a:rPr>
              <a:t> final.</a:t>
            </a:r>
          </a:p>
          <a:p>
            <a:r>
              <a:rPr lang="es-ES" b="0" i="0" dirty="0" smtClean="0">
                <a:solidFill>
                  <a:srgbClr val="333333"/>
                </a:solidFill>
                <a:effectLst/>
                <a:latin typeface="PT Sans"/>
              </a:rPr>
              <a:t>Además, los estrógenos producidos durante esta fase proliferativa también contribuyen a la aparición de un </a:t>
            </a:r>
            <a:r>
              <a:rPr lang="es-ES" b="0" i="0" u="sng" dirty="0" smtClean="0">
                <a:effectLst/>
                <a:latin typeface="PT Sans"/>
                <a:hlinkClick r:id="rId4"/>
              </a:rPr>
              <a:t>moco cervical</a:t>
            </a:r>
            <a:r>
              <a:rPr lang="es-ES" b="0" i="0" dirty="0" smtClean="0">
                <a:solidFill>
                  <a:srgbClr val="333333"/>
                </a:solidFill>
                <a:effectLst/>
                <a:latin typeface="PT Sans"/>
              </a:rPr>
              <a:t> más acuoso y elástico, el cual favorece la entrada de espermatozoides. Los estrógenos también actúan sobre el endometrio, favoreciendo su engrosamiento.</a:t>
            </a:r>
          </a:p>
          <a:p>
            <a:endParaRPr lang="es-ES" b="0" i="0" dirty="0" smtClean="0">
              <a:solidFill>
                <a:srgbClr val="333333"/>
              </a:solidFill>
              <a:effectLst/>
              <a:latin typeface="PT Sans"/>
            </a:endParaRPr>
          </a:p>
          <a:p>
            <a:endParaRPr lang="es-ES" b="0" i="0" dirty="0" smtClean="0">
              <a:solidFill>
                <a:srgbClr val="333333"/>
              </a:solidFill>
              <a:effectLst/>
              <a:latin typeface="PT Sans"/>
            </a:endParaRPr>
          </a:p>
          <a:p>
            <a:pPr algn="just"/>
            <a:r>
              <a:rPr lang="es-ES" b="0" i="0" dirty="0" smtClean="0">
                <a:solidFill>
                  <a:srgbClr val="333333"/>
                </a:solidFill>
                <a:effectLst/>
                <a:latin typeface="PT Sans"/>
              </a:rPr>
              <a:t>Durante la etapa proliferativa del ciclo menstrual, una cohorte de folículos primordiales comienza a desarrollarse en el ovario debido al aumento de la hormona FSH por parte de la hipófisis. Este crecimiento folicular induce la producción de estradiol por parte del ovario, el cual actúa sobre la hipófisis con una retroalimentación negativa, es decir, frena la producción de FSH.</a:t>
            </a:r>
          </a:p>
          <a:p>
            <a:pPr algn="just"/>
            <a:r>
              <a:rPr lang="es-ES" b="0" i="0" dirty="0" smtClean="0">
                <a:solidFill>
                  <a:srgbClr val="333333"/>
                </a:solidFill>
                <a:effectLst/>
                <a:latin typeface="PT Sans"/>
              </a:rPr>
              <a:t>La consecuencia de la disminución de FSH es un reclutamiento folicular: solo uno de los folículos será capaz de responder al bajo nivel de FSH para continuar con su desarrollo y convertirse en un folículo </a:t>
            </a:r>
            <a:r>
              <a:rPr lang="es-ES" b="0" i="0" dirty="0" err="1" smtClean="0">
                <a:solidFill>
                  <a:srgbClr val="333333"/>
                </a:solidFill>
                <a:effectLst/>
                <a:latin typeface="PT Sans"/>
              </a:rPr>
              <a:t>preovulatorio</a:t>
            </a:r>
            <a:r>
              <a:rPr lang="es-ES" b="0" i="0" dirty="0" smtClean="0">
                <a:solidFill>
                  <a:srgbClr val="333333"/>
                </a:solidFill>
                <a:effectLst/>
                <a:latin typeface="PT Sans"/>
              </a:rPr>
              <a:t>. El resto de folículos no llegarán a madurar y degenerarán.</a:t>
            </a:r>
          </a:p>
          <a:p>
            <a:endParaRPr lang="es-AR" dirty="0"/>
          </a:p>
        </p:txBody>
      </p:sp>
      <p:sp>
        <p:nvSpPr>
          <p:cNvPr id="4" name="Marcador de número de diapositiva 3"/>
          <p:cNvSpPr>
            <a:spLocks noGrp="1"/>
          </p:cNvSpPr>
          <p:nvPr>
            <p:ph type="sldNum" sz="quarter" idx="10"/>
          </p:nvPr>
        </p:nvSpPr>
        <p:spPr/>
        <p:txBody>
          <a:bodyPr/>
          <a:lstStyle/>
          <a:p>
            <a:fld id="{CAB2A985-DBA5-4423-8372-5401980CED15}" type="slidenum">
              <a:rPr lang="es-AR" smtClean="0"/>
              <a:t>7</a:t>
            </a:fld>
            <a:endParaRPr lang="es-AR"/>
          </a:p>
        </p:txBody>
      </p:sp>
    </p:spTree>
    <p:extLst>
      <p:ext uri="{BB962C8B-B14F-4D97-AF65-F5344CB8AC3E}">
        <p14:creationId xmlns:p14="http://schemas.microsoft.com/office/powerpoint/2010/main" val="358549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b="0" i="0" dirty="0" smtClean="0">
                <a:solidFill>
                  <a:srgbClr val="333333"/>
                </a:solidFill>
                <a:effectLst/>
                <a:latin typeface="PT Sans"/>
              </a:rPr>
              <a:t>Alrededor del día 14 del ciclo menstrual, la hipófisis produce una subida de los niveles de LH, lo cual se conoce como </a:t>
            </a:r>
            <a:r>
              <a:rPr lang="es-ES" b="1" i="1" dirty="0" smtClean="0">
                <a:solidFill>
                  <a:srgbClr val="333333"/>
                </a:solidFill>
                <a:effectLst/>
                <a:latin typeface="PT Sans"/>
              </a:rPr>
              <a:t>pico de LH</a:t>
            </a:r>
            <a:r>
              <a:rPr lang="es-ES" b="0" i="0" dirty="0" smtClean="0">
                <a:solidFill>
                  <a:srgbClr val="333333"/>
                </a:solidFill>
                <a:effectLst/>
                <a:latin typeface="PT Sans"/>
              </a:rPr>
              <a:t> y que provoca la ovulación.</a:t>
            </a:r>
          </a:p>
          <a:p>
            <a:pPr algn="just"/>
            <a:r>
              <a:rPr lang="es-ES" b="0" i="0" dirty="0" smtClean="0">
                <a:solidFill>
                  <a:srgbClr val="333333"/>
                </a:solidFill>
                <a:effectLst/>
                <a:latin typeface="PT Sans"/>
              </a:rPr>
              <a:t>La </a:t>
            </a:r>
            <a:r>
              <a:rPr lang="es-ES" b="1" i="0" dirty="0" smtClean="0">
                <a:solidFill>
                  <a:srgbClr val="333333"/>
                </a:solidFill>
                <a:effectLst/>
                <a:latin typeface="PT Sans"/>
              </a:rPr>
              <a:t>ovulación</a:t>
            </a:r>
            <a:r>
              <a:rPr lang="es-ES" b="0" i="0" dirty="0" smtClean="0">
                <a:solidFill>
                  <a:srgbClr val="333333"/>
                </a:solidFill>
                <a:effectLst/>
                <a:latin typeface="PT Sans"/>
              </a:rPr>
              <a:t> es el proceso por el cual el folículo de </a:t>
            </a:r>
            <a:r>
              <a:rPr lang="es-ES" b="0" i="0" dirty="0" err="1" smtClean="0">
                <a:solidFill>
                  <a:srgbClr val="333333"/>
                </a:solidFill>
                <a:effectLst/>
                <a:latin typeface="PT Sans"/>
              </a:rPr>
              <a:t>Graaf</a:t>
            </a:r>
            <a:r>
              <a:rPr lang="es-ES" b="0" i="0" dirty="0" smtClean="0">
                <a:solidFill>
                  <a:srgbClr val="333333"/>
                </a:solidFill>
                <a:effectLst/>
                <a:latin typeface="PT Sans"/>
              </a:rPr>
              <a:t> se rompe y el óvulo maduro que contiene en su interior es liberado a la trompa de Falopio.</a:t>
            </a:r>
          </a:p>
          <a:p>
            <a:pPr algn="just"/>
            <a:r>
              <a:rPr lang="es-ES" b="0" i="0" dirty="0" smtClean="0">
                <a:solidFill>
                  <a:srgbClr val="333333"/>
                </a:solidFill>
                <a:effectLst/>
                <a:latin typeface="PT Sans"/>
              </a:rPr>
              <a:t>Habitualmente, en cada ciclo menstrual, un único óvulo maduro es expulsado en una de las trompas de Falopio. En ocasiones, puede suceder la </a:t>
            </a:r>
            <a:r>
              <a:rPr lang="es-ES" b="0" i="0" u="sng" dirty="0" smtClean="0">
                <a:solidFill>
                  <a:srgbClr val="333333"/>
                </a:solidFill>
                <a:effectLst/>
                <a:latin typeface="PT Sans"/>
                <a:hlinkClick r:id="rId3"/>
              </a:rPr>
              <a:t>ovulación de dos folículos</a:t>
            </a:r>
            <a:r>
              <a:rPr lang="es-ES" b="0" i="0" dirty="0" smtClean="0">
                <a:solidFill>
                  <a:srgbClr val="333333"/>
                </a:solidFill>
                <a:effectLst/>
                <a:latin typeface="PT Sans"/>
              </a:rPr>
              <a:t>, aumentando así la probabilidad de tener un </a:t>
            </a:r>
            <a:r>
              <a:rPr lang="es-ES" b="0" i="0" u="sng" dirty="0" smtClean="0">
                <a:solidFill>
                  <a:srgbClr val="333333"/>
                </a:solidFill>
                <a:effectLst/>
                <a:latin typeface="PT Sans"/>
                <a:hlinkClick r:id="rId4"/>
              </a:rPr>
              <a:t>embarazo de mellizos</a:t>
            </a:r>
            <a:r>
              <a:rPr lang="es-ES" b="0" i="0" dirty="0" smtClean="0">
                <a:solidFill>
                  <a:srgbClr val="333333"/>
                </a:solidFill>
                <a:effectLst/>
                <a:latin typeface="PT Sans"/>
              </a:rPr>
              <a:t>.</a:t>
            </a:r>
          </a:p>
          <a:p>
            <a:pPr algn="just"/>
            <a:r>
              <a:rPr lang="es-ES" b="0" i="0" dirty="0" smtClean="0">
                <a:solidFill>
                  <a:srgbClr val="333333"/>
                </a:solidFill>
                <a:effectLst/>
                <a:latin typeface="PT Sans"/>
              </a:rPr>
              <a:t>El óvulo que se encuentra ahora en la trompa de Falopio permanecerá a la espera de un espermatozoide que pueda fecundarlo si ha habido relaciones sexuales. Si esto no sucede en las 24 horas siguientes a la ovulación, el óvulo envejecerá y ya no podrá fecundarse.</a:t>
            </a:r>
          </a:p>
          <a:p>
            <a:endParaRPr lang="es-ES" dirty="0" smtClean="0"/>
          </a:p>
          <a:p>
            <a:r>
              <a:rPr lang="es-ES" b="0" i="0" dirty="0" smtClean="0">
                <a:solidFill>
                  <a:srgbClr val="333333"/>
                </a:solidFill>
                <a:effectLst/>
                <a:latin typeface="PT Sans"/>
              </a:rPr>
              <a:t>la </a:t>
            </a:r>
            <a:r>
              <a:rPr lang="es-ES" b="1" i="0" u="sng" dirty="0" smtClean="0">
                <a:solidFill>
                  <a:srgbClr val="333333"/>
                </a:solidFill>
                <a:effectLst/>
                <a:latin typeface="PT Sans"/>
                <a:hlinkClick r:id="rId5"/>
              </a:rPr>
              <a:t>FSH</a:t>
            </a:r>
            <a:r>
              <a:rPr lang="es-ES" b="1" i="0" dirty="0" smtClean="0">
                <a:solidFill>
                  <a:srgbClr val="333333"/>
                </a:solidFill>
                <a:effectLst/>
                <a:latin typeface="PT Sans"/>
              </a:rPr>
              <a:t> y LH</a:t>
            </a:r>
            <a:r>
              <a:rPr lang="es-ES" b="0" i="0" dirty="0" smtClean="0">
                <a:solidFill>
                  <a:srgbClr val="333333"/>
                </a:solidFill>
                <a:effectLst/>
                <a:latin typeface="PT Sans"/>
              </a:rPr>
              <a:t> secretadas por la hipófisis del cerebro. Estas hormonas alcanzan su máximo durante la fase </a:t>
            </a:r>
            <a:r>
              <a:rPr lang="es-ES" b="0" i="0" dirty="0" err="1" smtClean="0">
                <a:solidFill>
                  <a:srgbClr val="333333"/>
                </a:solidFill>
                <a:effectLst/>
                <a:latin typeface="PT Sans"/>
              </a:rPr>
              <a:t>ovulatoria</a:t>
            </a:r>
            <a:r>
              <a:rPr lang="es-ES" b="0" i="0" dirty="0" smtClean="0">
                <a:solidFill>
                  <a:srgbClr val="333333"/>
                </a:solidFill>
                <a:effectLst/>
                <a:latin typeface="PT Sans"/>
              </a:rPr>
              <a:t> del ciclo y, por tanto, son un buen indicador de los días fértiles, sobre todo la LH.</a:t>
            </a:r>
            <a:endParaRPr lang="es-AR" dirty="0"/>
          </a:p>
        </p:txBody>
      </p:sp>
      <p:sp>
        <p:nvSpPr>
          <p:cNvPr id="4" name="Marcador de número de diapositiva 3"/>
          <p:cNvSpPr>
            <a:spLocks noGrp="1"/>
          </p:cNvSpPr>
          <p:nvPr>
            <p:ph type="sldNum" sz="quarter" idx="10"/>
          </p:nvPr>
        </p:nvSpPr>
        <p:spPr/>
        <p:txBody>
          <a:bodyPr/>
          <a:lstStyle/>
          <a:p>
            <a:fld id="{CAB2A985-DBA5-4423-8372-5401980CED15}" type="slidenum">
              <a:rPr lang="es-AR" smtClean="0"/>
              <a:t>8</a:t>
            </a:fld>
            <a:endParaRPr lang="es-AR"/>
          </a:p>
        </p:txBody>
      </p:sp>
    </p:spTree>
    <p:extLst>
      <p:ext uri="{BB962C8B-B14F-4D97-AF65-F5344CB8AC3E}">
        <p14:creationId xmlns:p14="http://schemas.microsoft.com/office/powerpoint/2010/main" val="329986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b="0" i="0" dirty="0" smtClean="0">
                <a:solidFill>
                  <a:srgbClr val="333333"/>
                </a:solidFill>
                <a:effectLst/>
                <a:latin typeface="PT Sans"/>
              </a:rPr>
              <a:t>La </a:t>
            </a:r>
            <a:r>
              <a:rPr lang="es-ES" b="0" i="0" u="sng" dirty="0" smtClean="0">
                <a:solidFill>
                  <a:srgbClr val="333333"/>
                </a:solidFill>
                <a:effectLst/>
                <a:latin typeface="PT Sans"/>
                <a:hlinkClick r:id="rId3"/>
              </a:rPr>
              <a:t>fase lútea</a:t>
            </a:r>
            <a:r>
              <a:rPr lang="es-ES" b="0" i="0" dirty="0" smtClean="0">
                <a:solidFill>
                  <a:srgbClr val="333333"/>
                </a:solidFill>
                <a:effectLst/>
                <a:latin typeface="PT Sans"/>
              </a:rPr>
              <a:t>, también llamada </a:t>
            </a:r>
            <a:r>
              <a:rPr lang="es-ES" b="0" i="1" dirty="0" smtClean="0">
                <a:solidFill>
                  <a:srgbClr val="333333"/>
                </a:solidFill>
                <a:effectLst/>
                <a:latin typeface="PT Sans"/>
              </a:rPr>
              <a:t>fase secretora o </a:t>
            </a:r>
            <a:r>
              <a:rPr lang="es-ES" b="0" i="1" dirty="0" err="1" smtClean="0">
                <a:solidFill>
                  <a:srgbClr val="333333"/>
                </a:solidFill>
                <a:effectLst/>
                <a:latin typeface="PT Sans"/>
              </a:rPr>
              <a:t>postovulatoria</a:t>
            </a:r>
            <a:r>
              <a:rPr lang="es-ES" b="0" i="0" dirty="0" smtClean="0">
                <a:solidFill>
                  <a:srgbClr val="333333"/>
                </a:solidFill>
                <a:effectLst/>
                <a:latin typeface="PT Sans"/>
              </a:rPr>
              <a:t>, es la que empieza justo después de la ovulación y que dura hasta el final del ciclo menstrual, es decir, hasta que vuelve a haber un sangrado menstrual. Normalmente, la fase lútea dura unos </a:t>
            </a:r>
            <a:r>
              <a:rPr lang="es-ES" b="1" i="0" dirty="0" smtClean="0">
                <a:solidFill>
                  <a:srgbClr val="333333"/>
                </a:solidFill>
                <a:effectLst/>
                <a:latin typeface="PT Sans"/>
              </a:rPr>
              <a:t>14 días</a:t>
            </a:r>
            <a:r>
              <a:rPr lang="es-ES" b="0" i="0" dirty="0" smtClean="0">
                <a:solidFill>
                  <a:srgbClr val="333333"/>
                </a:solidFill>
                <a:effectLst/>
                <a:latin typeface="PT Sans"/>
              </a:rPr>
              <a:t> de media (entre 12 y 16 días) y tiene una duración más estable que la fase folicular.</a:t>
            </a:r>
          </a:p>
          <a:p>
            <a:pPr algn="just"/>
            <a:endParaRPr lang="es-ES" b="0" i="0" dirty="0" smtClean="0">
              <a:solidFill>
                <a:srgbClr val="333333"/>
              </a:solidFill>
              <a:effectLst/>
              <a:latin typeface="PT Sans"/>
            </a:endParaRPr>
          </a:p>
          <a:p>
            <a:pPr algn="just"/>
            <a:r>
              <a:rPr lang="es-ES" b="0" i="0" dirty="0" smtClean="0">
                <a:solidFill>
                  <a:srgbClr val="333333"/>
                </a:solidFill>
                <a:effectLst/>
                <a:latin typeface="PT Sans"/>
              </a:rPr>
              <a:t>La fase lútea es una fase importante del </a:t>
            </a:r>
            <a:r>
              <a:rPr lang="es-ES" b="1" i="0" u="sng" dirty="0" smtClean="0">
                <a:solidFill>
                  <a:srgbClr val="333333"/>
                </a:solidFill>
                <a:effectLst/>
                <a:latin typeface="PT Sans"/>
                <a:hlinkClick r:id="rId4"/>
              </a:rPr>
              <a:t>ciclo menstrual</a:t>
            </a:r>
            <a:r>
              <a:rPr lang="es-ES" b="0" i="0" dirty="0" smtClean="0">
                <a:solidFill>
                  <a:srgbClr val="333333"/>
                </a:solidFill>
                <a:effectLst/>
                <a:latin typeface="PT Sans"/>
              </a:rPr>
              <a:t>, ya que en esta fase el cuerpo se prepara para una posible gestación. Sin embargo, si la mujer no se queda embarazada, al final de la fase lútea se desencadenará la </a:t>
            </a:r>
            <a:r>
              <a:rPr lang="es-ES" b="0" i="0" u="sng" dirty="0" smtClean="0">
                <a:solidFill>
                  <a:srgbClr val="333333"/>
                </a:solidFill>
                <a:effectLst/>
                <a:latin typeface="PT Sans"/>
                <a:hlinkClick r:id="rId5"/>
              </a:rPr>
              <a:t>menstruación</a:t>
            </a:r>
            <a:r>
              <a:rPr lang="es-ES" b="0" i="0" dirty="0" smtClean="0">
                <a:solidFill>
                  <a:srgbClr val="333333"/>
                </a:solidFill>
                <a:effectLst/>
                <a:latin typeface="PT Sans"/>
              </a:rPr>
              <a:t>, lo que supone el inicio de un nuevo ciclo menstrual.</a:t>
            </a:r>
          </a:p>
          <a:p>
            <a:pPr algn="just"/>
            <a:r>
              <a:rPr lang="es-ES" b="0" i="0" dirty="0" smtClean="0">
                <a:solidFill>
                  <a:srgbClr val="333333"/>
                </a:solidFill>
                <a:effectLst/>
                <a:latin typeface="PT Sans"/>
              </a:rPr>
              <a:t>La </a:t>
            </a:r>
            <a:r>
              <a:rPr lang="es-ES" b="1" i="0" u="sng" dirty="0" smtClean="0">
                <a:solidFill>
                  <a:srgbClr val="333333"/>
                </a:solidFill>
                <a:effectLst/>
                <a:latin typeface="PT Sans"/>
                <a:hlinkClick r:id="rId6"/>
              </a:rPr>
              <a:t>progesterona</a:t>
            </a:r>
            <a:r>
              <a:rPr lang="es-ES" b="0" i="0" dirty="0" smtClean="0">
                <a:solidFill>
                  <a:srgbClr val="333333"/>
                </a:solidFill>
                <a:effectLst/>
                <a:latin typeface="PT Sans"/>
              </a:rPr>
              <a:t>, secretada por el cuerpo lúteo, es la hormona protagonista durante la fase lútea. La acción de la progesterona en el </a:t>
            </a:r>
            <a:r>
              <a:rPr lang="es-ES" b="0" i="0" u="sng" dirty="0" smtClean="0">
                <a:solidFill>
                  <a:srgbClr val="333333"/>
                </a:solidFill>
                <a:effectLst/>
                <a:latin typeface="PT Sans"/>
                <a:hlinkClick r:id="rId7"/>
              </a:rPr>
              <a:t>endometrio</a:t>
            </a:r>
            <a:r>
              <a:rPr lang="es-ES" b="0" i="0" dirty="0" smtClean="0">
                <a:solidFill>
                  <a:srgbClr val="333333"/>
                </a:solidFill>
                <a:effectLst/>
                <a:latin typeface="PT Sans"/>
              </a:rPr>
              <a:t> uterino hará que este adopte las condiciones óptimas para albergar al embrión por si se produjera un embarazo en ese ciclo menstrual.</a:t>
            </a:r>
          </a:p>
          <a:p>
            <a:pPr algn="just"/>
            <a:endParaRPr lang="es-ES" b="0" i="0" dirty="0" smtClean="0">
              <a:solidFill>
                <a:srgbClr val="333333"/>
              </a:solidFill>
              <a:effectLst/>
              <a:latin typeface="PT Sans"/>
            </a:endParaRPr>
          </a:p>
          <a:p>
            <a:pPr algn="just"/>
            <a:endParaRPr lang="es-ES" b="0" i="0" dirty="0" smtClean="0">
              <a:solidFill>
                <a:srgbClr val="333333"/>
              </a:solidFill>
              <a:effectLst/>
              <a:latin typeface="PT Sans"/>
            </a:endParaRPr>
          </a:p>
          <a:p>
            <a:pPr algn="just"/>
            <a:r>
              <a:rPr lang="es-ES" b="0" i="0" dirty="0" smtClean="0">
                <a:solidFill>
                  <a:srgbClr val="333333"/>
                </a:solidFill>
                <a:effectLst/>
                <a:latin typeface="PT Sans"/>
              </a:rPr>
              <a:t>El folículo roto se transforma en un cuerpo amarillento denominado </a:t>
            </a:r>
            <a:r>
              <a:rPr lang="es-ES" b="1" i="1" dirty="0" smtClean="0">
                <a:solidFill>
                  <a:srgbClr val="333333"/>
                </a:solidFill>
                <a:effectLst/>
                <a:latin typeface="PT Sans"/>
              </a:rPr>
              <a:t>cuerpo amarillo o cuerpo lúteo</a:t>
            </a:r>
            <a:r>
              <a:rPr lang="es-ES" b="0" i="0" dirty="0" smtClean="0">
                <a:solidFill>
                  <a:srgbClr val="333333"/>
                </a:solidFill>
                <a:effectLst/>
                <a:latin typeface="PT Sans"/>
              </a:rPr>
              <a:t>. Este cuerpo es el responsable de producir estrógenos y progesterona, las dos hormonas que van a actuar sobre el endometrio.</a:t>
            </a:r>
          </a:p>
          <a:p>
            <a:pPr algn="just"/>
            <a:r>
              <a:rPr lang="es-ES" b="0" i="0" dirty="0" smtClean="0">
                <a:solidFill>
                  <a:srgbClr val="333333"/>
                </a:solidFill>
                <a:effectLst/>
                <a:latin typeface="PT Sans"/>
              </a:rPr>
              <a:t>En este momento, la progesterona es ahora la encargada de modificar el moco cervical para que se vuelva nuevamente impenetrable por los espermatozoides.</a:t>
            </a:r>
          </a:p>
          <a:p>
            <a:endParaRPr lang="es-AR" dirty="0"/>
          </a:p>
        </p:txBody>
      </p:sp>
      <p:sp>
        <p:nvSpPr>
          <p:cNvPr id="4" name="Marcador de número de diapositiva 3"/>
          <p:cNvSpPr>
            <a:spLocks noGrp="1"/>
          </p:cNvSpPr>
          <p:nvPr>
            <p:ph type="sldNum" sz="quarter" idx="10"/>
          </p:nvPr>
        </p:nvSpPr>
        <p:spPr/>
        <p:txBody>
          <a:bodyPr/>
          <a:lstStyle/>
          <a:p>
            <a:fld id="{CAB2A985-DBA5-4423-8372-5401980CED15}" type="slidenum">
              <a:rPr lang="es-AR" smtClean="0"/>
              <a:t>9</a:t>
            </a:fld>
            <a:endParaRPr lang="es-AR"/>
          </a:p>
        </p:txBody>
      </p:sp>
    </p:spTree>
    <p:extLst>
      <p:ext uri="{BB962C8B-B14F-4D97-AF65-F5344CB8AC3E}">
        <p14:creationId xmlns:p14="http://schemas.microsoft.com/office/powerpoint/2010/main" val="105683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b="0" i="0" dirty="0" smtClean="0">
                <a:solidFill>
                  <a:srgbClr val="333333"/>
                </a:solidFill>
                <a:effectLst/>
                <a:latin typeface="PT Sans"/>
              </a:rPr>
              <a:t>A lo largo del ciclo menstrual no solo se producen cambios a nivel ovárico, sino también en el útero. El endometrio uterino (la capa que recubre el interior del útero) es el lugar donde debe implantar el embrión para dar lugar a una gestación y, por tanto, se prepara en cada ciclo por si esto ocurre.</a:t>
            </a:r>
          </a:p>
          <a:p>
            <a:pPr algn="just"/>
            <a:r>
              <a:rPr lang="es-ES" b="0" i="0" dirty="0" smtClean="0">
                <a:solidFill>
                  <a:srgbClr val="333333"/>
                </a:solidFill>
                <a:effectLst/>
                <a:latin typeface="PT Sans"/>
              </a:rPr>
              <a:t>Por ello, vamos a explicar qué eventos ocurren durante la fase lútea o </a:t>
            </a:r>
            <a:r>
              <a:rPr lang="es-ES" b="0" i="0" dirty="0" err="1" smtClean="0">
                <a:solidFill>
                  <a:srgbClr val="333333"/>
                </a:solidFill>
                <a:effectLst/>
                <a:latin typeface="PT Sans"/>
              </a:rPr>
              <a:t>postovulatoria</a:t>
            </a:r>
            <a:r>
              <a:rPr lang="es-ES" b="0" i="0" dirty="0" smtClean="0">
                <a:solidFill>
                  <a:srgbClr val="333333"/>
                </a:solidFill>
                <a:effectLst/>
                <a:latin typeface="PT Sans"/>
              </a:rPr>
              <a:t> del ciclo menstrual en cada uno de estos órganos.</a:t>
            </a:r>
          </a:p>
          <a:p>
            <a:pPr algn="l"/>
            <a:r>
              <a:rPr lang="es-ES" b="1" i="0" dirty="0" smtClean="0">
                <a:solidFill>
                  <a:srgbClr val="181B22"/>
                </a:solidFill>
                <a:effectLst/>
                <a:latin typeface="PT Sans"/>
              </a:rPr>
              <a:t>En el ovario</a:t>
            </a:r>
          </a:p>
          <a:p>
            <a:pPr algn="just"/>
            <a:r>
              <a:rPr lang="es-ES" b="0" i="0" dirty="0" smtClean="0">
                <a:solidFill>
                  <a:srgbClr val="333333"/>
                </a:solidFill>
                <a:effectLst/>
                <a:latin typeface="PT Sans"/>
              </a:rPr>
              <a:t>Como hemos mencionado, los restos del folículo vacío después de la ovulación originan el </a:t>
            </a:r>
            <a:r>
              <a:rPr lang="es-ES" b="1" i="0" dirty="0" smtClean="0">
                <a:solidFill>
                  <a:srgbClr val="333333"/>
                </a:solidFill>
                <a:effectLst/>
                <a:latin typeface="PT Sans"/>
              </a:rPr>
              <a:t>cuerpo lúteo</a:t>
            </a:r>
            <a:r>
              <a:rPr lang="es-ES" b="0" i="0" dirty="0" smtClean="0">
                <a:solidFill>
                  <a:srgbClr val="333333"/>
                </a:solidFill>
                <a:effectLst/>
                <a:latin typeface="PT Sans"/>
              </a:rPr>
              <a:t> en el ovario. El cuerpo lúteo comienza a secretar estrógeno y, principalmente, </a:t>
            </a:r>
            <a:r>
              <a:rPr lang="es-ES" b="1" i="0" dirty="0" smtClean="0">
                <a:solidFill>
                  <a:srgbClr val="333333"/>
                </a:solidFill>
                <a:effectLst/>
                <a:latin typeface="PT Sans"/>
              </a:rPr>
              <a:t>progesterona</a:t>
            </a:r>
            <a:r>
              <a:rPr lang="es-ES" b="0" i="0" dirty="0" smtClean="0">
                <a:solidFill>
                  <a:srgbClr val="333333"/>
                </a:solidFill>
                <a:effectLst/>
                <a:latin typeface="PT Sans"/>
              </a:rPr>
              <a:t>.</a:t>
            </a:r>
          </a:p>
          <a:p>
            <a:pPr algn="just"/>
            <a:r>
              <a:rPr lang="es-ES" b="0" i="0" dirty="0" smtClean="0">
                <a:solidFill>
                  <a:srgbClr val="333333"/>
                </a:solidFill>
                <a:effectLst/>
                <a:latin typeface="PT Sans"/>
              </a:rPr>
              <a:t>Si no se produce el embarazo, el cuerpo lúteo se mantiene únicamente durante 11-14 días tras la ovulación y degenera. Por este motivo, los niveles de progesterona y estrógenos descenderán.</a:t>
            </a:r>
          </a:p>
          <a:p>
            <a:pPr algn="just"/>
            <a:r>
              <a:rPr lang="es-ES" b="0" i="0" dirty="0" smtClean="0">
                <a:solidFill>
                  <a:srgbClr val="333333"/>
                </a:solidFill>
                <a:effectLst/>
                <a:latin typeface="PT Sans"/>
              </a:rPr>
              <a:t>La bajada en los niveles de progesterona al final de la fase lútea puede hacer que la mujer note ciertos síntomas, lo que se conoce como </a:t>
            </a:r>
            <a:r>
              <a:rPr lang="es-ES" b="1" i="1" dirty="0" smtClean="0">
                <a:solidFill>
                  <a:srgbClr val="333333"/>
                </a:solidFill>
                <a:effectLst/>
                <a:latin typeface="PT Sans"/>
              </a:rPr>
              <a:t>síndrome premenstrual</a:t>
            </a:r>
            <a:r>
              <a:rPr lang="es-ES" b="0" i="0" dirty="0" smtClean="0">
                <a:solidFill>
                  <a:srgbClr val="333333"/>
                </a:solidFill>
                <a:effectLst/>
                <a:latin typeface="PT Sans"/>
              </a:rPr>
              <a:t>. Estos síntomas pueden incluir cambios de humor, cansancio, dolor de cabeza, acné y sensibilidad mamaria.</a:t>
            </a:r>
          </a:p>
          <a:p>
            <a:r>
              <a:rPr lang="es-ES" b="0" i="0" dirty="0" smtClean="0">
                <a:solidFill>
                  <a:srgbClr val="333333"/>
                </a:solidFill>
                <a:effectLst/>
                <a:latin typeface="PT Sans"/>
              </a:rPr>
              <a:t>Por el contrario, si la mujer se queda embarazada, el cuerpo lúteo permanece gracias a la hormona </a:t>
            </a:r>
            <a:r>
              <a:rPr lang="es-ES" b="0" i="0" u="sng" dirty="0" smtClean="0">
                <a:effectLst/>
                <a:latin typeface="PT Sans"/>
                <a:hlinkClick r:id="rId3"/>
              </a:rPr>
              <a:t>gonadotropina</a:t>
            </a:r>
            <a:r>
              <a:rPr lang="es-ES" b="0" i="0" dirty="0" smtClean="0">
                <a:solidFill>
                  <a:srgbClr val="333333"/>
                </a:solidFill>
                <a:effectLst/>
                <a:latin typeface="PT Sans"/>
              </a:rPr>
              <a:t> </a:t>
            </a:r>
            <a:r>
              <a:rPr lang="es-ES" b="0" i="0" dirty="0" err="1" smtClean="0">
                <a:solidFill>
                  <a:srgbClr val="333333"/>
                </a:solidFill>
                <a:effectLst/>
                <a:latin typeface="PT Sans"/>
              </a:rPr>
              <a:t>coriónica</a:t>
            </a:r>
            <a:r>
              <a:rPr lang="es-ES" b="0" i="0" dirty="0" smtClean="0">
                <a:solidFill>
                  <a:srgbClr val="333333"/>
                </a:solidFill>
                <a:effectLst/>
                <a:latin typeface="PT Sans"/>
              </a:rPr>
              <a:t> humana (</a:t>
            </a:r>
            <a:r>
              <a:rPr lang="es-ES" b="1" i="0" u="sng" dirty="0" err="1" smtClean="0">
                <a:solidFill>
                  <a:srgbClr val="333333"/>
                </a:solidFill>
                <a:effectLst/>
                <a:latin typeface="PT Sans"/>
                <a:hlinkClick r:id="rId4"/>
              </a:rPr>
              <a:t>hCG</a:t>
            </a:r>
            <a:r>
              <a:rPr lang="es-ES" b="0" i="0" dirty="0" smtClean="0">
                <a:solidFill>
                  <a:srgbClr val="333333"/>
                </a:solidFill>
                <a:effectLst/>
                <a:latin typeface="PT Sans"/>
              </a:rPr>
              <a:t> o la "</a:t>
            </a:r>
            <a:r>
              <a:rPr lang="es-ES" b="0" i="1" dirty="0" smtClean="0">
                <a:solidFill>
                  <a:srgbClr val="333333"/>
                </a:solidFill>
                <a:effectLst/>
                <a:latin typeface="PT Sans"/>
              </a:rPr>
              <a:t>hormona del embarazo</a:t>
            </a:r>
            <a:r>
              <a:rPr lang="es-ES" b="0" i="0" dirty="0" smtClean="0">
                <a:solidFill>
                  <a:srgbClr val="333333"/>
                </a:solidFill>
                <a:effectLst/>
                <a:latin typeface="PT Sans"/>
              </a:rPr>
              <a:t>") secretada por el embrión. Así, el cuerpo lúteo se encargará de seguir produciendo progesterona para mantener el embarazo de manera temprana, hasta que la placenta se encargue de esta labor.</a:t>
            </a:r>
            <a:endParaRPr lang="es-AR" dirty="0"/>
          </a:p>
        </p:txBody>
      </p:sp>
      <p:sp>
        <p:nvSpPr>
          <p:cNvPr id="4" name="Marcador de número de diapositiva 3"/>
          <p:cNvSpPr>
            <a:spLocks noGrp="1"/>
          </p:cNvSpPr>
          <p:nvPr>
            <p:ph type="sldNum" sz="quarter" idx="10"/>
          </p:nvPr>
        </p:nvSpPr>
        <p:spPr/>
        <p:txBody>
          <a:bodyPr/>
          <a:lstStyle/>
          <a:p>
            <a:fld id="{CAB2A985-DBA5-4423-8372-5401980CED15}" type="slidenum">
              <a:rPr lang="es-AR" smtClean="0"/>
              <a:t>10</a:t>
            </a:fld>
            <a:endParaRPr lang="es-AR"/>
          </a:p>
        </p:txBody>
      </p:sp>
    </p:spTree>
    <p:extLst>
      <p:ext uri="{BB962C8B-B14F-4D97-AF65-F5344CB8AC3E}">
        <p14:creationId xmlns:p14="http://schemas.microsoft.com/office/powerpoint/2010/main" val="312743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b="0" i="0" dirty="0" smtClean="0">
                <a:solidFill>
                  <a:srgbClr val="333333"/>
                </a:solidFill>
                <a:effectLst/>
                <a:latin typeface="PT Sans"/>
              </a:rPr>
              <a:t>En primer lugar, es importante recordar que el revestimiento uterino se ha desprendido al inicio del ciclo menstrual con la menstruación. No obstante, el endometrio pasa por una fase proliferativa y crece de nuevo a lo largo de la fase folicular ovárica.</a:t>
            </a:r>
          </a:p>
          <a:p>
            <a:pPr algn="just"/>
            <a:r>
              <a:rPr lang="es-ES" b="0" i="0" dirty="0" smtClean="0">
                <a:solidFill>
                  <a:srgbClr val="333333"/>
                </a:solidFill>
                <a:effectLst/>
                <a:latin typeface="PT Sans"/>
              </a:rPr>
              <a:t>Ahora</a:t>
            </a:r>
            <a:r>
              <a:rPr lang="es-ES" b="0" i="0" dirty="0" smtClean="0">
                <a:solidFill>
                  <a:srgbClr val="333333"/>
                </a:solidFill>
                <a:effectLst/>
                <a:latin typeface="PT Sans"/>
              </a:rPr>
              <a:t>, durante la fase lútea y gracias a la progesterona liberada por el cuerpo lúteo, el endometrio se hace secretor (</a:t>
            </a:r>
            <a:r>
              <a:rPr lang="es-ES" b="1" i="0" dirty="0" smtClean="0">
                <a:solidFill>
                  <a:srgbClr val="333333"/>
                </a:solidFill>
                <a:effectLst/>
                <a:latin typeface="PT Sans"/>
              </a:rPr>
              <a:t>fase secretora</a:t>
            </a:r>
            <a:r>
              <a:rPr lang="es-ES" b="0" i="0" dirty="0" smtClean="0">
                <a:solidFill>
                  <a:srgbClr val="333333"/>
                </a:solidFill>
                <a:effectLst/>
                <a:latin typeface="PT Sans"/>
              </a:rPr>
              <a:t>) y produce ciertas sustancias para prepararse para una posible implantación.</a:t>
            </a:r>
          </a:p>
          <a:p>
            <a:r>
              <a:rPr lang="es-ES" b="0" i="0" dirty="0" smtClean="0">
                <a:solidFill>
                  <a:srgbClr val="333333"/>
                </a:solidFill>
                <a:effectLst/>
                <a:latin typeface="PT Sans"/>
              </a:rPr>
              <a:t>Si la mujer no se queda embarazada, la bajada de los niveles de estrógenos y progesterona (por la desintegración del cuerpo lúteo) desencadenará que el endometrio se desprenda al final de la fase lútea.</a:t>
            </a:r>
          </a:p>
          <a:p>
            <a:r>
              <a:rPr lang="es-ES" b="0" i="0" dirty="0" smtClean="0">
                <a:solidFill>
                  <a:srgbClr val="333333"/>
                </a:solidFill>
                <a:effectLst/>
                <a:latin typeface="PT Sans"/>
              </a:rPr>
              <a:t>No </a:t>
            </a:r>
            <a:r>
              <a:rPr lang="es-ES" b="0" i="0" dirty="0" smtClean="0">
                <a:solidFill>
                  <a:srgbClr val="333333"/>
                </a:solidFill>
                <a:effectLst/>
                <a:latin typeface="PT Sans"/>
              </a:rPr>
              <a:t>obstante, como hemos mencionado, si la mujer se queda embarazada, el cuerpo lúteo se mantiene gracias a la </a:t>
            </a:r>
            <a:r>
              <a:rPr lang="es-ES" b="0" i="0" dirty="0" err="1" smtClean="0">
                <a:solidFill>
                  <a:srgbClr val="333333"/>
                </a:solidFill>
                <a:effectLst/>
                <a:latin typeface="PT Sans"/>
              </a:rPr>
              <a:t>hCG</a:t>
            </a:r>
            <a:r>
              <a:rPr lang="es-ES" b="0" i="0" dirty="0" smtClean="0">
                <a:solidFill>
                  <a:srgbClr val="333333"/>
                </a:solidFill>
                <a:effectLst/>
                <a:latin typeface="PT Sans"/>
              </a:rPr>
              <a:t> producida por el embrión y secretará progesterona para dar soporte al embarazo temprano. Debido a esto, los niveles de progesterona no decaen y, por ello, la menstruación no se produce y los ciclos menstruales cesan durante el embarazo.</a:t>
            </a:r>
            <a:endParaRPr lang="es-AR" dirty="0"/>
          </a:p>
        </p:txBody>
      </p:sp>
      <p:sp>
        <p:nvSpPr>
          <p:cNvPr id="4" name="Marcador de número de diapositiva 3"/>
          <p:cNvSpPr>
            <a:spLocks noGrp="1"/>
          </p:cNvSpPr>
          <p:nvPr>
            <p:ph type="sldNum" sz="quarter" idx="10"/>
          </p:nvPr>
        </p:nvSpPr>
        <p:spPr/>
        <p:txBody>
          <a:bodyPr/>
          <a:lstStyle/>
          <a:p>
            <a:fld id="{CAB2A985-DBA5-4423-8372-5401980CED15}" type="slidenum">
              <a:rPr lang="es-AR" smtClean="0"/>
              <a:t>11</a:t>
            </a:fld>
            <a:endParaRPr lang="es-AR"/>
          </a:p>
        </p:txBody>
      </p:sp>
    </p:spTree>
    <p:extLst>
      <p:ext uri="{BB962C8B-B14F-4D97-AF65-F5344CB8AC3E}">
        <p14:creationId xmlns:p14="http://schemas.microsoft.com/office/powerpoint/2010/main" val="128603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rgbClr val="001D35"/>
                </a:solidFill>
                <a:effectLst/>
                <a:uLnTx/>
                <a:uFillTx/>
                <a:latin typeface="Google Sans"/>
              </a:rPr>
              <a:t> </a:t>
            </a:r>
            <a:r>
              <a:rPr lang="es-ES" b="0" i="0" dirty="0" smtClean="0">
                <a:solidFill>
                  <a:srgbClr val="333333"/>
                </a:solidFill>
                <a:effectLst/>
                <a:latin typeface="PT Sans"/>
              </a:rPr>
              <a:t>El flujo vaginal es entendido como el fluido que se encuentra en la vagina.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srgbClr val="001D35"/>
              </a:solidFill>
              <a:effectLst/>
              <a:uLnTx/>
              <a:uFillTx/>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smtClean="0">
                <a:solidFill>
                  <a:srgbClr val="333333"/>
                </a:solidFill>
                <a:effectLst/>
                <a:latin typeface="PT Sans"/>
              </a:rPr>
              <a:t>Este flujo vaginal está compuesto principalmente por el </a:t>
            </a:r>
            <a:r>
              <a:rPr lang="es-ES" b="1" i="0" u="sng" dirty="0" smtClean="0">
                <a:solidFill>
                  <a:srgbClr val="333333"/>
                </a:solidFill>
                <a:effectLst/>
                <a:latin typeface="PT Sans"/>
                <a:hlinkClick r:id="rId3"/>
              </a:rPr>
              <a:t>moco cervical</a:t>
            </a:r>
            <a:r>
              <a:rPr lang="es-ES" b="0" i="0" dirty="0" smtClean="0">
                <a:solidFill>
                  <a:srgbClr val="333333"/>
                </a:solidFill>
                <a:effectLst/>
                <a:latin typeface="PT Sans"/>
              </a:rPr>
              <a:t> y, además, contiene microorganismos y células que va "arrastrando". La principal función del flujo vaginal es la de </a:t>
            </a:r>
            <a:r>
              <a:rPr lang="es-ES" b="1" i="0" dirty="0" smtClean="0">
                <a:solidFill>
                  <a:srgbClr val="333333"/>
                </a:solidFill>
                <a:effectLst/>
                <a:latin typeface="PT Sans"/>
              </a:rPr>
              <a:t>prevenir</a:t>
            </a:r>
            <a:r>
              <a:rPr lang="es-ES" b="0" i="0" dirty="0" smtClean="0">
                <a:solidFill>
                  <a:srgbClr val="333333"/>
                </a:solidFill>
                <a:effectLst/>
                <a:latin typeface="PT Sans"/>
              </a:rPr>
              <a:t> infecciones y mantiene protegida, limpia y húmeda la vagina para evitar irritaciones. De este modo, la presencia de flujo vaginal es natural, </a:t>
            </a:r>
            <a:r>
              <a:rPr lang="es-ES" b="1" i="0" dirty="0" smtClean="0">
                <a:solidFill>
                  <a:srgbClr val="333333"/>
                </a:solidFill>
                <a:effectLst/>
                <a:latin typeface="PT Sans"/>
              </a:rPr>
              <a:t>normal</a:t>
            </a:r>
            <a:r>
              <a:rPr lang="es-ES" b="0" i="0" dirty="0" smtClean="0">
                <a:solidFill>
                  <a:srgbClr val="333333"/>
                </a:solidFill>
                <a:effectLst/>
                <a:latin typeface="PT Sans"/>
              </a:rPr>
              <a:t> y necesaria para mantener la salud íntima.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dirty="0" smtClean="0">
              <a:ln>
                <a:noFill/>
              </a:ln>
              <a:solidFill>
                <a:prstClr val="black"/>
              </a:solidFill>
              <a:effectLst/>
              <a:uLnTx/>
              <a:uFillTx/>
              <a:latin typeface="+mn-lt"/>
            </a:endParaRPr>
          </a:p>
          <a:p>
            <a:r>
              <a:rPr lang="es-ES" b="0" i="0" dirty="0" smtClean="0">
                <a:solidFill>
                  <a:srgbClr val="333333"/>
                </a:solidFill>
                <a:effectLst/>
                <a:latin typeface="PT Sans"/>
              </a:rPr>
              <a:t>Durante la edad reproductiva de la mujer, el fluido vaginal tendrá cambios normales a lo largo del ciclo menstrual, debido a las variaciones hormonales que se dan lugar.</a:t>
            </a:r>
          </a:p>
          <a:p>
            <a:pPr algn="just"/>
            <a:r>
              <a:rPr lang="es-ES" b="0" i="0" dirty="0" err="1" smtClean="0">
                <a:solidFill>
                  <a:srgbClr val="333333"/>
                </a:solidFill>
                <a:effectLst/>
                <a:latin typeface="PT Sans"/>
              </a:rPr>
              <a:t>omo</a:t>
            </a:r>
            <a:r>
              <a:rPr lang="es-ES" b="0" i="0" dirty="0" smtClean="0">
                <a:solidFill>
                  <a:srgbClr val="333333"/>
                </a:solidFill>
                <a:effectLst/>
                <a:latin typeface="PT Sans"/>
              </a:rPr>
              <a:t> hemos mencionado, el flujo vaginal es diferente en aspecto y cantidad según el momento del ciclo menstrual en el que se encuentre la mujer. La razón es que el fluido vaginal está formado, en gran parte, por el </a:t>
            </a:r>
            <a:r>
              <a:rPr lang="es-ES" b="1" i="0" dirty="0" smtClean="0">
                <a:solidFill>
                  <a:srgbClr val="333333"/>
                </a:solidFill>
                <a:effectLst/>
                <a:latin typeface="PT Sans"/>
              </a:rPr>
              <a:t>moco cervical</a:t>
            </a:r>
            <a:r>
              <a:rPr lang="es-ES" b="0" i="0" dirty="0" smtClean="0">
                <a:solidFill>
                  <a:srgbClr val="333333"/>
                </a:solidFill>
                <a:effectLst/>
                <a:latin typeface="PT Sans"/>
              </a:rPr>
              <a:t>, el cual experimenta cambios a lo largo del ciclo en respuesta a las variaciones hormonales:</a:t>
            </a:r>
          </a:p>
          <a:p>
            <a:pPr algn="just">
              <a:buFont typeface="Arial" panose="020B0604020202020204" pitchFamily="34" charset="0"/>
              <a:buChar char="•"/>
            </a:pPr>
            <a:r>
              <a:rPr lang="es-ES" b="0" i="0" dirty="0" smtClean="0">
                <a:solidFill>
                  <a:srgbClr val="333333"/>
                </a:solidFill>
                <a:effectLst/>
                <a:latin typeface="PT Sans"/>
              </a:rPr>
              <a:t>En los últimos días de menstruación, el moco cervical es aún escaso. No obstante, a medida que avanza la fase folicular del ciclo menstrual y aumentan los estrógenos, habrá más cantidad de </a:t>
            </a:r>
            <a:r>
              <a:rPr lang="es-ES" b="0" i="0" u="sng" dirty="0" smtClean="0">
                <a:solidFill>
                  <a:srgbClr val="333333"/>
                </a:solidFill>
                <a:effectLst/>
                <a:latin typeface="PT Sans"/>
                <a:hlinkClick r:id="rId3"/>
              </a:rPr>
              <a:t>flujo cervical</a:t>
            </a:r>
            <a:r>
              <a:rPr lang="es-ES" b="0" i="0" dirty="0" smtClean="0">
                <a:solidFill>
                  <a:srgbClr val="333333"/>
                </a:solidFill>
                <a:effectLst/>
                <a:latin typeface="PT Sans"/>
              </a:rPr>
              <a:t> pegajoso, opaco y, más o menos, cremoso o viscoso.</a:t>
            </a:r>
          </a:p>
          <a:p>
            <a:pPr algn="just">
              <a:buFont typeface="Arial" panose="020B0604020202020204" pitchFamily="34" charset="0"/>
              <a:buChar char="•"/>
            </a:pPr>
            <a:r>
              <a:rPr lang="es-ES" b="0" i="0" dirty="0" smtClean="0">
                <a:solidFill>
                  <a:srgbClr val="333333"/>
                </a:solidFill>
                <a:effectLst/>
                <a:latin typeface="PT Sans"/>
              </a:rPr>
              <a:t>Cuando la </a:t>
            </a:r>
            <a:r>
              <a:rPr lang="es-ES" b="1" i="0" u="sng" dirty="0" smtClean="0">
                <a:solidFill>
                  <a:srgbClr val="333333"/>
                </a:solidFill>
                <a:effectLst/>
                <a:latin typeface="PT Sans"/>
                <a:hlinkClick r:id="rId4"/>
              </a:rPr>
              <a:t>ovulación</a:t>
            </a:r>
            <a:r>
              <a:rPr lang="es-ES" b="0" i="0" dirty="0" smtClean="0">
                <a:solidFill>
                  <a:srgbClr val="333333"/>
                </a:solidFill>
                <a:effectLst/>
                <a:latin typeface="PT Sans"/>
              </a:rPr>
              <a:t> se aproxima, la mujer notará una mayor cantidad de flujo vaginal, ya que el moco cervical aumenta. Este tendrá un aspecto transparente, resbaladizo y elástico. Por ello, el moco cervical </a:t>
            </a:r>
            <a:r>
              <a:rPr lang="es-ES" b="0" i="0" dirty="0" err="1" smtClean="0">
                <a:solidFill>
                  <a:srgbClr val="333333"/>
                </a:solidFill>
                <a:effectLst/>
                <a:latin typeface="PT Sans"/>
              </a:rPr>
              <a:t>periovulatorio</a:t>
            </a:r>
            <a:r>
              <a:rPr lang="es-ES" b="0" i="0" dirty="0" smtClean="0">
                <a:solidFill>
                  <a:srgbClr val="333333"/>
                </a:solidFill>
                <a:effectLst/>
                <a:latin typeface="PT Sans"/>
              </a:rPr>
              <a:t> se parece a la </a:t>
            </a:r>
            <a:r>
              <a:rPr lang="es-ES" b="1" i="0" dirty="0" smtClean="0">
                <a:solidFill>
                  <a:srgbClr val="333333"/>
                </a:solidFill>
                <a:effectLst/>
                <a:latin typeface="PT Sans"/>
              </a:rPr>
              <a:t>clara de huevo</a:t>
            </a:r>
            <a:r>
              <a:rPr lang="es-ES" b="0" i="0" dirty="0" smtClean="0">
                <a:solidFill>
                  <a:srgbClr val="333333"/>
                </a:solidFill>
                <a:effectLst/>
                <a:latin typeface="PT Sans"/>
              </a:rPr>
              <a:t> cruda. Esta consistencia del moco cervical permite la entrada de los espermatozoides y facilita su ascenso hasta las trompas de Falopio.</a:t>
            </a:r>
          </a:p>
          <a:p>
            <a:pPr algn="just">
              <a:buFont typeface="Arial" panose="020B0604020202020204" pitchFamily="34" charset="0"/>
              <a:buChar char="•"/>
            </a:pPr>
            <a:r>
              <a:rPr lang="es-ES" b="0" i="0" dirty="0" smtClean="0">
                <a:solidFill>
                  <a:srgbClr val="333333"/>
                </a:solidFill>
                <a:effectLst/>
                <a:latin typeface="PT Sans"/>
              </a:rPr>
              <a:t>En la </a:t>
            </a:r>
            <a:r>
              <a:rPr lang="es-ES" b="0" i="0" u="sng" dirty="0" smtClean="0">
                <a:solidFill>
                  <a:srgbClr val="333333"/>
                </a:solidFill>
                <a:effectLst/>
                <a:latin typeface="PT Sans"/>
                <a:hlinkClick r:id="rId5"/>
              </a:rPr>
              <a:t>fase lútea</a:t>
            </a:r>
            <a:r>
              <a:rPr lang="es-ES" b="0" i="0" dirty="0" smtClean="0">
                <a:solidFill>
                  <a:srgbClr val="333333"/>
                </a:solidFill>
                <a:effectLst/>
                <a:latin typeface="PT Sans"/>
              </a:rPr>
              <a:t> </a:t>
            </a:r>
            <a:r>
              <a:rPr lang="es-ES" b="0" i="0" dirty="0" err="1" smtClean="0">
                <a:solidFill>
                  <a:srgbClr val="333333"/>
                </a:solidFill>
                <a:effectLst/>
                <a:latin typeface="PT Sans"/>
              </a:rPr>
              <a:t>postovulatoria</a:t>
            </a:r>
            <a:r>
              <a:rPr lang="es-ES" b="0" i="0" dirty="0" smtClean="0">
                <a:solidFill>
                  <a:srgbClr val="333333"/>
                </a:solidFill>
                <a:effectLst/>
                <a:latin typeface="PT Sans"/>
              </a:rPr>
              <a:t> el flujo vaginal será de nuevo escaso y pegajoso.</a:t>
            </a:r>
          </a:p>
          <a:p>
            <a:endParaRPr lang="es-AR" dirty="0"/>
          </a:p>
        </p:txBody>
      </p:sp>
      <p:sp>
        <p:nvSpPr>
          <p:cNvPr id="4" name="Marcador de número de diapositiva 3"/>
          <p:cNvSpPr>
            <a:spLocks noGrp="1"/>
          </p:cNvSpPr>
          <p:nvPr>
            <p:ph type="sldNum" sz="quarter" idx="10"/>
          </p:nvPr>
        </p:nvSpPr>
        <p:spPr/>
        <p:txBody>
          <a:bodyPr/>
          <a:lstStyle/>
          <a:p>
            <a:fld id="{CAB2A985-DBA5-4423-8372-5401980CED15}" type="slidenum">
              <a:rPr lang="es-AR" smtClean="0"/>
              <a:t>12</a:t>
            </a:fld>
            <a:endParaRPr lang="es-AR"/>
          </a:p>
        </p:txBody>
      </p:sp>
    </p:spTree>
    <p:extLst>
      <p:ext uri="{BB962C8B-B14F-4D97-AF65-F5344CB8AC3E}">
        <p14:creationId xmlns:p14="http://schemas.microsoft.com/office/powerpoint/2010/main" val="33088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b="1" dirty="0" err="1"/>
              <a:t>Ciclo</a:t>
            </a:r>
            <a:r>
              <a:rPr b="1" dirty="0"/>
              <a:t> </a:t>
            </a:r>
            <a:r>
              <a:rPr b="1" dirty="0" err="1"/>
              <a:t>Reproductor</a:t>
            </a:r>
            <a:r>
              <a:rPr b="1" dirty="0"/>
              <a:t> </a:t>
            </a:r>
            <a:r>
              <a:rPr b="1" dirty="0" err="1"/>
              <a:t>Femenino</a:t>
            </a:r>
            <a:r>
              <a:rPr b="1" dirty="0"/>
              <a:t> </a:t>
            </a:r>
            <a:r>
              <a:rPr b="1" dirty="0" smtClean="0"/>
              <a:t>y</a:t>
            </a:r>
            <a:r>
              <a:rPr lang="es-ES" b="1" dirty="0" smtClean="0"/>
              <a:t> Masculino.</a:t>
            </a:r>
            <a:br>
              <a:rPr lang="es-ES" b="1" dirty="0" smtClean="0"/>
            </a:br>
            <a:r>
              <a:rPr b="1" dirty="0" smtClean="0"/>
              <a:t> </a:t>
            </a:r>
            <a:r>
              <a:rPr b="1" dirty="0" err="1"/>
              <a:t>Regulación</a:t>
            </a:r>
            <a:r>
              <a:rPr b="1" dirty="0"/>
              <a:t> </a:t>
            </a:r>
            <a:r>
              <a:rPr b="1" dirty="0" smtClean="0"/>
              <a:t>Hormonal</a:t>
            </a:r>
            <a:endParaRPr b="1" dirty="0"/>
          </a:p>
        </p:txBody>
      </p:sp>
      <p:sp>
        <p:nvSpPr>
          <p:cNvPr id="3" name="Subtitle 2"/>
          <p:cNvSpPr>
            <a:spLocks noGrp="1"/>
          </p:cNvSpPr>
          <p:nvPr>
            <p:ph type="subTitle" idx="1"/>
          </p:nvPr>
        </p:nvSpPr>
        <p:spPr/>
        <p:txBody>
          <a:bodyPr/>
          <a:lstStyle/>
          <a:p>
            <a:r>
              <a:rPr b="1" dirty="0" err="1"/>
              <a:t>Embriología</a:t>
            </a:r>
            <a:r>
              <a:rPr b="1" dirty="0"/>
              <a:t> - </a:t>
            </a:r>
            <a:r>
              <a:rPr b="1" dirty="0" err="1"/>
              <a:t>Licenciatura</a:t>
            </a:r>
            <a:r>
              <a:rPr b="1" dirty="0"/>
              <a:t> en </a:t>
            </a:r>
            <a:r>
              <a:rPr b="1" dirty="0" err="1"/>
              <a:t>Kinesiología</a:t>
            </a:r>
            <a:r>
              <a:rPr b="1" dirty="0"/>
              <a:t> y </a:t>
            </a:r>
            <a:r>
              <a:rPr b="1" dirty="0" err="1"/>
              <a:t>Fisiatría</a:t>
            </a:r>
            <a:endParaRPr b="1" dirty="0"/>
          </a:p>
        </p:txBody>
      </p:sp>
      <p:pic>
        <p:nvPicPr>
          <p:cNvPr id="4" name="Imagen 3"/>
          <p:cNvPicPr>
            <a:picLocks noChangeAspect="1"/>
          </p:cNvPicPr>
          <p:nvPr/>
        </p:nvPicPr>
        <p:blipFill rotWithShape="1">
          <a:blip r:embed="rId3"/>
          <a:srcRect l="5881" r="12540"/>
          <a:stretch/>
        </p:blipFill>
        <p:spPr>
          <a:xfrm>
            <a:off x="-2580" y="0"/>
            <a:ext cx="1357746" cy="10486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7200" y="397565"/>
            <a:ext cx="4154557" cy="369332"/>
          </a:xfrm>
          <a:prstGeom prst="rect">
            <a:avLst/>
          </a:prstGeom>
          <a:noFill/>
        </p:spPr>
        <p:txBody>
          <a:bodyPr wrap="square" rtlCol="0">
            <a:spAutoFit/>
          </a:bodyPr>
          <a:lstStyle/>
          <a:p>
            <a:pPr marL="285750" indent="-285750">
              <a:buFont typeface="Wingdings" panose="05000000000000000000" pitchFamily="2" charset="2"/>
              <a:buChar char="Ø"/>
            </a:pPr>
            <a:r>
              <a:rPr lang="es-ES" b="1" dirty="0" smtClean="0"/>
              <a:t>Fase lútea y hormonas sexuales</a:t>
            </a:r>
            <a:endParaRPr lang="es-AR" b="1" dirty="0"/>
          </a:p>
        </p:txBody>
      </p:sp>
      <p:pic>
        <p:nvPicPr>
          <p:cNvPr id="3" name="Imagen 2"/>
          <p:cNvPicPr>
            <a:picLocks noChangeAspect="1"/>
          </p:cNvPicPr>
          <p:nvPr/>
        </p:nvPicPr>
        <p:blipFill>
          <a:blip r:embed="rId3"/>
          <a:stretch>
            <a:fillRect/>
          </a:stretch>
        </p:blipFill>
        <p:spPr>
          <a:xfrm>
            <a:off x="278296" y="1244202"/>
            <a:ext cx="8666922" cy="3684570"/>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2391267" y="5406077"/>
            <a:ext cx="4083169" cy="369332"/>
          </a:xfrm>
          <a:prstGeom prst="rect">
            <a:avLst/>
          </a:prstGeom>
        </p:spPr>
        <p:txBody>
          <a:bodyPr wrap="none">
            <a:spAutoFit/>
          </a:bodyPr>
          <a:lstStyle/>
          <a:p>
            <a:r>
              <a:rPr lang="es-ES" b="1" dirty="0">
                <a:solidFill>
                  <a:srgbClr val="424242"/>
                </a:solidFill>
                <a:latin typeface="PT Sans"/>
              </a:rPr>
              <a:t>Niveles hormonales en la fase lútea</a:t>
            </a:r>
            <a:endParaRPr lang="es-ES" b="1" i="0" dirty="0">
              <a:solidFill>
                <a:srgbClr val="424242"/>
              </a:solidFill>
              <a:effectLst/>
              <a:latin typeface="PT Sans"/>
            </a:endParaRPr>
          </a:p>
        </p:txBody>
      </p:sp>
    </p:spTree>
    <p:extLst>
      <p:ext uri="{BB962C8B-B14F-4D97-AF65-F5344CB8AC3E}">
        <p14:creationId xmlns:p14="http://schemas.microsoft.com/office/powerpoint/2010/main" val="338669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7200" y="397565"/>
            <a:ext cx="4154557" cy="369332"/>
          </a:xfrm>
          <a:prstGeom prst="rect">
            <a:avLst/>
          </a:prstGeom>
          <a:noFill/>
        </p:spPr>
        <p:txBody>
          <a:bodyPr wrap="square" rtlCol="0">
            <a:spAutoFit/>
          </a:bodyPr>
          <a:lstStyle/>
          <a:p>
            <a:pPr marL="285750" indent="-285750">
              <a:buFont typeface="Wingdings" panose="05000000000000000000" pitchFamily="2" charset="2"/>
              <a:buChar char="Ø"/>
            </a:pPr>
            <a:r>
              <a:rPr lang="es-ES" b="1" dirty="0" smtClean="0"/>
              <a:t>Fase lútea y útero</a:t>
            </a:r>
            <a:endParaRPr lang="es-AR" b="1" dirty="0"/>
          </a:p>
        </p:txBody>
      </p:sp>
      <p:pic>
        <p:nvPicPr>
          <p:cNvPr id="3074" name="Picture 2" descr="¿Qué ocurre en el endometrio en la fase lút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1" y="1354351"/>
            <a:ext cx="7792941"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1541250" y="850664"/>
            <a:ext cx="5983356" cy="369332"/>
          </a:xfrm>
          <a:prstGeom prst="rect">
            <a:avLst/>
          </a:prstGeom>
        </p:spPr>
        <p:txBody>
          <a:bodyPr wrap="square">
            <a:spAutoFit/>
          </a:bodyPr>
          <a:lstStyle/>
          <a:p>
            <a:r>
              <a:rPr lang="es-ES" b="1" dirty="0">
                <a:solidFill>
                  <a:srgbClr val="424242"/>
                </a:solidFill>
                <a:latin typeface="PT Sans"/>
              </a:rPr>
              <a:t>¿Qué ocurre en el endometrio en la fase lútea?</a:t>
            </a:r>
            <a:endParaRPr lang="es-ES" b="1" i="0" dirty="0">
              <a:solidFill>
                <a:srgbClr val="424242"/>
              </a:solidFill>
              <a:effectLst/>
              <a:latin typeface="PT Sans"/>
            </a:endParaRPr>
          </a:p>
        </p:txBody>
      </p:sp>
      <p:sp>
        <p:nvSpPr>
          <p:cNvPr id="4" name="Rectángulo 3"/>
          <p:cNvSpPr/>
          <p:nvPr/>
        </p:nvSpPr>
        <p:spPr>
          <a:xfrm>
            <a:off x="270676" y="4959578"/>
            <a:ext cx="8682162" cy="1754326"/>
          </a:xfrm>
          <a:prstGeom prst="rect">
            <a:avLst/>
          </a:prstGeom>
        </p:spPr>
        <p:txBody>
          <a:bodyPr wrap="square">
            <a:spAutoFit/>
          </a:bodyPr>
          <a:lstStyle/>
          <a:p>
            <a:r>
              <a:rPr lang="es-ES" dirty="0" smtClean="0"/>
              <a:t>Durante </a:t>
            </a:r>
            <a:r>
              <a:rPr lang="es-ES" dirty="0"/>
              <a:t>la fase lútea y gracias a la progesterona liberada por el cuerpo lúteo, el endometrio se hace secretor (</a:t>
            </a:r>
            <a:r>
              <a:rPr lang="es-ES" b="1" dirty="0"/>
              <a:t>fase secretora</a:t>
            </a:r>
            <a:r>
              <a:rPr lang="es-ES" dirty="0"/>
              <a:t>) y produce ciertas sustancias para prepararse para una posible implantación.</a:t>
            </a:r>
          </a:p>
          <a:p>
            <a:r>
              <a:rPr lang="es-ES" dirty="0"/>
              <a:t>Si </a:t>
            </a:r>
            <a:r>
              <a:rPr lang="es-ES" dirty="0" smtClean="0"/>
              <a:t>no hay fecundación y embarazo, </a:t>
            </a:r>
            <a:r>
              <a:rPr lang="es-ES" dirty="0"/>
              <a:t>la bajada de los niveles de estrógenos y progesterona (por la desintegración del cuerpo lúteo) desencadenará que el endometrio se desprenda al final de la fase lútea.</a:t>
            </a:r>
          </a:p>
        </p:txBody>
      </p:sp>
    </p:spTree>
    <p:extLst>
      <p:ext uri="{BB962C8B-B14F-4D97-AF65-F5344CB8AC3E}">
        <p14:creationId xmlns:p14="http://schemas.microsoft.com/office/powerpoint/2010/main" val="95522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6591" y="376990"/>
            <a:ext cx="3975652" cy="400110"/>
          </a:xfrm>
          <a:prstGeom prst="rect">
            <a:avLst/>
          </a:prstGeom>
          <a:noFill/>
        </p:spPr>
        <p:txBody>
          <a:bodyPr wrap="square" rtlCol="0">
            <a:spAutoFit/>
          </a:bodyPr>
          <a:lstStyle/>
          <a:p>
            <a:r>
              <a:rPr lang="es-ES" sz="2000" b="1" i="1" dirty="0" smtClean="0">
                <a:effectLst>
                  <a:outerShdw blurRad="38100" dist="38100" dir="2700000" algn="tl">
                    <a:srgbClr val="000000">
                      <a:alpha val="43137"/>
                    </a:srgbClr>
                  </a:outerShdw>
                </a:effectLst>
              </a:rPr>
              <a:t>CICLO CERVICAL </a:t>
            </a:r>
            <a:endParaRPr lang="es-AR" sz="2000" b="1" i="1" dirty="0">
              <a:effectLst>
                <a:outerShdw blurRad="38100" dist="38100" dir="2700000" algn="tl">
                  <a:srgbClr val="000000">
                    <a:alpha val="43137"/>
                  </a:srgbClr>
                </a:outerShdw>
              </a:effectLst>
            </a:endParaRPr>
          </a:p>
        </p:txBody>
      </p:sp>
      <p:pic>
        <p:nvPicPr>
          <p:cNvPr id="4098" name="Picture 2" descr="Moco cervical y ciclo menstr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23" y="1011198"/>
            <a:ext cx="7962351" cy="338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618556" y="4705496"/>
            <a:ext cx="8086283" cy="1938992"/>
          </a:xfrm>
          <a:prstGeom prst="rect">
            <a:avLst/>
          </a:prstGeom>
        </p:spPr>
        <p:txBody>
          <a:bodyPr wrap="square">
            <a:spAutoFit/>
          </a:bodyPr>
          <a:lstStyle/>
          <a:p>
            <a:pPr lvl="0" algn="just" defTabSz="914400">
              <a:defRPr/>
            </a:pPr>
            <a:r>
              <a:rPr lang="es-ES" sz="1200" dirty="0">
                <a:solidFill>
                  <a:srgbClr val="001D35"/>
                </a:solidFill>
                <a:latin typeface="Google Sans"/>
              </a:rPr>
              <a:t>El moco cervical cambia a lo largo del ciclo menstrual y se puede reconocer en sus diferentes etapas por su textura o color. A continuación, se describen las principales etapas del ciclo cervical:</a:t>
            </a:r>
          </a:p>
          <a:p>
            <a:pPr lvl="0" algn="just" defTabSz="914400">
              <a:buFont typeface="Arial" panose="020B0604020202020204" pitchFamily="34" charset="0"/>
              <a:buChar char="•"/>
              <a:defRPr/>
            </a:pPr>
            <a:r>
              <a:rPr lang="es-ES" sz="1200" b="1" dirty="0">
                <a:solidFill>
                  <a:srgbClr val="001D35"/>
                </a:solidFill>
                <a:latin typeface="Google Sans"/>
              </a:rPr>
              <a:t>Ciclo temprano</a:t>
            </a:r>
            <a:r>
              <a:rPr lang="es-ES" sz="1200" dirty="0">
                <a:solidFill>
                  <a:srgbClr val="001D35"/>
                </a:solidFill>
                <a:latin typeface="Google Sans"/>
              </a:rPr>
              <a:t>: Durante la menstruación, no hay moco cervical</a:t>
            </a:r>
          </a:p>
          <a:p>
            <a:pPr lvl="0" algn="just" defTabSz="914400">
              <a:buFont typeface="Arial" panose="020B0604020202020204" pitchFamily="34" charset="0"/>
              <a:buChar char="•"/>
              <a:defRPr/>
            </a:pPr>
            <a:r>
              <a:rPr lang="es-ES" sz="1200" b="1" dirty="0" err="1">
                <a:solidFill>
                  <a:srgbClr val="001D35"/>
                </a:solidFill>
                <a:latin typeface="Google Sans"/>
              </a:rPr>
              <a:t>Posperiodo</a:t>
            </a:r>
            <a:r>
              <a:rPr lang="es-ES" sz="1200" dirty="0">
                <a:solidFill>
                  <a:srgbClr val="001D35"/>
                </a:solidFill>
                <a:latin typeface="Google Sans"/>
              </a:rPr>
              <a:t>: Puede haber poco o ningún flujo, pero pronto puede aparecer un líquido pegajoso</a:t>
            </a:r>
          </a:p>
          <a:p>
            <a:pPr lvl="0" algn="just" defTabSz="914400">
              <a:buFont typeface="Arial" panose="020B0604020202020204" pitchFamily="34" charset="0"/>
              <a:buChar char="•"/>
              <a:defRPr/>
            </a:pPr>
            <a:r>
              <a:rPr lang="es-ES" sz="1200" b="1" dirty="0" err="1">
                <a:solidFill>
                  <a:srgbClr val="001D35"/>
                </a:solidFill>
                <a:latin typeface="Google Sans"/>
              </a:rPr>
              <a:t>Preovulación</a:t>
            </a:r>
            <a:r>
              <a:rPr lang="es-ES" sz="1200" dirty="0">
                <a:solidFill>
                  <a:srgbClr val="001D35"/>
                </a:solidFill>
                <a:latin typeface="Google Sans"/>
              </a:rPr>
              <a:t>: El líquido pegajoso se vuelve más ralo y turbio, y finalmente se vuelve viscoso y se parece a las claras de huevo</a:t>
            </a:r>
          </a:p>
          <a:p>
            <a:pPr lvl="0" algn="just" defTabSz="914400">
              <a:buFont typeface="Arial" panose="020B0604020202020204" pitchFamily="34" charset="0"/>
              <a:buChar char="•"/>
              <a:defRPr/>
            </a:pPr>
            <a:r>
              <a:rPr lang="es-ES" sz="1200" b="1" dirty="0">
                <a:solidFill>
                  <a:srgbClr val="001D35"/>
                </a:solidFill>
                <a:latin typeface="Google Sans"/>
              </a:rPr>
              <a:t>Ovulación</a:t>
            </a:r>
            <a:r>
              <a:rPr lang="es-ES" sz="1200" dirty="0">
                <a:solidFill>
                  <a:srgbClr val="001D35"/>
                </a:solidFill>
                <a:latin typeface="Google Sans"/>
              </a:rPr>
              <a:t>: El líquido cervical está muy húmedo y viscoso, y se puede estirar más de dos centímetros entre los dedos</a:t>
            </a:r>
          </a:p>
          <a:p>
            <a:pPr lvl="0" algn="just" defTabSz="914400">
              <a:buFont typeface="Arial" panose="020B0604020202020204" pitchFamily="34" charset="0"/>
              <a:buChar char="•"/>
              <a:defRPr/>
            </a:pPr>
            <a:r>
              <a:rPr lang="es-ES" sz="1200" b="1" dirty="0" err="1">
                <a:solidFill>
                  <a:srgbClr val="001D35"/>
                </a:solidFill>
                <a:latin typeface="Google Sans"/>
              </a:rPr>
              <a:t>Posovulación</a:t>
            </a:r>
            <a:r>
              <a:rPr lang="es-ES" sz="1200" dirty="0">
                <a:solidFill>
                  <a:srgbClr val="001D35"/>
                </a:solidFill>
                <a:latin typeface="Google Sans"/>
              </a:rPr>
              <a:t>: El líquido cervical se seca y puede parecer turbio al principio, luego se vuelve más espeso</a:t>
            </a:r>
          </a:p>
          <a:p>
            <a:pPr lvl="0" algn="just" defTabSz="914400">
              <a:buFont typeface="Arial" panose="020B0604020202020204" pitchFamily="34" charset="0"/>
              <a:buChar char="•"/>
              <a:defRPr/>
            </a:pPr>
            <a:r>
              <a:rPr lang="es-ES" sz="1200" b="1" dirty="0" err="1">
                <a:solidFill>
                  <a:srgbClr val="001D35"/>
                </a:solidFill>
                <a:latin typeface="Google Sans"/>
              </a:rPr>
              <a:t>Preperiodo</a:t>
            </a:r>
            <a:r>
              <a:rPr lang="es-ES" sz="1200" dirty="0">
                <a:solidFill>
                  <a:srgbClr val="001D35"/>
                </a:solidFill>
                <a:latin typeface="Google Sans"/>
              </a:rPr>
              <a:t>: El flujo puede tener una consistencia similar a la de un pegamento </a:t>
            </a:r>
          </a:p>
        </p:txBody>
      </p:sp>
    </p:spTree>
    <p:extLst>
      <p:ext uri="{BB962C8B-B14F-4D97-AF65-F5344CB8AC3E}">
        <p14:creationId xmlns:p14="http://schemas.microsoft.com/office/powerpoint/2010/main" val="4733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3723" y="341114"/>
            <a:ext cx="4330353" cy="369332"/>
          </a:xfrm>
          <a:prstGeom prst="rect">
            <a:avLst/>
          </a:prstGeom>
        </p:spPr>
        <p:txBody>
          <a:bodyPr wrap="none">
            <a:spAutoFit/>
          </a:bodyPr>
          <a:lstStyle/>
          <a:p>
            <a:r>
              <a:rPr lang="es-ES" dirty="0">
                <a:solidFill>
                  <a:srgbClr val="009900"/>
                </a:solidFill>
                <a:latin typeface="Impact" panose="020B0806030902050204" pitchFamily="34" charset="0"/>
              </a:rPr>
              <a:t>REGULACIÓN HORMONAL DE LA REPRODUCCIÓN</a:t>
            </a:r>
            <a:endParaRPr lang="es-AR" dirty="0"/>
          </a:p>
        </p:txBody>
      </p:sp>
      <p:pic>
        <p:nvPicPr>
          <p:cNvPr id="3" name="Imagen 2"/>
          <p:cNvPicPr>
            <a:picLocks noChangeAspect="1"/>
          </p:cNvPicPr>
          <p:nvPr/>
        </p:nvPicPr>
        <p:blipFill>
          <a:blip r:embed="rId2"/>
          <a:stretch>
            <a:fillRect/>
          </a:stretch>
        </p:blipFill>
        <p:spPr>
          <a:xfrm>
            <a:off x="3375660" y="973454"/>
            <a:ext cx="5328285" cy="5328285"/>
          </a:xfrm>
          <a:prstGeom prst="rect">
            <a:avLst/>
          </a:prstGeom>
        </p:spPr>
      </p:pic>
      <p:sp>
        <p:nvSpPr>
          <p:cNvPr id="4" name="Rectángulo 3"/>
          <p:cNvSpPr/>
          <p:nvPr/>
        </p:nvSpPr>
        <p:spPr>
          <a:xfrm>
            <a:off x="342899" y="1836896"/>
            <a:ext cx="2583181" cy="3788858"/>
          </a:xfrm>
          <a:prstGeom prst="rect">
            <a:avLst/>
          </a:prstGeom>
        </p:spPr>
        <p:txBody>
          <a:bodyPr wrap="square">
            <a:spAutoFit/>
          </a:bodyPr>
          <a:lstStyle/>
          <a:p>
            <a:pPr algn="just">
              <a:lnSpc>
                <a:spcPct val="150000"/>
              </a:lnSpc>
            </a:pPr>
            <a:r>
              <a:rPr lang="es-ES" dirty="0"/>
              <a:t>La producción de las hormonas sexuales femeninas como el 'estradiol' y la 'progesterona' están reguladas por un sistema en el que participan el ovario, la hipófisis anterior y el hipotálamo</a:t>
            </a:r>
            <a:endParaRPr lang="es-AR" dirty="0"/>
          </a:p>
        </p:txBody>
      </p:sp>
    </p:spTree>
    <p:extLst>
      <p:ext uri="{BB962C8B-B14F-4D97-AF65-F5344CB8AC3E}">
        <p14:creationId xmlns:p14="http://schemas.microsoft.com/office/powerpoint/2010/main" val="575951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err="1" smtClean="0"/>
              <a:t>Regulación</a:t>
            </a:r>
            <a:r>
              <a:rPr dirty="0" smtClean="0"/>
              <a:t> </a:t>
            </a:r>
            <a:r>
              <a:rPr dirty="0"/>
              <a:t>Hormonal </a:t>
            </a:r>
            <a:r>
              <a:rPr dirty="0" err="1"/>
              <a:t>Femenina</a:t>
            </a:r>
            <a:endParaRPr dirty="0"/>
          </a:p>
        </p:txBody>
      </p:sp>
      <p:sp>
        <p:nvSpPr>
          <p:cNvPr id="3" name="Content Placeholder 2"/>
          <p:cNvSpPr>
            <a:spLocks noGrp="1"/>
          </p:cNvSpPr>
          <p:nvPr>
            <p:ph idx="1"/>
          </p:nvPr>
        </p:nvSpPr>
        <p:spPr/>
        <p:txBody>
          <a:bodyPr/>
          <a:lstStyle/>
          <a:p>
            <a:r>
              <a:rPr dirty="0" err="1" smtClean="0"/>
              <a:t>Eje</a:t>
            </a:r>
            <a:r>
              <a:rPr dirty="0" smtClean="0"/>
              <a:t> </a:t>
            </a:r>
            <a:r>
              <a:rPr dirty="0" err="1"/>
              <a:t>Hipotálamo-Hipófisis-Ovarios</a:t>
            </a:r>
            <a:endParaRPr dirty="0"/>
          </a:p>
          <a:p>
            <a:r>
              <a:rPr dirty="0" smtClean="0"/>
              <a:t>Feedback </a:t>
            </a:r>
            <a:r>
              <a:rPr dirty="0" err="1"/>
              <a:t>positivo</a:t>
            </a:r>
            <a:r>
              <a:rPr dirty="0"/>
              <a:t> y </a:t>
            </a:r>
            <a:r>
              <a:rPr dirty="0" err="1" smtClean="0"/>
              <a:t>negativo</a:t>
            </a:r>
            <a:r>
              <a:rPr dirty="0" smtClean="0"/>
              <a:t>:</a:t>
            </a:r>
            <a:r>
              <a:rPr lang="es-ES" dirty="0" smtClean="0"/>
              <a:t> </a:t>
            </a:r>
            <a:r>
              <a:rPr dirty="0" err="1" smtClean="0"/>
              <a:t>Estrógenos</a:t>
            </a:r>
            <a:r>
              <a:rPr dirty="0" smtClean="0"/>
              <a:t> </a:t>
            </a:r>
            <a:r>
              <a:rPr dirty="0"/>
              <a:t>y LH en la </a:t>
            </a:r>
            <a:r>
              <a:rPr dirty="0" err="1"/>
              <a:t>ovulación</a:t>
            </a:r>
            <a:r>
              <a:rPr dirty="0"/>
              <a:t>.</a:t>
            </a:r>
          </a:p>
          <a:p>
            <a:r>
              <a:rPr dirty="0" err="1" smtClean="0"/>
              <a:t>Relación</a:t>
            </a:r>
            <a:r>
              <a:rPr dirty="0" smtClean="0"/>
              <a:t> </a:t>
            </a:r>
            <a:r>
              <a:rPr dirty="0"/>
              <a:t>entre </a:t>
            </a:r>
            <a:r>
              <a:rPr dirty="0" err="1"/>
              <a:t>ciclos</a:t>
            </a:r>
            <a:r>
              <a:rPr dirty="0"/>
              <a:t> </a:t>
            </a:r>
            <a:r>
              <a:rPr dirty="0" err="1"/>
              <a:t>hormonales</a:t>
            </a:r>
            <a:r>
              <a:rPr dirty="0"/>
              <a:t> y </a:t>
            </a:r>
            <a:r>
              <a:rPr dirty="0" err="1"/>
              <a:t>función</a:t>
            </a:r>
            <a:r>
              <a:rPr dirty="0"/>
              <a:t> </a:t>
            </a:r>
            <a:r>
              <a:rPr dirty="0" err="1"/>
              <a:t>uterina</a:t>
            </a:r>
            <a:r>
              <a:rPr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Caso Clínico: Osteoporosis Postmenopáusica</a:t>
            </a:r>
          </a:p>
        </p:txBody>
      </p:sp>
      <p:sp>
        <p:nvSpPr>
          <p:cNvPr id="3" name="Content Placeholder 2"/>
          <p:cNvSpPr>
            <a:spLocks noGrp="1"/>
          </p:cNvSpPr>
          <p:nvPr>
            <p:ph idx="1"/>
          </p:nvPr>
        </p:nvSpPr>
        <p:spPr/>
        <p:txBody>
          <a:bodyPr/>
          <a:lstStyle/>
          <a:p>
            <a:r>
              <a:rPr dirty="0" err="1" smtClean="0"/>
              <a:t>Paciente</a:t>
            </a:r>
            <a:r>
              <a:rPr dirty="0" smtClean="0"/>
              <a:t> </a:t>
            </a:r>
            <a:r>
              <a:rPr dirty="0" err="1"/>
              <a:t>mujer</a:t>
            </a:r>
            <a:r>
              <a:rPr dirty="0"/>
              <a:t> </a:t>
            </a:r>
            <a:r>
              <a:rPr dirty="0" err="1"/>
              <a:t>postmenopáusica</a:t>
            </a:r>
            <a:r>
              <a:rPr dirty="0"/>
              <a:t> con osteoporosis.</a:t>
            </a:r>
          </a:p>
          <a:p>
            <a:pPr marL="0" indent="0">
              <a:buNone/>
            </a:pPr>
            <a:r>
              <a:rPr dirty="0"/>
              <a:t>- </a:t>
            </a:r>
            <a:r>
              <a:rPr dirty="0" err="1"/>
              <a:t>Causa</a:t>
            </a:r>
            <a:r>
              <a:rPr dirty="0"/>
              <a:t>: </a:t>
            </a:r>
            <a:r>
              <a:rPr dirty="0" err="1"/>
              <a:t>Disminución</a:t>
            </a:r>
            <a:r>
              <a:rPr dirty="0"/>
              <a:t> de </a:t>
            </a:r>
            <a:r>
              <a:rPr dirty="0" err="1"/>
              <a:t>estrógenos</a:t>
            </a:r>
            <a:r>
              <a:rPr dirty="0"/>
              <a:t> y </a:t>
            </a:r>
            <a:r>
              <a:rPr dirty="0" err="1"/>
              <a:t>pérdida</a:t>
            </a:r>
            <a:r>
              <a:rPr dirty="0"/>
              <a:t> de </a:t>
            </a:r>
            <a:r>
              <a:rPr dirty="0" err="1"/>
              <a:t>densidad</a:t>
            </a:r>
            <a:r>
              <a:rPr dirty="0"/>
              <a:t> </a:t>
            </a:r>
            <a:r>
              <a:rPr dirty="0" err="1"/>
              <a:t>ósea</a:t>
            </a:r>
            <a:r>
              <a:rPr dirty="0"/>
              <a:t>.</a:t>
            </a:r>
          </a:p>
          <a:p>
            <a:pPr marL="0" indent="0">
              <a:buNone/>
            </a:pPr>
            <a:r>
              <a:rPr dirty="0"/>
              <a:t>- </a:t>
            </a:r>
            <a:r>
              <a:rPr dirty="0" err="1"/>
              <a:t>Intervenciones</a:t>
            </a:r>
            <a:r>
              <a:rPr dirty="0"/>
              <a:t> </a:t>
            </a:r>
            <a:r>
              <a:rPr dirty="0" err="1"/>
              <a:t>kinesiológicas</a:t>
            </a:r>
            <a:r>
              <a:rPr dirty="0"/>
              <a:t>:</a:t>
            </a:r>
          </a:p>
          <a:p>
            <a:pPr marL="0" indent="0">
              <a:buNone/>
            </a:pPr>
            <a:r>
              <a:rPr dirty="0" smtClean="0"/>
              <a:t>- </a:t>
            </a:r>
            <a:r>
              <a:rPr dirty="0" err="1"/>
              <a:t>Ejercicios</a:t>
            </a:r>
            <a:r>
              <a:rPr dirty="0"/>
              <a:t> de </a:t>
            </a:r>
            <a:r>
              <a:rPr dirty="0" err="1"/>
              <a:t>resistencia</a:t>
            </a:r>
            <a:r>
              <a:rPr dirty="0"/>
              <a:t> para </a:t>
            </a:r>
            <a:r>
              <a:rPr dirty="0" err="1"/>
              <a:t>estimular</a:t>
            </a:r>
            <a:r>
              <a:rPr dirty="0"/>
              <a:t> la </a:t>
            </a:r>
            <a:r>
              <a:rPr dirty="0" err="1"/>
              <a:t>densidad</a:t>
            </a:r>
            <a:r>
              <a:rPr dirty="0"/>
              <a:t> </a:t>
            </a:r>
            <a:r>
              <a:rPr dirty="0" err="1"/>
              <a:t>ósea</a:t>
            </a:r>
            <a:r>
              <a:rPr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274470" y="937447"/>
            <a:ext cx="8455699" cy="3593672"/>
          </a:xfrm>
          <a:prstGeom prst="rect">
            <a:avLst/>
          </a:prstGeom>
          <a:ln>
            <a:noFill/>
          </a:ln>
          <a:effectLst>
            <a:outerShdw blurRad="292100" dist="139700" dir="2700000" algn="tl" rotWithShape="0">
              <a:srgbClr val="333333">
                <a:alpha val="65000"/>
              </a:srgbClr>
            </a:outerShdw>
          </a:effectLst>
        </p:spPr>
      </p:pic>
      <p:sp>
        <p:nvSpPr>
          <p:cNvPr id="5" name="CuadroTexto 4"/>
          <p:cNvSpPr txBox="1"/>
          <p:nvPr/>
        </p:nvSpPr>
        <p:spPr>
          <a:xfrm>
            <a:off x="1888436" y="316655"/>
            <a:ext cx="4711147" cy="461665"/>
          </a:xfrm>
          <a:prstGeom prst="rect">
            <a:avLst/>
          </a:prstGeom>
          <a:noFill/>
        </p:spPr>
        <p:txBody>
          <a:bodyPr wrap="square" rtlCol="0">
            <a:spAutoFit/>
          </a:bodyPr>
          <a:lstStyle/>
          <a:p>
            <a:pPr algn="ctr"/>
            <a:r>
              <a:rPr lang="es-ES" sz="2400" b="1" i="1" dirty="0" smtClean="0">
                <a:solidFill>
                  <a:srgbClr val="C00000"/>
                </a:solidFill>
                <a:effectLst>
                  <a:outerShdw blurRad="38100" dist="38100" dir="2700000" algn="tl">
                    <a:srgbClr val="000000">
                      <a:alpha val="43137"/>
                    </a:srgbClr>
                  </a:outerShdw>
                </a:effectLst>
              </a:rPr>
              <a:t>CONTROL HORMONAL MASCULINO</a:t>
            </a:r>
            <a:endParaRPr lang="es-AR" sz="2400" b="1" i="1" dirty="0">
              <a:solidFill>
                <a:srgbClr val="C00000"/>
              </a:solidFill>
              <a:effectLst>
                <a:outerShdw blurRad="38100" dist="38100" dir="2700000" algn="tl">
                  <a:srgbClr val="000000">
                    <a:alpha val="43137"/>
                  </a:srgbClr>
                </a:outerShdw>
              </a:effectLst>
            </a:endParaRPr>
          </a:p>
        </p:txBody>
      </p:sp>
      <p:sp>
        <p:nvSpPr>
          <p:cNvPr id="6" name="Rectángulo 5"/>
          <p:cNvSpPr/>
          <p:nvPr/>
        </p:nvSpPr>
        <p:spPr>
          <a:xfrm>
            <a:off x="265526" y="4782579"/>
            <a:ext cx="2994510" cy="1600438"/>
          </a:xfrm>
          <a:prstGeom prst="rect">
            <a:avLst/>
          </a:prstGeom>
        </p:spPr>
        <p:txBody>
          <a:bodyPr wrap="square">
            <a:spAutoFit/>
          </a:bodyPr>
          <a:lstStyle/>
          <a:p>
            <a:pPr algn="just"/>
            <a:r>
              <a:rPr lang="es-ES" sz="1400" dirty="0"/>
              <a:t>La LH que libera la hipófisis, al llegar al testículo, actúa sobre las células de Leydig. Estas células se localizan en el intersticio testicular, entre los túbulos seminíferos donde se producen los espermatozoides, y su función es producir </a:t>
            </a:r>
            <a:r>
              <a:rPr lang="es-ES" sz="1400" dirty="0" smtClean="0"/>
              <a:t>testosterona.</a:t>
            </a:r>
            <a:endParaRPr lang="es-AR" sz="1400" dirty="0"/>
          </a:p>
        </p:txBody>
      </p:sp>
      <p:sp>
        <p:nvSpPr>
          <p:cNvPr id="7" name="Rectángulo 6"/>
          <p:cNvSpPr/>
          <p:nvPr/>
        </p:nvSpPr>
        <p:spPr>
          <a:xfrm>
            <a:off x="3429000" y="4807761"/>
            <a:ext cx="5715000" cy="1815882"/>
          </a:xfrm>
          <a:prstGeom prst="rect">
            <a:avLst/>
          </a:prstGeom>
        </p:spPr>
        <p:txBody>
          <a:bodyPr wrap="square">
            <a:spAutoFit/>
          </a:bodyPr>
          <a:lstStyle/>
          <a:p>
            <a:r>
              <a:rPr lang="es-ES" sz="1400" dirty="0"/>
              <a:t>L</a:t>
            </a:r>
            <a:r>
              <a:rPr lang="es-ES" sz="1400" dirty="0" smtClean="0"/>
              <a:t>a </a:t>
            </a:r>
            <a:r>
              <a:rPr lang="es-ES" sz="1400" dirty="0"/>
              <a:t>FSH, también liberada por la hipófisis, estimula la espermatogénesis al ejercer su acción sobre las células de </a:t>
            </a:r>
            <a:r>
              <a:rPr lang="es-ES" sz="1400" dirty="0" err="1"/>
              <a:t>Sertoli</a:t>
            </a:r>
            <a:r>
              <a:rPr lang="es-ES" sz="1400" dirty="0"/>
              <a:t>, </a:t>
            </a:r>
            <a:r>
              <a:rPr lang="es-ES" sz="1400" dirty="0" smtClean="0"/>
              <a:t>envolviendo </a:t>
            </a:r>
            <a:r>
              <a:rPr lang="es-ES" sz="1400" dirty="0"/>
              <a:t>a las células germinativas o </a:t>
            </a:r>
            <a:r>
              <a:rPr lang="es-ES" sz="1400" dirty="0" err="1"/>
              <a:t>espermatogonias</a:t>
            </a:r>
            <a:r>
              <a:rPr lang="es-ES" sz="1400" dirty="0"/>
              <a:t> </a:t>
            </a:r>
            <a:r>
              <a:rPr lang="es-ES" sz="1400" dirty="0" smtClean="0"/>
              <a:t>para </a:t>
            </a:r>
            <a:r>
              <a:rPr lang="es-ES" sz="1400" dirty="0"/>
              <a:t>nutrirlas, protegerlas y favorecer su desarrollo hasta espermatozoide.</a:t>
            </a:r>
          </a:p>
          <a:p>
            <a:r>
              <a:rPr lang="es-ES" sz="1400" dirty="0"/>
              <a:t>Por otro lado, estas células convierten parte de la testosterona producida por las células de Leydig en estrógenos y sintetizan una proteína especializada, la proteína transportadora de andrógenos (ABP), que fija la testosterona en el testículo facilitando su acción en la espermatogénesis.</a:t>
            </a:r>
          </a:p>
        </p:txBody>
      </p:sp>
    </p:spTree>
    <p:extLst>
      <p:ext uri="{BB962C8B-B14F-4D97-AF65-F5344CB8AC3E}">
        <p14:creationId xmlns:p14="http://schemas.microsoft.com/office/powerpoint/2010/main" val="2849648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48000" y="641866"/>
            <a:ext cx="5996554" cy="5074905"/>
          </a:xfrm>
          <a:prstGeom prst="rect">
            <a:avLst/>
          </a:prstGeom>
        </p:spPr>
      </p:pic>
      <p:sp>
        <p:nvSpPr>
          <p:cNvPr id="3" name="Rectángulo 2"/>
          <p:cNvSpPr/>
          <p:nvPr/>
        </p:nvSpPr>
        <p:spPr>
          <a:xfrm>
            <a:off x="555163" y="272534"/>
            <a:ext cx="4330353" cy="369332"/>
          </a:xfrm>
          <a:prstGeom prst="rect">
            <a:avLst/>
          </a:prstGeom>
        </p:spPr>
        <p:txBody>
          <a:bodyPr wrap="none">
            <a:spAutoFit/>
          </a:bodyPr>
          <a:lstStyle/>
          <a:p>
            <a:r>
              <a:rPr lang="es-ES" dirty="0">
                <a:solidFill>
                  <a:srgbClr val="009900"/>
                </a:solidFill>
                <a:latin typeface="Impact" panose="020B0806030902050204" pitchFamily="34" charset="0"/>
              </a:rPr>
              <a:t>REGULACIÓN HORMONAL DE LA REPRODUCCIÓN</a:t>
            </a:r>
            <a:endParaRPr lang="es-AR" dirty="0"/>
          </a:p>
        </p:txBody>
      </p:sp>
      <p:sp>
        <p:nvSpPr>
          <p:cNvPr id="4" name="Rectángulo 3"/>
          <p:cNvSpPr/>
          <p:nvPr/>
        </p:nvSpPr>
        <p:spPr>
          <a:xfrm>
            <a:off x="304800" y="1469454"/>
            <a:ext cx="2682240" cy="4247317"/>
          </a:xfrm>
          <a:prstGeom prst="rect">
            <a:avLst/>
          </a:prstGeom>
        </p:spPr>
        <p:txBody>
          <a:bodyPr wrap="square">
            <a:spAutoFit/>
          </a:bodyPr>
          <a:lstStyle/>
          <a:p>
            <a:pPr algn="just"/>
            <a:r>
              <a:rPr lang="es-ES" dirty="0"/>
              <a:t>La producción de las hormonas sexuales masculinas como la </a:t>
            </a:r>
            <a:r>
              <a:rPr lang="es-ES" b="1" dirty="0"/>
              <a:t>testosterona</a:t>
            </a:r>
            <a:r>
              <a:rPr lang="es-ES" dirty="0"/>
              <a:t> está regulada por un sistema en el que participan el testículo, la hipófisis anterior y el hipotálamo. La hormona </a:t>
            </a:r>
            <a:r>
              <a:rPr lang="es-ES" dirty="0" err="1"/>
              <a:t>luteinizante</a:t>
            </a:r>
            <a:r>
              <a:rPr lang="es-ES" dirty="0"/>
              <a:t> (</a:t>
            </a:r>
            <a:r>
              <a:rPr lang="es-ES" b="1" dirty="0"/>
              <a:t>LH</a:t>
            </a:r>
            <a:r>
              <a:rPr lang="es-ES" dirty="0"/>
              <a:t>) estimula la producción de testosterona por las células de Leydig ubicadas en el espacio intersticial de los túbulos seminíferos del testículo. </a:t>
            </a:r>
            <a:endParaRPr lang="es-AR" dirty="0"/>
          </a:p>
        </p:txBody>
      </p:sp>
      <p:sp>
        <p:nvSpPr>
          <p:cNvPr id="5" name="Rectángulo 4"/>
          <p:cNvSpPr/>
          <p:nvPr/>
        </p:nvSpPr>
        <p:spPr>
          <a:xfrm>
            <a:off x="304800" y="5716771"/>
            <a:ext cx="8564880" cy="923330"/>
          </a:xfrm>
          <a:prstGeom prst="rect">
            <a:avLst/>
          </a:prstGeom>
        </p:spPr>
        <p:txBody>
          <a:bodyPr wrap="square">
            <a:spAutoFit/>
          </a:bodyPr>
          <a:lstStyle/>
          <a:p>
            <a:pPr lvl="0" algn="just"/>
            <a:r>
              <a:rPr lang="es-ES" dirty="0">
                <a:solidFill>
                  <a:prstClr val="black"/>
                </a:solidFill>
              </a:rPr>
              <a:t>Un aumento excesivo de esta hormona produce por retroalimentación negativa a nivel del hipotálamo una reducción de la secreción de </a:t>
            </a:r>
            <a:r>
              <a:rPr lang="es-ES" b="1" dirty="0" err="1">
                <a:solidFill>
                  <a:prstClr val="black"/>
                </a:solidFill>
              </a:rPr>
              <a:t>GnRH</a:t>
            </a:r>
            <a:r>
              <a:rPr lang="es-ES" dirty="0">
                <a:solidFill>
                  <a:prstClr val="black"/>
                </a:solidFill>
              </a:rPr>
              <a:t> (factor liberador de hormona </a:t>
            </a:r>
            <a:r>
              <a:rPr lang="es-ES" dirty="0" err="1">
                <a:solidFill>
                  <a:prstClr val="black"/>
                </a:solidFill>
              </a:rPr>
              <a:t>luteinizante</a:t>
            </a:r>
            <a:r>
              <a:rPr lang="es-ES" dirty="0">
                <a:solidFill>
                  <a:prstClr val="black"/>
                </a:solidFill>
              </a:rPr>
              <a:t> ) y una reducción en la secreción de LH por la hipófisis.</a:t>
            </a:r>
            <a:endParaRPr lang="es-AR" dirty="0">
              <a:solidFill>
                <a:prstClr val="black"/>
              </a:solidFill>
            </a:endParaRPr>
          </a:p>
        </p:txBody>
      </p:sp>
    </p:spTree>
    <p:extLst>
      <p:ext uri="{BB962C8B-B14F-4D97-AF65-F5344CB8AC3E}">
        <p14:creationId xmlns:p14="http://schemas.microsoft.com/office/powerpoint/2010/main" val="429198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Regulación Hormonal Masculina</a:t>
            </a:r>
          </a:p>
        </p:txBody>
      </p:sp>
      <p:sp>
        <p:nvSpPr>
          <p:cNvPr id="3" name="Content Placeholder 2"/>
          <p:cNvSpPr>
            <a:spLocks noGrp="1"/>
          </p:cNvSpPr>
          <p:nvPr>
            <p:ph idx="1"/>
          </p:nvPr>
        </p:nvSpPr>
        <p:spPr/>
        <p:txBody>
          <a:bodyPr/>
          <a:lstStyle/>
          <a:p>
            <a:r>
              <a:rPr dirty="0" err="1" smtClean="0"/>
              <a:t>Eje</a:t>
            </a:r>
            <a:r>
              <a:rPr dirty="0" smtClean="0"/>
              <a:t> </a:t>
            </a:r>
            <a:r>
              <a:rPr dirty="0" err="1"/>
              <a:t>Hipotálamo-Hipófisis-Testículos</a:t>
            </a:r>
            <a:r>
              <a:rPr dirty="0"/>
              <a:t>.</a:t>
            </a:r>
          </a:p>
          <a:p>
            <a:r>
              <a:rPr dirty="0" err="1" smtClean="0"/>
              <a:t>Hormonas</a:t>
            </a:r>
            <a:r>
              <a:rPr dirty="0" smtClean="0"/>
              <a:t> </a:t>
            </a:r>
            <a:r>
              <a:rPr dirty="0" err="1"/>
              <a:t>involucradas</a:t>
            </a:r>
            <a:r>
              <a:rPr dirty="0"/>
              <a:t>: </a:t>
            </a:r>
            <a:r>
              <a:rPr dirty="0" err="1"/>
              <a:t>GnRH</a:t>
            </a:r>
            <a:r>
              <a:rPr dirty="0"/>
              <a:t>, FSH, LH, </a:t>
            </a:r>
            <a:r>
              <a:rPr dirty="0" err="1"/>
              <a:t>testosterona</a:t>
            </a:r>
            <a:r>
              <a:rPr dirty="0"/>
              <a:t>.</a:t>
            </a:r>
          </a:p>
          <a:p>
            <a:r>
              <a:rPr dirty="0" err="1" smtClean="0"/>
              <a:t>Producción</a:t>
            </a:r>
            <a:r>
              <a:rPr dirty="0" smtClean="0"/>
              <a:t> </a:t>
            </a:r>
            <a:r>
              <a:rPr dirty="0"/>
              <a:t>de </a:t>
            </a:r>
            <a:r>
              <a:rPr dirty="0" err="1"/>
              <a:t>espermatozoides</a:t>
            </a:r>
            <a:r>
              <a:rPr dirty="0"/>
              <a:t>:</a:t>
            </a:r>
          </a:p>
          <a:p>
            <a:pPr marL="0" indent="0">
              <a:buNone/>
            </a:pPr>
            <a:r>
              <a:rPr dirty="0" err="1" smtClean="0"/>
              <a:t>Relación</a:t>
            </a:r>
            <a:r>
              <a:rPr dirty="0" smtClean="0"/>
              <a:t> </a:t>
            </a:r>
            <a:r>
              <a:rPr dirty="0"/>
              <a:t>entre FSH, </a:t>
            </a:r>
            <a:r>
              <a:rPr dirty="0" err="1"/>
              <a:t>células</a:t>
            </a:r>
            <a:r>
              <a:rPr dirty="0"/>
              <a:t> de </a:t>
            </a:r>
            <a:r>
              <a:rPr dirty="0" err="1"/>
              <a:t>Sertoli</a:t>
            </a:r>
            <a:r>
              <a:rPr dirty="0"/>
              <a:t> y </a:t>
            </a:r>
            <a:r>
              <a:rPr dirty="0" err="1"/>
              <a:t>testosterona</a:t>
            </a:r>
            <a:r>
              <a:rPr dirty="0"/>
              <a:t>.</a:t>
            </a:r>
          </a:p>
        </p:txBody>
      </p:sp>
    </p:spTree>
    <p:extLst>
      <p:ext uri="{BB962C8B-B14F-4D97-AF65-F5344CB8AC3E}">
        <p14:creationId xmlns:p14="http://schemas.microsoft.com/office/powerpoint/2010/main" val="2119875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Caso Clínico: Sarcopenia por Hipogonadismo</a:t>
            </a:r>
          </a:p>
        </p:txBody>
      </p:sp>
      <p:sp>
        <p:nvSpPr>
          <p:cNvPr id="3" name="Content Placeholder 2"/>
          <p:cNvSpPr>
            <a:spLocks noGrp="1"/>
          </p:cNvSpPr>
          <p:nvPr>
            <p:ph idx="1"/>
          </p:nvPr>
        </p:nvSpPr>
        <p:spPr/>
        <p:txBody>
          <a:bodyPr/>
          <a:lstStyle/>
          <a:p>
            <a:pPr marL="0" indent="0">
              <a:buNone/>
            </a:pPr>
            <a:r>
              <a:rPr dirty="0" err="1" smtClean="0"/>
              <a:t>Paciente</a:t>
            </a:r>
            <a:r>
              <a:rPr dirty="0" smtClean="0"/>
              <a:t> </a:t>
            </a:r>
            <a:r>
              <a:rPr dirty="0"/>
              <a:t>hombre con </a:t>
            </a:r>
            <a:r>
              <a:rPr dirty="0" err="1"/>
              <a:t>sarcopenia</a:t>
            </a:r>
            <a:r>
              <a:rPr dirty="0"/>
              <a:t> </a:t>
            </a:r>
            <a:r>
              <a:rPr dirty="0" err="1"/>
              <a:t>secundaria</a:t>
            </a:r>
            <a:r>
              <a:rPr dirty="0"/>
              <a:t> a </a:t>
            </a:r>
            <a:r>
              <a:rPr dirty="0" err="1"/>
              <a:t>hipogonadismo</a:t>
            </a:r>
            <a:r>
              <a:rPr dirty="0"/>
              <a:t>.</a:t>
            </a:r>
          </a:p>
          <a:p>
            <a:pPr marL="0" indent="0">
              <a:buNone/>
            </a:pPr>
            <a:r>
              <a:rPr dirty="0"/>
              <a:t>- </a:t>
            </a:r>
            <a:r>
              <a:rPr dirty="0" err="1"/>
              <a:t>Impacto</a:t>
            </a:r>
            <a:r>
              <a:rPr dirty="0"/>
              <a:t>: </a:t>
            </a:r>
            <a:r>
              <a:rPr dirty="0" err="1"/>
              <a:t>Disminución</a:t>
            </a:r>
            <a:r>
              <a:rPr dirty="0"/>
              <a:t> de </a:t>
            </a:r>
            <a:r>
              <a:rPr dirty="0" err="1"/>
              <a:t>testosterona</a:t>
            </a:r>
            <a:r>
              <a:rPr dirty="0"/>
              <a:t> y </a:t>
            </a:r>
            <a:r>
              <a:rPr dirty="0" err="1"/>
              <a:t>masa</a:t>
            </a:r>
            <a:r>
              <a:rPr dirty="0"/>
              <a:t> muscular.</a:t>
            </a:r>
          </a:p>
          <a:p>
            <a:pPr marL="0" indent="0">
              <a:buNone/>
            </a:pPr>
            <a:r>
              <a:rPr dirty="0"/>
              <a:t>- </a:t>
            </a:r>
            <a:r>
              <a:rPr dirty="0" err="1"/>
              <a:t>Intervenciones</a:t>
            </a:r>
            <a:r>
              <a:rPr dirty="0"/>
              <a:t> </a:t>
            </a:r>
            <a:r>
              <a:rPr dirty="0" err="1"/>
              <a:t>kinesiológicas</a:t>
            </a:r>
            <a:r>
              <a:rPr dirty="0" smtClean="0"/>
              <a:t>:</a:t>
            </a:r>
            <a:endParaRPr lang="es-ES" dirty="0" smtClean="0"/>
          </a:p>
          <a:p>
            <a:pPr marL="0" indent="0">
              <a:buNone/>
            </a:pPr>
            <a:r>
              <a:rPr dirty="0" smtClean="0"/>
              <a:t>- </a:t>
            </a:r>
            <a:r>
              <a:rPr dirty="0" err="1"/>
              <a:t>Ejercicios</a:t>
            </a:r>
            <a:r>
              <a:rPr dirty="0"/>
              <a:t> para </a:t>
            </a:r>
            <a:r>
              <a:rPr dirty="0" err="1"/>
              <a:t>prevenir</a:t>
            </a:r>
            <a:r>
              <a:rPr dirty="0"/>
              <a:t> </a:t>
            </a:r>
            <a:r>
              <a:rPr dirty="0" err="1"/>
              <a:t>pérdida</a:t>
            </a:r>
            <a:r>
              <a:rPr dirty="0"/>
              <a:t> de </a:t>
            </a:r>
            <a:r>
              <a:rPr dirty="0" err="1"/>
              <a:t>fuerza</a:t>
            </a:r>
            <a:r>
              <a:rPr dirty="0"/>
              <a:t> y </a:t>
            </a:r>
            <a:r>
              <a:rPr dirty="0" err="1"/>
              <a:t>masa</a:t>
            </a:r>
            <a:r>
              <a:rPr dirty="0"/>
              <a:t> muscular.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Introducción</a:t>
            </a:r>
          </a:p>
        </p:txBody>
      </p:sp>
      <p:sp>
        <p:nvSpPr>
          <p:cNvPr id="3" name="Content Placeholder 2"/>
          <p:cNvSpPr>
            <a:spLocks noGrp="1"/>
          </p:cNvSpPr>
          <p:nvPr>
            <p:ph idx="1"/>
          </p:nvPr>
        </p:nvSpPr>
        <p:spPr/>
        <p:txBody>
          <a:bodyPr>
            <a:normAutofit fontScale="92500" lnSpcReduction="10000"/>
          </a:bodyPr>
          <a:lstStyle/>
          <a:p>
            <a:pPr marL="0" indent="0">
              <a:buNone/>
            </a:pPr>
            <a:r>
              <a:rPr b="1" dirty="0" err="1" smtClean="0"/>
              <a:t>Objetivo</a:t>
            </a:r>
            <a:r>
              <a:rPr lang="es-ES" b="1" dirty="0" smtClean="0"/>
              <a:t>s</a:t>
            </a:r>
            <a:r>
              <a:rPr b="1" dirty="0" smtClean="0"/>
              <a:t> </a:t>
            </a:r>
            <a:r>
              <a:rPr b="1" dirty="0"/>
              <a:t>de la </a:t>
            </a:r>
            <a:r>
              <a:rPr b="1" dirty="0" err="1"/>
              <a:t>clase</a:t>
            </a:r>
            <a:r>
              <a:rPr dirty="0"/>
              <a:t>:</a:t>
            </a:r>
          </a:p>
          <a:p>
            <a:r>
              <a:rPr dirty="0" err="1" smtClean="0"/>
              <a:t>Comprender</a:t>
            </a:r>
            <a:r>
              <a:rPr dirty="0" smtClean="0"/>
              <a:t> </a:t>
            </a:r>
            <a:r>
              <a:rPr dirty="0"/>
              <a:t>los </a:t>
            </a:r>
            <a:r>
              <a:rPr dirty="0" err="1"/>
              <a:t>ciclos</a:t>
            </a:r>
            <a:r>
              <a:rPr dirty="0"/>
              <a:t> </a:t>
            </a:r>
            <a:r>
              <a:rPr dirty="0" err="1"/>
              <a:t>hormonales</a:t>
            </a:r>
            <a:r>
              <a:rPr dirty="0"/>
              <a:t> </a:t>
            </a:r>
            <a:r>
              <a:rPr dirty="0" err="1"/>
              <a:t>femenino</a:t>
            </a:r>
            <a:r>
              <a:rPr dirty="0"/>
              <a:t> y </a:t>
            </a:r>
            <a:r>
              <a:rPr dirty="0" err="1"/>
              <a:t>masculino</a:t>
            </a:r>
            <a:r>
              <a:rPr dirty="0"/>
              <a:t>.</a:t>
            </a:r>
          </a:p>
          <a:p>
            <a:r>
              <a:rPr dirty="0" err="1" smtClean="0"/>
              <a:t>Identificar</a:t>
            </a:r>
            <a:r>
              <a:rPr dirty="0" smtClean="0"/>
              <a:t> </a:t>
            </a:r>
            <a:r>
              <a:rPr dirty="0"/>
              <a:t>el </a:t>
            </a:r>
            <a:r>
              <a:rPr dirty="0" err="1"/>
              <a:t>impacto</a:t>
            </a:r>
            <a:r>
              <a:rPr dirty="0"/>
              <a:t> en la </a:t>
            </a:r>
            <a:r>
              <a:rPr dirty="0" err="1"/>
              <a:t>práctica</a:t>
            </a:r>
            <a:r>
              <a:rPr dirty="0"/>
              <a:t> </a:t>
            </a:r>
            <a:r>
              <a:rPr dirty="0" err="1"/>
              <a:t>kinesiológica</a:t>
            </a:r>
            <a:r>
              <a:rPr dirty="0"/>
              <a:t>.</a:t>
            </a:r>
          </a:p>
          <a:p>
            <a:endParaRPr dirty="0"/>
          </a:p>
          <a:p>
            <a:pPr marL="0" indent="0">
              <a:buNone/>
            </a:pPr>
            <a:r>
              <a:rPr dirty="0" err="1" smtClean="0"/>
              <a:t>Importancia</a:t>
            </a:r>
            <a:r>
              <a:rPr dirty="0" smtClean="0"/>
              <a:t> </a:t>
            </a:r>
            <a:r>
              <a:rPr dirty="0"/>
              <a:t>en </a:t>
            </a:r>
            <a:r>
              <a:rPr dirty="0" err="1"/>
              <a:t>Kinesiología</a:t>
            </a:r>
            <a:r>
              <a:rPr dirty="0"/>
              <a:t>:</a:t>
            </a:r>
          </a:p>
          <a:p>
            <a:r>
              <a:rPr dirty="0" err="1" smtClean="0"/>
              <a:t>Hormonas</a:t>
            </a:r>
            <a:r>
              <a:rPr dirty="0" smtClean="0"/>
              <a:t> </a:t>
            </a:r>
            <a:r>
              <a:rPr dirty="0"/>
              <a:t>y </a:t>
            </a:r>
            <a:r>
              <a:rPr dirty="0" err="1"/>
              <a:t>su</a:t>
            </a:r>
            <a:r>
              <a:rPr dirty="0"/>
              <a:t> </a:t>
            </a:r>
            <a:r>
              <a:rPr dirty="0" err="1"/>
              <a:t>influencia</a:t>
            </a:r>
            <a:r>
              <a:rPr dirty="0"/>
              <a:t> en el </a:t>
            </a:r>
            <a:r>
              <a:rPr dirty="0" err="1"/>
              <a:t>sistema</a:t>
            </a:r>
            <a:r>
              <a:rPr dirty="0"/>
              <a:t> </a:t>
            </a:r>
            <a:r>
              <a:rPr dirty="0" err="1" smtClean="0"/>
              <a:t>osteoartromuscular</a:t>
            </a:r>
            <a:r>
              <a:rPr dirty="0" smtClean="0"/>
              <a:t>.</a:t>
            </a:r>
            <a:endParaRPr lang="es-ES" dirty="0" smtClean="0"/>
          </a:p>
          <a:p>
            <a:pPr marL="0" indent="0">
              <a:buNone/>
            </a:pPr>
            <a:r>
              <a:rPr dirty="0" err="1" smtClean="0"/>
              <a:t>Ejemplo</a:t>
            </a:r>
            <a:r>
              <a:rPr dirty="0"/>
              <a:t>: </a:t>
            </a:r>
            <a:r>
              <a:rPr dirty="0" err="1"/>
              <a:t>Estrógenos</a:t>
            </a:r>
            <a:r>
              <a:rPr dirty="0"/>
              <a:t> y </a:t>
            </a:r>
            <a:r>
              <a:rPr dirty="0" err="1"/>
              <a:t>densidad</a:t>
            </a:r>
            <a:r>
              <a:rPr dirty="0"/>
              <a:t> </a:t>
            </a:r>
            <a:r>
              <a:rPr dirty="0" err="1"/>
              <a:t>ósea</a:t>
            </a:r>
            <a:r>
              <a:rPr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Cierre y Relación Clínica</a:t>
            </a:r>
          </a:p>
        </p:txBody>
      </p:sp>
      <p:sp>
        <p:nvSpPr>
          <p:cNvPr id="3" name="Content Placeholder 2"/>
          <p:cNvSpPr>
            <a:spLocks noGrp="1"/>
          </p:cNvSpPr>
          <p:nvPr>
            <p:ph idx="1"/>
          </p:nvPr>
        </p:nvSpPr>
        <p:spPr/>
        <p:txBody>
          <a:bodyPr/>
          <a:lstStyle/>
          <a:p>
            <a:pPr marL="0" indent="0">
              <a:buNone/>
            </a:pPr>
            <a:r>
              <a:rPr dirty="0"/>
              <a:t>- </a:t>
            </a:r>
            <a:r>
              <a:rPr dirty="0" err="1"/>
              <a:t>Hormonas</a:t>
            </a:r>
            <a:r>
              <a:rPr dirty="0"/>
              <a:t> y </a:t>
            </a:r>
            <a:r>
              <a:rPr dirty="0" err="1"/>
              <a:t>su</a:t>
            </a:r>
            <a:r>
              <a:rPr dirty="0"/>
              <a:t> </a:t>
            </a:r>
            <a:r>
              <a:rPr dirty="0" err="1"/>
              <a:t>impacto</a:t>
            </a:r>
            <a:r>
              <a:rPr dirty="0"/>
              <a:t> en </a:t>
            </a:r>
            <a:r>
              <a:rPr dirty="0" err="1"/>
              <a:t>músculos</a:t>
            </a:r>
            <a:r>
              <a:rPr dirty="0"/>
              <a:t> y </a:t>
            </a:r>
            <a:r>
              <a:rPr dirty="0" err="1"/>
              <a:t>huesos</a:t>
            </a:r>
            <a:r>
              <a:rPr dirty="0"/>
              <a:t>.</a:t>
            </a:r>
          </a:p>
          <a:p>
            <a:pPr marL="0" indent="0">
              <a:buNone/>
            </a:pPr>
            <a:r>
              <a:rPr dirty="0"/>
              <a:t>- </a:t>
            </a:r>
            <a:r>
              <a:rPr dirty="0" err="1"/>
              <a:t>Reconocer</a:t>
            </a:r>
            <a:r>
              <a:rPr dirty="0"/>
              <a:t> </a:t>
            </a:r>
            <a:r>
              <a:rPr dirty="0" err="1"/>
              <a:t>alteraciones</a:t>
            </a:r>
            <a:r>
              <a:rPr dirty="0"/>
              <a:t> </a:t>
            </a:r>
            <a:r>
              <a:rPr dirty="0" err="1"/>
              <a:t>hormonales</a:t>
            </a:r>
            <a:r>
              <a:rPr dirty="0"/>
              <a:t> en la </a:t>
            </a:r>
            <a:r>
              <a:rPr dirty="0" err="1"/>
              <a:t>evaluación</a:t>
            </a:r>
            <a:r>
              <a:rPr dirty="0"/>
              <a:t> </a:t>
            </a:r>
            <a:r>
              <a:rPr dirty="0" err="1"/>
              <a:t>kinesiológica</a:t>
            </a:r>
            <a:r>
              <a:rPr dirty="0"/>
              <a:t>.</a:t>
            </a:r>
          </a:p>
          <a:p>
            <a:endParaRPr dirty="0"/>
          </a:p>
          <a:p>
            <a:pPr marL="0" indent="0">
              <a:buNone/>
            </a:pPr>
            <a:r>
              <a:rPr dirty="0" err="1"/>
              <a:t>Preguntas</a:t>
            </a:r>
            <a:r>
              <a:rPr dirty="0"/>
              <a:t>:</a:t>
            </a:r>
          </a:p>
          <a:p>
            <a:pPr marL="0" indent="0">
              <a:buNone/>
            </a:pPr>
            <a:r>
              <a:rPr dirty="0" smtClean="0"/>
              <a:t>¿</a:t>
            </a:r>
            <a:r>
              <a:rPr dirty="0" err="1"/>
              <a:t>Cómo</a:t>
            </a:r>
            <a:r>
              <a:rPr dirty="0"/>
              <a:t> </a:t>
            </a:r>
            <a:r>
              <a:rPr dirty="0" err="1"/>
              <a:t>afectan</a:t>
            </a:r>
            <a:r>
              <a:rPr dirty="0"/>
              <a:t> los </a:t>
            </a:r>
            <a:r>
              <a:rPr dirty="0" err="1"/>
              <a:t>desequilibrios</a:t>
            </a:r>
            <a:r>
              <a:rPr dirty="0"/>
              <a:t> </a:t>
            </a:r>
            <a:r>
              <a:rPr dirty="0" err="1"/>
              <a:t>hormonales</a:t>
            </a:r>
            <a:r>
              <a:rPr dirty="0"/>
              <a:t> los </a:t>
            </a:r>
            <a:r>
              <a:rPr dirty="0" err="1"/>
              <a:t>objetivos</a:t>
            </a:r>
            <a:r>
              <a:rPr dirty="0"/>
              <a:t> </a:t>
            </a:r>
            <a:r>
              <a:rPr dirty="0" err="1"/>
              <a:t>terapéuticos</a:t>
            </a:r>
            <a:r>
              <a:rPr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0412" y="402956"/>
            <a:ext cx="7237710" cy="461665"/>
          </a:xfrm>
          <a:prstGeom prst="rect">
            <a:avLst/>
          </a:prstGeom>
          <a:noFill/>
        </p:spPr>
        <p:txBody>
          <a:bodyPr wrap="square" rtlCol="0">
            <a:spAutoFit/>
          </a:bodyPr>
          <a:lstStyle/>
          <a:p>
            <a:r>
              <a:rPr lang="es-ES" sz="2400" b="1" dirty="0" smtClean="0">
                <a:solidFill>
                  <a:schemeClr val="accent6">
                    <a:lumMod val="75000"/>
                  </a:schemeClr>
                </a:solidFill>
                <a:effectLst>
                  <a:outerShdw blurRad="38100" dist="38100" dir="2700000" algn="tl">
                    <a:srgbClr val="000000">
                      <a:alpha val="43137"/>
                    </a:srgbClr>
                  </a:outerShdw>
                </a:effectLst>
              </a:rPr>
              <a:t>CICLO REPRODUCTIVO FEMENINO: CICLO MENSTRUAL</a:t>
            </a:r>
            <a:endParaRPr lang="es-AR" sz="2400" b="1" dirty="0">
              <a:solidFill>
                <a:schemeClr val="accent6">
                  <a:lumMod val="75000"/>
                </a:schemeClr>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3"/>
          <a:stretch>
            <a:fillRect/>
          </a:stretch>
        </p:blipFill>
        <p:spPr>
          <a:xfrm>
            <a:off x="280422" y="2111644"/>
            <a:ext cx="4956552" cy="3304368"/>
          </a:xfrm>
          <a:prstGeom prst="rect">
            <a:avLst/>
          </a:prstGeom>
        </p:spPr>
      </p:pic>
      <p:sp>
        <p:nvSpPr>
          <p:cNvPr id="4" name="Content Placeholder 2"/>
          <p:cNvSpPr txBox="1">
            <a:spLocks/>
          </p:cNvSpPr>
          <p:nvPr/>
        </p:nvSpPr>
        <p:spPr>
          <a:xfrm>
            <a:off x="5509648" y="1104254"/>
            <a:ext cx="3262393" cy="4525963"/>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AR" b="1" smtClean="0"/>
              <a:t>Fases del ciclo ovárico:</a:t>
            </a:r>
          </a:p>
          <a:p>
            <a:r>
              <a:rPr lang="es-AR" smtClean="0"/>
              <a:t>  Folicular</a:t>
            </a:r>
          </a:p>
          <a:p>
            <a:r>
              <a:rPr lang="es-AR" smtClean="0"/>
              <a:t>  Ovulatoria</a:t>
            </a:r>
          </a:p>
          <a:p>
            <a:r>
              <a:rPr lang="es-AR" smtClean="0"/>
              <a:t>  Lútea</a:t>
            </a:r>
          </a:p>
          <a:p>
            <a:endParaRPr lang="es-AR" smtClean="0"/>
          </a:p>
          <a:p>
            <a:pPr marL="0" indent="0">
              <a:buFont typeface="Arial"/>
              <a:buNone/>
            </a:pPr>
            <a:r>
              <a:rPr lang="es-AR" b="1" smtClean="0"/>
              <a:t>Fases del ciclo uterino</a:t>
            </a:r>
            <a:r>
              <a:rPr lang="es-AR" smtClean="0"/>
              <a:t>:</a:t>
            </a:r>
          </a:p>
          <a:p>
            <a:r>
              <a:rPr lang="es-AR" smtClean="0"/>
              <a:t>  Menstrual</a:t>
            </a:r>
          </a:p>
          <a:p>
            <a:r>
              <a:rPr lang="es-AR" smtClean="0"/>
              <a:t>  Proliferativa</a:t>
            </a:r>
          </a:p>
          <a:p>
            <a:r>
              <a:rPr lang="es-AR" smtClean="0"/>
              <a:t>  Secretora</a:t>
            </a:r>
          </a:p>
          <a:p>
            <a:pPr marL="0" indent="0">
              <a:buFont typeface="Arial"/>
              <a:buNone/>
            </a:pPr>
            <a:endParaRPr lang="es-AR" smtClean="0"/>
          </a:p>
          <a:p>
            <a:pPr marL="0" indent="0">
              <a:buFont typeface="Arial"/>
              <a:buNone/>
            </a:pPr>
            <a:r>
              <a:rPr lang="es-AR" b="1" smtClean="0"/>
              <a:t>Ciclo cervical </a:t>
            </a:r>
          </a:p>
          <a:p>
            <a:pPr marL="0" indent="0">
              <a:buFont typeface="Arial"/>
              <a:buNone/>
            </a:pPr>
            <a:endParaRPr lang="es-AR" b="1" smtClean="0"/>
          </a:p>
          <a:p>
            <a:pPr marL="0" indent="0">
              <a:buFont typeface="Arial"/>
              <a:buNone/>
            </a:pPr>
            <a:r>
              <a:rPr lang="es-AR" b="1" smtClean="0"/>
              <a:t>Hormonas involucradas: </a:t>
            </a:r>
          </a:p>
          <a:p>
            <a:r>
              <a:rPr lang="es-AR" smtClean="0"/>
              <a:t>FSH, LH, estrógenos, progesterona.</a:t>
            </a:r>
            <a:endParaRPr lang="es-AR" dirty="0"/>
          </a:p>
        </p:txBody>
      </p:sp>
    </p:spTree>
    <p:extLst>
      <p:ext uri="{BB962C8B-B14F-4D97-AF65-F5344CB8AC3E}">
        <p14:creationId xmlns:p14="http://schemas.microsoft.com/office/powerpoint/2010/main" val="395635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87792" y="0"/>
            <a:ext cx="5912168" cy="6617654"/>
          </a:xfrm>
          <a:prstGeom prst="rect">
            <a:avLst/>
          </a:prstGeom>
        </p:spPr>
      </p:pic>
    </p:spTree>
    <p:extLst>
      <p:ext uri="{BB962C8B-B14F-4D97-AF65-F5344CB8AC3E}">
        <p14:creationId xmlns:p14="http://schemas.microsoft.com/office/powerpoint/2010/main" val="81308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88936" y="356461"/>
            <a:ext cx="5114440" cy="400110"/>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HORMONAS  SEXUALES FEMENINAS</a:t>
            </a:r>
            <a:endParaRPr lang="es-AR" sz="2000" b="1" dirty="0">
              <a:effectLst>
                <a:outerShdw blurRad="38100" dist="38100" dir="2700000" algn="tl">
                  <a:srgbClr val="000000">
                    <a:alpha val="43137"/>
                  </a:srgbClr>
                </a:outerShdw>
              </a:effectLst>
            </a:endParaRPr>
          </a:p>
        </p:txBody>
      </p:sp>
      <p:sp>
        <p:nvSpPr>
          <p:cNvPr id="3" name="Rectángulo 2"/>
          <p:cNvSpPr/>
          <p:nvPr/>
        </p:nvSpPr>
        <p:spPr>
          <a:xfrm>
            <a:off x="588936" y="1154033"/>
            <a:ext cx="6710766" cy="1200329"/>
          </a:xfrm>
          <a:prstGeom prst="rect">
            <a:avLst/>
          </a:prstGeom>
        </p:spPr>
        <p:txBody>
          <a:bodyPr wrap="square">
            <a:spAutoFit/>
          </a:bodyPr>
          <a:lstStyle/>
          <a:p>
            <a:r>
              <a:rPr lang="es-ES" dirty="0"/>
              <a:t>Las hormonas sexuales de la mujer se producen en </a:t>
            </a:r>
            <a:r>
              <a:rPr lang="es-ES" dirty="0" smtClean="0"/>
              <a:t>su:</a:t>
            </a:r>
          </a:p>
          <a:p>
            <a:pPr marL="285750" indent="-285750">
              <a:buFont typeface="Arial" panose="020B0604020202020204" pitchFamily="34" charset="0"/>
              <a:buChar char="•"/>
            </a:pPr>
            <a:r>
              <a:rPr lang="es-ES" dirty="0" smtClean="0"/>
              <a:t>Hipófisis</a:t>
            </a:r>
            <a:r>
              <a:rPr lang="es-ES" dirty="0"/>
              <a:t>: </a:t>
            </a:r>
            <a:r>
              <a:rPr lang="es-ES" dirty="0" smtClean="0"/>
              <a:t>hormona </a:t>
            </a:r>
            <a:r>
              <a:rPr lang="es-ES" dirty="0"/>
              <a:t>folículo </a:t>
            </a:r>
            <a:r>
              <a:rPr lang="es-ES" dirty="0" smtClean="0"/>
              <a:t>estimulante</a:t>
            </a:r>
            <a:r>
              <a:rPr lang="es-ES" dirty="0"/>
              <a:t> (FSH) y </a:t>
            </a:r>
            <a:r>
              <a:rPr lang="es-ES" dirty="0" smtClean="0"/>
              <a:t>hormona </a:t>
            </a:r>
            <a:r>
              <a:rPr lang="es-ES" dirty="0" err="1"/>
              <a:t>luteinizante</a:t>
            </a:r>
            <a:r>
              <a:rPr lang="es-ES" dirty="0"/>
              <a:t> </a:t>
            </a:r>
            <a:r>
              <a:rPr lang="es-ES" dirty="0" smtClean="0"/>
              <a:t>(LH</a:t>
            </a:r>
            <a:r>
              <a:rPr lang="es-ES" dirty="0"/>
              <a:t>) </a:t>
            </a:r>
            <a:endParaRPr lang="es-ES" dirty="0" smtClean="0"/>
          </a:p>
          <a:p>
            <a:pPr marL="285750" indent="-285750">
              <a:buFont typeface="Arial" panose="020B0604020202020204" pitchFamily="34" charset="0"/>
              <a:buChar char="•"/>
            </a:pPr>
            <a:r>
              <a:rPr lang="es-ES" dirty="0" smtClean="0"/>
              <a:t>Ovarios: estrógenos </a:t>
            </a:r>
            <a:r>
              <a:rPr lang="es-ES" dirty="0"/>
              <a:t>y </a:t>
            </a:r>
            <a:r>
              <a:rPr lang="es-ES" dirty="0" smtClean="0"/>
              <a:t>progesterona</a:t>
            </a:r>
            <a:endParaRPr lang="es-AR" dirty="0"/>
          </a:p>
        </p:txBody>
      </p:sp>
      <p:pic>
        <p:nvPicPr>
          <p:cNvPr id="4" name="Imagen 3"/>
          <p:cNvPicPr>
            <a:picLocks noChangeAspect="1"/>
          </p:cNvPicPr>
          <p:nvPr/>
        </p:nvPicPr>
        <p:blipFill>
          <a:blip r:embed="rId3"/>
          <a:stretch>
            <a:fillRect/>
          </a:stretch>
        </p:blipFill>
        <p:spPr>
          <a:xfrm>
            <a:off x="714698" y="2583131"/>
            <a:ext cx="7553921" cy="3213235"/>
          </a:xfrm>
          <a:prstGeom prst="rect">
            <a:avLst/>
          </a:prstGeom>
          <a:ln>
            <a:noFill/>
          </a:ln>
          <a:effectLst>
            <a:outerShdw blurRad="292100" dist="139700" dir="2700000" algn="tl" rotWithShape="0">
              <a:srgbClr val="333333">
                <a:alpha val="65000"/>
              </a:srgbClr>
            </a:outerShdw>
          </a:effectLst>
        </p:spPr>
      </p:pic>
      <p:sp>
        <p:nvSpPr>
          <p:cNvPr id="6" name="Rectángulo 5"/>
          <p:cNvSpPr/>
          <p:nvPr/>
        </p:nvSpPr>
        <p:spPr>
          <a:xfrm>
            <a:off x="2575428" y="6025135"/>
            <a:ext cx="3993144" cy="369332"/>
          </a:xfrm>
          <a:prstGeom prst="rect">
            <a:avLst/>
          </a:prstGeom>
        </p:spPr>
        <p:txBody>
          <a:bodyPr wrap="none">
            <a:spAutoFit/>
          </a:bodyPr>
          <a:lstStyle/>
          <a:p>
            <a:r>
              <a:rPr lang="es-ES" dirty="0"/>
              <a:t>Hormonas sexuales en el ciclo menstrual</a:t>
            </a:r>
            <a:endParaRPr lang="es-AR" dirty="0"/>
          </a:p>
        </p:txBody>
      </p:sp>
    </p:spTree>
    <p:extLst>
      <p:ext uri="{BB962C8B-B14F-4D97-AF65-F5344CB8AC3E}">
        <p14:creationId xmlns:p14="http://schemas.microsoft.com/office/powerpoint/2010/main" val="118631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4346" y="438788"/>
            <a:ext cx="3310906" cy="400110"/>
          </a:xfrm>
          <a:prstGeom prst="rect">
            <a:avLst/>
          </a:prstGeom>
        </p:spPr>
        <p:txBody>
          <a:bodyPr wrap="none">
            <a:spAutoFit/>
          </a:bodyPr>
          <a:lstStyle/>
          <a:p>
            <a:r>
              <a:rPr lang="es-AR" sz="2000" b="1" i="1" cap="all" dirty="0">
                <a:effectLst>
                  <a:outerShdw blurRad="38100" dist="38100" dir="2700000" algn="tl">
                    <a:srgbClr val="000000">
                      <a:alpha val="43137"/>
                    </a:srgbClr>
                  </a:outerShdw>
                </a:effectLst>
              </a:rPr>
              <a:t>fases del ciclo menstrual</a:t>
            </a:r>
          </a:p>
        </p:txBody>
      </p:sp>
      <p:sp>
        <p:nvSpPr>
          <p:cNvPr id="5" name="Rectángulo 4"/>
          <p:cNvSpPr/>
          <p:nvPr/>
        </p:nvSpPr>
        <p:spPr>
          <a:xfrm>
            <a:off x="397710" y="1369073"/>
            <a:ext cx="3750667" cy="2308324"/>
          </a:xfrm>
          <a:prstGeom prst="rect">
            <a:avLst/>
          </a:prstGeom>
        </p:spPr>
        <p:txBody>
          <a:bodyPr wrap="square">
            <a:spAutoFit/>
          </a:bodyPr>
          <a:lstStyle/>
          <a:p>
            <a:pPr algn="just"/>
            <a:r>
              <a:rPr lang="es-ES" dirty="0"/>
              <a:t>El nivel de las hormonas sexuales femeninas varía a lo largo del ciclo menstrual. En función de la concentración de cada una de ellas, se diferencian las siguientes etapas:</a:t>
            </a:r>
          </a:p>
          <a:p>
            <a:pPr marL="285750" indent="-285750" algn="just">
              <a:buFont typeface="Arial" panose="020B0604020202020204" pitchFamily="34" charset="0"/>
              <a:buChar char="•"/>
            </a:pPr>
            <a:r>
              <a:rPr lang="es-ES" dirty="0"/>
              <a:t>Fase folicular</a:t>
            </a:r>
          </a:p>
          <a:p>
            <a:pPr marL="285750" indent="-285750" algn="just">
              <a:buFont typeface="Arial" panose="020B0604020202020204" pitchFamily="34" charset="0"/>
              <a:buChar char="•"/>
            </a:pPr>
            <a:r>
              <a:rPr lang="es-ES" dirty="0"/>
              <a:t>fase </a:t>
            </a:r>
            <a:r>
              <a:rPr lang="es-ES" dirty="0" err="1"/>
              <a:t>ovulatoria</a:t>
            </a:r>
            <a:endParaRPr lang="es-ES" dirty="0"/>
          </a:p>
          <a:p>
            <a:pPr marL="285750" indent="-285750" algn="just">
              <a:buFont typeface="Arial" panose="020B0604020202020204" pitchFamily="34" charset="0"/>
              <a:buChar char="•"/>
            </a:pPr>
            <a:r>
              <a:rPr lang="es-ES" dirty="0" err="1"/>
              <a:t>Fasea</a:t>
            </a:r>
            <a:r>
              <a:rPr lang="es-ES" dirty="0"/>
              <a:t> lútea</a:t>
            </a:r>
          </a:p>
        </p:txBody>
      </p:sp>
      <p:pic>
        <p:nvPicPr>
          <p:cNvPr id="6" name="Imagen 5"/>
          <p:cNvPicPr>
            <a:picLocks noChangeAspect="1"/>
          </p:cNvPicPr>
          <p:nvPr/>
        </p:nvPicPr>
        <p:blipFill rotWithShape="1">
          <a:blip r:embed="rId3"/>
          <a:srcRect l="26988" r="26279"/>
          <a:stretch/>
        </p:blipFill>
        <p:spPr>
          <a:xfrm>
            <a:off x="4521503" y="446988"/>
            <a:ext cx="3672286" cy="3340682"/>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4"/>
          <a:stretch>
            <a:fillRect/>
          </a:stretch>
        </p:blipFill>
        <p:spPr>
          <a:xfrm>
            <a:off x="1870961" y="4108180"/>
            <a:ext cx="5628259" cy="23920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163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23455" y="451262"/>
            <a:ext cx="2971800" cy="400110"/>
          </a:xfrm>
          <a:prstGeom prst="rect">
            <a:avLst/>
          </a:prstGeom>
          <a:noFill/>
        </p:spPr>
        <p:txBody>
          <a:bodyPr wrap="square" rtlCol="0">
            <a:spAutoFit/>
          </a:bodyPr>
          <a:lstStyle/>
          <a:p>
            <a:pPr marL="285750" indent="-285750">
              <a:buFont typeface="Wingdings" panose="05000000000000000000" pitchFamily="2" charset="2"/>
              <a:buChar char="q"/>
            </a:pPr>
            <a:r>
              <a:rPr lang="es-ES" sz="2000" b="1" dirty="0" smtClean="0">
                <a:solidFill>
                  <a:schemeClr val="accent6">
                    <a:lumMod val="75000"/>
                  </a:schemeClr>
                </a:solidFill>
              </a:rPr>
              <a:t>Fase folicular </a:t>
            </a:r>
            <a:endParaRPr lang="es-AR" sz="2000" b="1" dirty="0">
              <a:solidFill>
                <a:schemeClr val="accent6">
                  <a:lumMod val="75000"/>
                </a:schemeClr>
              </a:solidFill>
            </a:endParaRPr>
          </a:p>
        </p:txBody>
      </p:sp>
      <p:pic>
        <p:nvPicPr>
          <p:cNvPr id="3" name="Imagen 2"/>
          <p:cNvPicPr>
            <a:picLocks noChangeAspect="1"/>
          </p:cNvPicPr>
          <p:nvPr/>
        </p:nvPicPr>
        <p:blipFill>
          <a:blip r:embed="rId3"/>
          <a:stretch>
            <a:fillRect/>
          </a:stretch>
        </p:blipFill>
        <p:spPr>
          <a:xfrm>
            <a:off x="290946" y="1196291"/>
            <a:ext cx="8541393" cy="3631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466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23455" y="451262"/>
            <a:ext cx="2971800" cy="400110"/>
          </a:xfrm>
          <a:prstGeom prst="rect">
            <a:avLst/>
          </a:prstGeom>
          <a:noFill/>
        </p:spPr>
        <p:txBody>
          <a:bodyPr wrap="square" rtlCol="0">
            <a:spAutoFit/>
          </a:bodyPr>
          <a:lstStyle/>
          <a:p>
            <a:pPr marL="285750" indent="-285750">
              <a:buFont typeface="Wingdings" panose="05000000000000000000" pitchFamily="2" charset="2"/>
              <a:buChar char="q"/>
            </a:pPr>
            <a:r>
              <a:rPr lang="es-ES" sz="2000" b="1" dirty="0" smtClean="0">
                <a:solidFill>
                  <a:schemeClr val="accent6">
                    <a:lumMod val="75000"/>
                  </a:schemeClr>
                </a:solidFill>
              </a:rPr>
              <a:t>Fase </a:t>
            </a:r>
            <a:r>
              <a:rPr lang="es-ES" sz="2000" b="1" dirty="0" err="1" smtClean="0">
                <a:solidFill>
                  <a:schemeClr val="accent6">
                    <a:lumMod val="75000"/>
                  </a:schemeClr>
                </a:solidFill>
              </a:rPr>
              <a:t>ovulatoria</a:t>
            </a:r>
            <a:r>
              <a:rPr lang="es-ES" sz="2000" b="1" dirty="0" smtClean="0">
                <a:solidFill>
                  <a:schemeClr val="accent6">
                    <a:lumMod val="75000"/>
                  </a:schemeClr>
                </a:solidFill>
              </a:rPr>
              <a:t> </a:t>
            </a:r>
            <a:endParaRPr lang="es-AR" sz="2000" b="1" dirty="0">
              <a:solidFill>
                <a:schemeClr val="accent6">
                  <a:lumMod val="75000"/>
                </a:schemeClr>
              </a:solidFill>
            </a:endParaRPr>
          </a:p>
        </p:txBody>
      </p:sp>
      <p:pic>
        <p:nvPicPr>
          <p:cNvPr id="2" name="Imagen 1"/>
          <p:cNvPicPr>
            <a:picLocks noChangeAspect="1"/>
          </p:cNvPicPr>
          <p:nvPr/>
        </p:nvPicPr>
        <p:blipFill>
          <a:blip r:embed="rId3"/>
          <a:stretch>
            <a:fillRect/>
          </a:stretch>
        </p:blipFill>
        <p:spPr>
          <a:xfrm>
            <a:off x="4301685" y="242714"/>
            <a:ext cx="4282663" cy="6345135"/>
          </a:xfrm>
          <a:prstGeom prst="rect">
            <a:avLst/>
          </a:prstGeom>
        </p:spPr>
      </p:pic>
      <p:sp>
        <p:nvSpPr>
          <p:cNvPr id="4" name="Rectángulo 3"/>
          <p:cNvSpPr/>
          <p:nvPr/>
        </p:nvSpPr>
        <p:spPr>
          <a:xfrm>
            <a:off x="335693" y="1844532"/>
            <a:ext cx="3612777" cy="4204356"/>
          </a:xfrm>
          <a:prstGeom prst="rect">
            <a:avLst/>
          </a:prstGeom>
        </p:spPr>
        <p:txBody>
          <a:bodyPr wrap="square">
            <a:spAutoFit/>
          </a:bodyPr>
          <a:lstStyle/>
          <a:p>
            <a:pPr algn="just">
              <a:lnSpc>
                <a:spcPct val="150000"/>
              </a:lnSpc>
            </a:pPr>
            <a:r>
              <a:rPr lang="es-ES" dirty="0"/>
              <a:t>Alrededor del día 14 del ciclo menstrual, la hipófisis produce una subida de los niveles de LH, lo cual se conoce como pico de LH y que provoca la ovulación.</a:t>
            </a:r>
          </a:p>
          <a:p>
            <a:pPr algn="just">
              <a:lnSpc>
                <a:spcPct val="150000"/>
              </a:lnSpc>
            </a:pPr>
            <a:r>
              <a:rPr lang="es-ES" dirty="0"/>
              <a:t>La ovulación es el proceso por el cual el folículo de </a:t>
            </a:r>
            <a:r>
              <a:rPr lang="es-ES" dirty="0" err="1"/>
              <a:t>Graaf</a:t>
            </a:r>
            <a:r>
              <a:rPr lang="es-ES" dirty="0"/>
              <a:t> se rompe y el óvulo maduro que contiene en su interior es liberado a la trompa de Falopio.</a:t>
            </a:r>
          </a:p>
        </p:txBody>
      </p:sp>
    </p:spTree>
    <p:extLst>
      <p:ext uri="{BB962C8B-B14F-4D97-AF65-F5344CB8AC3E}">
        <p14:creationId xmlns:p14="http://schemas.microsoft.com/office/powerpoint/2010/main" val="271943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23455" y="451262"/>
            <a:ext cx="2971800" cy="400110"/>
          </a:xfrm>
          <a:prstGeom prst="rect">
            <a:avLst/>
          </a:prstGeom>
          <a:noFill/>
        </p:spPr>
        <p:txBody>
          <a:bodyPr wrap="square" rtlCol="0">
            <a:spAutoFit/>
          </a:bodyPr>
          <a:lstStyle/>
          <a:p>
            <a:pPr marL="285750" indent="-285750">
              <a:buFont typeface="Wingdings" panose="05000000000000000000" pitchFamily="2" charset="2"/>
              <a:buChar char="q"/>
            </a:pPr>
            <a:r>
              <a:rPr lang="es-ES" sz="2000" b="1" dirty="0" smtClean="0">
                <a:solidFill>
                  <a:schemeClr val="accent6">
                    <a:lumMod val="75000"/>
                  </a:schemeClr>
                </a:solidFill>
              </a:rPr>
              <a:t>Fase lútea </a:t>
            </a:r>
            <a:endParaRPr lang="es-AR" sz="2000" b="1" dirty="0">
              <a:solidFill>
                <a:schemeClr val="accent6">
                  <a:lumMod val="75000"/>
                </a:schemeClr>
              </a:solidFill>
            </a:endParaRPr>
          </a:p>
        </p:txBody>
      </p:sp>
      <p:pic>
        <p:nvPicPr>
          <p:cNvPr id="5" name="Imagen 4"/>
          <p:cNvPicPr>
            <a:picLocks noChangeAspect="1"/>
          </p:cNvPicPr>
          <p:nvPr/>
        </p:nvPicPr>
        <p:blipFill>
          <a:blip r:embed="rId3"/>
          <a:stretch>
            <a:fillRect/>
          </a:stretch>
        </p:blipFill>
        <p:spPr>
          <a:xfrm>
            <a:off x="623455" y="1778019"/>
            <a:ext cx="7891670" cy="3354987"/>
          </a:xfrm>
          <a:prstGeom prst="rect">
            <a:avLst/>
          </a:prstGeom>
          <a:ln>
            <a:noFill/>
          </a:ln>
          <a:effectLst>
            <a:outerShdw blurRad="292100" dist="139700" dir="2700000" algn="tl" rotWithShape="0">
              <a:srgbClr val="333333">
                <a:alpha val="65000"/>
              </a:srgbClr>
            </a:outerShdw>
          </a:effectLst>
        </p:spPr>
      </p:pic>
      <p:sp>
        <p:nvSpPr>
          <p:cNvPr id="3" name="Rectángulo 2"/>
          <p:cNvSpPr/>
          <p:nvPr/>
        </p:nvSpPr>
        <p:spPr>
          <a:xfrm>
            <a:off x="337929" y="991530"/>
            <a:ext cx="8348259" cy="646331"/>
          </a:xfrm>
          <a:prstGeom prst="rect">
            <a:avLst/>
          </a:prstGeom>
        </p:spPr>
        <p:txBody>
          <a:bodyPr wrap="square">
            <a:spAutoFit/>
          </a:bodyPr>
          <a:lstStyle/>
          <a:p>
            <a:pPr algn="ctr"/>
            <a:r>
              <a:rPr lang="es-ES" dirty="0"/>
              <a:t>La fase </a:t>
            </a:r>
            <a:r>
              <a:rPr lang="es-ES" dirty="0" smtClean="0"/>
              <a:t>lútea es </a:t>
            </a:r>
            <a:r>
              <a:rPr lang="es-ES" dirty="0"/>
              <a:t>la que empieza justo después de la ovulación y que dura hasta el final del ciclo </a:t>
            </a:r>
            <a:r>
              <a:rPr lang="es-ES" dirty="0" smtClean="0"/>
              <a:t>menstrual.</a:t>
            </a:r>
            <a:endParaRPr lang="es-AR" dirty="0"/>
          </a:p>
        </p:txBody>
      </p:sp>
      <p:sp>
        <p:nvSpPr>
          <p:cNvPr id="4" name="Rectángulo 3"/>
          <p:cNvSpPr/>
          <p:nvPr/>
        </p:nvSpPr>
        <p:spPr>
          <a:xfrm>
            <a:off x="337928" y="5491064"/>
            <a:ext cx="8348259" cy="923330"/>
          </a:xfrm>
          <a:prstGeom prst="rect">
            <a:avLst/>
          </a:prstGeom>
        </p:spPr>
        <p:txBody>
          <a:bodyPr wrap="square">
            <a:spAutoFit/>
          </a:bodyPr>
          <a:lstStyle/>
          <a:p>
            <a:r>
              <a:rPr lang="es-ES" dirty="0"/>
              <a:t>El folículo roto se transforma en un cuerpo amarillento denominado cuerpo amarillo o cuerpo lúteo. Este cuerpo es el responsable de producir estrógenos y progesterona, las dos hormonas que van a actuar sobre el endometrio.</a:t>
            </a:r>
          </a:p>
        </p:txBody>
      </p:sp>
    </p:spTree>
    <p:extLst>
      <p:ext uri="{BB962C8B-B14F-4D97-AF65-F5344CB8AC3E}">
        <p14:creationId xmlns:p14="http://schemas.microsoft.com/office/powerpoint/2010/main" val="369633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106</TotalTime>
  <Words>1358</Words>
  <Application>Microsoft Office PowerPoint</Application>
  <PresentationFormat>Presentación en pantalla (4:3)</PresentationFormat>
  <Paragraphs>170</Paragraphs>
  <Slides>20</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Google Sans</vt:lpstr>
      <vt:lpstr>Impact</vt:lpstr>
      <vt:lpstr>PT Sans</vt:lpstr>
      <vt:lpstr>Wingdings</vt:lpstr>
      <vt:lpstr>Office Theme</vt:lpstr>
      <vt:lpstr>Ciclo Reproductor Femenino y Masculino.  Regulación Hormonal</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Regulación Hormonal Femenina</vt:lpstr>
      <vt:lpstr>Caso Clínico: Osteoporosis Postmenopáusica</vt:lpstr>
      <vt:lpstr>Presentación de PowerPoint</vt:lpstr>
      <vt:lpstr>Presentación de PowerPoint</vt:lpstr>
      <vt:lpstr>Regulación Hormonal Masculina</vt:lpstr>
      <vt:lpstr>Caso Clínico: Sarcopenia por Hipogonadismo</vt:lpstr>
      <vt:lpstr>Cierre y Relación Clínica</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Ciclo Reproductor Femenino y Regulación Hormonal Masculina</dc:title>
  <dc:subject/>
  <dc:creator>USUARIO</dc:creator>
  <cp:keywords/>
  <dc:description>generated using python-pptx</dc:description>
  <cp:lastModifiedBy>USUARIO</cp:lastModifiedBy>
  <cp:revision>24</cp:revision>
  <dcterms:created xsi:type="dcterms:W3CDTF">2013-01-27T09:14:16Z</dcterms:created>
  <dcterms:modified xsi:type="dcterms:W3CDTF">2024-11-26T12:56:37Z</dcterms:modified>
  <cp:category/>
</cp:coreProperties>
</file>