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67" r:id="rId6"/>
    <p:sldId id="269" r:id="rId7"/>
    <p:sldId id="258" r:id="rId8"/>
    <p:sldId id="271" r:id="rId9"/>
    <p:sldId id="259" r:id="rId10"/>
    <p:sldId id="272" r:id="rId11"/>
    <p:sldId id="260" r:id="rId12"/>
    <p:sldId id="273" r:id="rId13"/>
    <p:sldId id="274" r:id="rId14"/>
    <p:sldId id="262" r:id="rId15"/>
    <p:sldId id="275" r:id="rId16"/>
    <p:sldId id="263" r:id="rId17"/>
    <p:sldId id="277" r:id="rId18"/>
    <p:sldId id="278" r:id="rId19"/>
    <p:sldId id="276" r:id="rId20"/>
    <p:sldId id="279" r:id="rId21"/>
    <p:sldId id="280" r:id="rId22"/>
    <p:sldId id="264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E84ACAB-63DB-4B1E-8447-EE988E6B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8514-FB85-43C9-8597-32B9D627539C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7C86115-055D-4B84-8996-8500823C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AEDDF93-57D8-4E80-894F-54C376E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C5292-FF8C-40DD-B294-C10FF7BC58A4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9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52B749E-AFDC-4FD9-8005-E14C042B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7F7D-D318-4B9D-8B29-E3C3B85A402E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90C8EB7-352D-46BC-94DB-E6D0D9B3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91FA9E6-3E67-478D-B8AC-8FFEA18F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625E5-C943-4553-BD7F-16BF08C40BD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5731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8AC860-401E-4ECF-91C7-4FEB40D4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F521-03DB-4F09-9D48-5033CF6D5D82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9260C33-399E-40A7-A4A5-71504F9D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E3C5CA6-4A6D-4189-9766-CC771E7B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DB010-499D-4467-9141-CC92BBBAADB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44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7F20CB8-B13D-4EE2-B258-01B83A5E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4750-EDFE-4CCC-AFAD-18DA89A1FFDD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0C8D0EA-73B2-4CBB-9E2B-E9466A66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9E44F5F-9344-49E7-B9AC-3F8AA605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49C9A-D861-40DF-8BFF-A404DEEA326F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870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3522872-19D0-43FE-96B0-5CBBE7E5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8D21-43DF-4CDE-BC8E-7F93026846C6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DFA70F-2B01-46B7-8882-83158714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9B22749-F10C-4CC1-AC24-2BB58BA6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16A8-7B25-4457-B75B-972E41B77D5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121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618F22A-74B9-4D99-B987-452328B8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88FB-15DF-4B38-9381-F1743C62EB95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37B7821-0AD3-46C2-802F-DFF53916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BC79C42-CE8C-4425-A742-7C6690B9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E0E6-41CE-473F-99AF-99D51088F51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3966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5328920-AAE1-49A1-B31F-54F2E447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F807-28E7-415E-9098-618E838E6D0A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3E4E959-16EE-4EAF-8299-CF5C0363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EF6FF91F-6BA4-48FA-8BCE-A7BD540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B8D4-237B-4616-A78B-1C23CD73FC0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4890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4A41FD65-F408-43FD-8B99-3537CE80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9D75-6288-4BB0-9400-681D54972268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EA8582F-6DD1-4932-85C4-8638D037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7A3E700-D41D-4E97-8C0A-6BC91B4D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C06-22A9-41A7-9475-1F1ECF70492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5293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032605A-9609-4C9E-8747-AD2159EF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BEBF-5D4A-4404-B0AC-9DD873A3F495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21EED6EB-FD8F-443F-8438-960A3B76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6F12B53B-ADA5-4FC0-9F54-217ADA6B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E0571-10BE-4CA6-A811-2F664E82B92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578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8C73316-1F5D-4BE5-8DA3-CB74E5B8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8171-4B08-4D69-9E9F-E3E7775FB983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5007F16-3970-4A8E-BB65-4E0A8EE7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6C7114F-BC26-47FA-A3F4-9D7CC07D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F00C-C989-4EAD-8F74-5305B7C55F8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0214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40D9560-834B-4F8D-BA1E-5774AE3A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7C09-988A-4D3C-BCC3-A9A8902E3BAF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352E358-9060-469E-809A-B74E5903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99FF456-DDF3-4E12-A1C4-B121D727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FC9FD-95F8-4D4A-8098-F0B32EA695F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392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EE8A8CCE-7090-4A67-A491-7EF89690CE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5626BA62-0464-4AB3-B2DA-00CCB3A90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DD07A4A-44EF-42B9-8BEB-48EB5E936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8676B-C061-4754-9F6B-3966528E926D}" type="datetimeFigureOut">
              <a:rPr lang="es-ES"/>
              <a:pPr>
                <a:defRPr/>
              </a:pPr>
              <a:t>04/11/2020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4FA1127-3CDF-4BD5-A4C3-1C3C2E562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D202EAB-923D-4BE8-941B-D916F26D1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E5860E-70AF-440F-ADB7-954E09E65E1E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icardo\Music\M&#250;sica%20H%20Stas\36%20Si%20conocieras..%20HNA%20G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icardo\Music\M&#250;sica%20H%20Stas\36%20Si%20conocieras..%20HNA%20G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D4652E0-E584-49C2-91D6-0C09A0E8A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958850"/>
            <a:ext cx="8786813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b="1" spc="600" dirty="0">
                <a:solidFill>
                  <a:srgbClr val="FFCC00"/>
                </a:solidFill>
              </a:rPr>
              <a:t>12. CREO EN</a:t>
            </a:r>
            <a:r>
              <a:rPr lang="es-ES_tradnl" sz="4000" spc="600" dirty="0">
                <a:solidFill>
                  <a:srgbClr val="FFCC00"/>
                </a:solidFill>
              </a:rPr>
              <a:t> </a:t>
            </a:r>
            <a:r>
              <a:rPr lang="es-ES_tradnl" sz="4000" b="1" spc="600" dirty="0">
                <a:solidFill>
                  <a:srgbClr val="FFCC00"/>
                </a:solidFill>
              </a:rPr>
              <a:t>EL ESPÍRITU SANTO</a:t>
            </a:r>
            <a:br>
              <a:rPr lang="es-ES" spc="600" dirty="0">
                <a:solidFill>
                  <a:srgbClr val="FFCC00"/>
                </a:solidFill>
              </a:rPr>
            </a:br>
            <a:endParaRPr lang="es-ES" spc="600" dirty="0">
              <a:solidFill>
                <a:srgbClr val="FFCC00"/>
              </a:solidFill>
            </a:endParaRPr>
          </a:p>
        </p:txBody>
      </p:sp>
      <p:pic>
        <p:nvPicPr>
          <p:cNvPr id="2051" name="3 Imagen" descr="pentecostes_3.jpg">
            <a:extLst>
              <a:ext uri="{FF2B5EF4-FFF2-40B4-BE49-F238E27FC236}">
                <a16:creationId xmlns:a16="http://schemas.microsoft.com/office/drawing/2014/main" id="{775210DE-6B14-47A8-954F-720F8C5F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857375"/>
            <a:ext cx="3365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3A952D-C2DC-4DAF-AEF6-52A2E783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73" y="3124173"/>
            <a:ext cx="609653" cy="609653"/>
          </a:xfrm>
          <a:prstGeom prst="rect">
            <a:avLst/>
          </a:prstGeom>
        </p:spPr>
      </p:pic>
      <p:pic>
        <p:nvPicPr>
          <p:cNvPr id="5" name="36 Si conocieras.. HNA G">
            <a:hlinkClick r:id="" action="ppaction://media"/>
            <a:extLst>
              <a:ext uri="{FF2B5EF4-FFF2-40B4-BE49-F238E27FC236}">
                <a16:creationId xmlns:a16="http://schemas.microsoft.com/office/drawing/2014/main" id="{4046E381-9E41-4C12-A93A-F1FFA2BE914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4"/>
    </mc:Choice>
    <mc:Fallback>
      <p:transition spd="slow" advTm="9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A69405-92F5-47C2-8C8C-B2B97010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5" y="142875"/>
            <a:ext cx="3857625" cy="6500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El Espíritu Santo nos moldea con su gracia y con sus dones para que nos  identifiquemos con  N. S. Jesucristo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s-ES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Para muchos cristianos, el Espíritu Santo es </a:t>
            </a:r>
            <a:r>
              <a:rPr lang="es-ES_tradnl" sz="2800" b="1" i="1" dirty="0">
                <a:solidFill>
                  <a:srgbClr val="FFFF00"/>
                </a:solidFill>
              </a:rPr>
              <a:t>el Gran Desconocido</a:t>
            </a:r>
            <a:r>
              <a:rPr lang="es-ES_tradnl" sz="2800" b="1" i="1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s-ES_tradnl" sz="2800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Quien busca sinceramente la santidad, debe buscar su trato.</a:t>
            </a:r>
            <a:endParaRPr lang="es-ES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s-ES" sz="2800" b="1" dirty="0"/>
          </a:p>
        </p:txBody>
      </p:sp>
      <p:pic>
        <p:nvPicPr>
          <p:cNvPr id="11267" name="4 Imagen" descr="pentecostes01b.jpg">
            <a:extLst>
              <a:ext uri="{FF2B5EF4-FFF2-40B4-BE49-F238E27FC236}">
                <a16:creationId xmlns:a16="http://schemas.microsoft.com/office/drawing/2014/main" id="{C51C9626-6711-4F5F-A5AF-C11A3EC5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1438"/>
            <a:ext cx="5094287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43"/>
    </mc:Choice>
    <mc:Fallback>
      <p:transition spd="slow" advTm="264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2EBEC8D-6AD9-4797-BEED-F514CA8F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b="1" dirty="0">
                <a:solidFill>
                  <a:srgbClr val="FFCC00"/>
                </a:solidFill>
              </a:rPr>
              <a:t>4. Dones y Frutos del Espíritu Santo </a:t>
            </a:r>
            <a:endParaRPr lang="es-ES" dirty="0">
              <a:solidFill>
                <a:srgbClr val="FFCC00"/>
              </a:solidFill>
            </a:endParaRPr>
          </a:p>
        </p:txBody>
      </p:sp>
      <p:sp>
        <p:nvSpPr>
          <p:cNvPr id="12291" name="2 Marcador de contenido">
            <a:extLst>
              <a:ext uri="{FF2B5EF4-FFF2-40B4-BE49-F238E27FC236}">
                <a16:creationId xmlns:a16="http://schemas.microsoft.com/office/drawing/2014/main" id="{6707D2CF-3434-4CB5-A980-59A01ACC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1563"/>
            <a:ext cx="3857625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Los </a:t>
            </a:r>
            <a:r>
              <a:rPr lang="es-ES_tradnl" altLang="es-AR" sz="2800" b="1" i="1">
                <a:solidFill>
                  <a:srgbClr val="FFFF00"/>
                </a:solidFill>
              </a:rPr>
              <a:t>dones</a:t>
            </a:r>
            <a:r>
              <a:rPr lang="es-ES_tradnl" altLang="es-AR" sz="2800" b="1" i="1">
                <a:solidFill>
                  <a:schemeClr val="bg1"/>
                </a:solidFill>
              </a:rPr>
              <a:t> </a:t>
            </a:r>
            <a:r>
              <a:rPr lang="es-ES_tradnl" altLang="es-AR" sz="2800" b="1">
                <a:solidFill>
                  <a:schemeClr val="bg1"/>
                </a:solidFill>
              </a:rPr>
              <a:t>del Espíritu Santo son disposiciones permanentes que hacen al hombre dócil para seguir sus impulsos.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Completan y llevan a su perfección las virtudes de quienes los reciben.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rgbClr val="FFFF00"/>
                </a:solidFill>
              </a:rPr>
              <a:t>Son siete</a:t>
            </a:r>
            <a:r>
              <a:rPr lang="es-ES_tradnl" altLang="es-AR" sz="2800" b="1">
                <a:solidFill>
                  <a:schemeClr val="bg1"/>
                </a:solidFill>
              </a:rPr>
              <a:t>: sabiduría, inteligencia, consejo, fortaleza, ciencia, piedad y temor de Dios</a:t>
            </a:r>
            <a:r>
              <a:rPr lang="es-ES_tradnl" altLang="es-AR" sz="2800" b="1" i="1">
                <a:solidFill>
                  <a:schemeClr val="bg1"/>
                </a:solidFill>
              </a:rPr>
              <a:t>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altLang="es-AR" sz="2400"/>
          </a:p>
        </p:txBody>
      </p:sp>
      <p:pic>
        <p:nvPicPr>
          <p:cNvPr id="12292" name="4 Imagen" descr="arc-santisima_trinidad.gif">
            <a:extLst>
              <a:ext uri="{FF2B5EF4-FFF2-40B4-BE49-F238E27FC236}">
                <a16:creationId xmlns:a16="http://schemas.microsoft.com/office/drawing/2014/main" id="{1BF01BDF-B9FB-4440-808C-F990D008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131888"/>
            <a:ext cx="514191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49"/>
    </mc:Choice>
    <mc:Fallback>
      <p:transition spd="slow" advTm="794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04453E8-E49B-4CB2-9C5E-90887DAA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38" y="171450"/>
            <a:ext cx="4500562" cy="6858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Los </a:t>
            </a:r>
            <a:r>
              <a:rPr lang="es-ES_tradnl" sz="3600" b="1" i="1" dirty="0">
                <a:solidFill>
                  <a:srgbClr val="FFFF00"/>
                </a:solidFill>
              </a:rPr>
              <a:t>frutos</a:t>
            </a:r>
            <a:r>
              <a:rPr lang="es-ES_tradnl" sz="3600" b="1" i="1" dirty="0">
                <a:solidFill>
                  <a:schemeClr val="bg1"/>
                </a:solidFill>
              </a:rPr>
              <a:t> </a:t>
            </a:r>
            <a:r>
              <a:rPr lang="es-ES_tradnl" sz="3600" b="1" dirty="0">
                <a:solidFill>
                  <a:schemeClr val="bg1"/>
                </a:solidFill>
              </a:rPr>
              <a:t>del Espíritu Santo son actos que el cristiano en estado de gracia realiza bajo el impulso del Paráclito, y que muestran la docilidad a sus mociones.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Indican la presencia y actividad del Espíritu Santo en el alma.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36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FFFF00"/>
                </a:solidFill>
              </a:rPr>
              <a:t>Son</a:t>
            </a:r>
            <a:r>
              <a:rPr lang="es-ES_tradnl" sz="3600" b="1" dirty="0">
                <a:solidFill>
                  <a:schemeClr val="bg1"/>
                </a:solidFill>
              </a:rPr>
              <a:t>: amor, alegría, paz, paciencia, longanimidad, bondad, benevolencia, mansedumbre, fidelidad, modestia, continencia y castidad (cfr. </a:t>
            </a:r>
            <a:r>
              <a:rPr lang="es-ES_tradnl" sz="3600" b="1" i="1" dirty="0">
                <a:solidFill>
                  <a:schemeClr val="bg1"/>
                </a:solidFill>
              </a:rPr>
              <a:t>Gal </a:t>
            </a:r>
            <a:r>
              <a:rPr lang="es-ES_tradnl" sz="3600" b="1" dirty="0">
                <a:solidFill>
                  <a:schemeClr val="bg1"/>
                </a:solidFill>
              </a:rPr>
              <a:t>5,22-23).</a:t>
            </a:r>
            <a:endParaRPr lang="es-ES" sz="36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3315" name="4 Imagen" descr="Pentecostesder.jpg">
            <a:extLst>
              <a:ext uri="{FF2B5EF4-FFF2-40B4-BE49-F238E27FC236}">
                <a16:creationId xmlns:a16="http://schemas.microsoft.com/office/drawing/2014/main" id="{D0DAB63E-78DC-47E8-9154-3868C79E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1438"/>
            <a:ext cx="4071938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53"/>
    </mc:Choice>
    <mc:Fallback>
      <p:transition spd="slow" advTm="2385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38D1E367-CFFB-4C07-A23A-A4F1808D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0"/>
            <a:ext cx="9144000" cy="928688"/>
          </a:xfrm>
        </p:spPr>
        <p:txBody>
          <a:bodyPr/>
          <a:lstStyle/>
          <a:p>
            <a:pPr algn="l" eaLnBrk="1" hangingPunct="1"/>
            <a:r>
              <a:rPr lang="es-ES_tradnl" altLang="es-AR" sz="2800">
                <a:solidFill>
                  <a:srgbClr val="FFCC00"/>
                </a:solidFill>
              </a:rPr>
              <a:t>  </a:t>
            </a:r>
            <a:r>
              <a:rPr lang="es-ES_tradnl" altLang="es-AR" sz="2800" b="1">
                <a:solidFill>
                  <a:srgbClr val="FFCC00"/>
                </a:solidFill>
              </a:rPr>
              <a:t>S. Josemaría escribió esta oración al Espíritu Santo (1934):</a:t>
            </a:r>
            <a:endParaRPr lang="es-ES" altLang="es-AR" sz="2800" b="1">
              <a:solidFill>
                <a:srgbClr val="FFCC00"/>
              </a:solidFill>
            </a:endParaRPr>
          </a:p>
        </p:txBody>
      </p:sp>
      <p:sp>
        <p:nvSpPr>
          <p:cNvPr id="14339" name="2 Marcador de contenido">
            <a:extLst>
              <a:ext uri="{FF2B5EF4-FFF2-40B4-BE49-F238E27FC236}">
                <a16:creationId xmlns:a16="http://schemas.microsoft.com/office/drawing/2014/main" id="{7AFF0D85-3671-4D3F-A16B-81CDE746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60721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"Ven, ¡oh Santo Espíritu!: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¡ilumina mi entendimiento, para conocer tus mandatos;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fortalece mi corazón contra las envidias del enemigo;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inflama mi voluntad...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He oído tu voz, y no quiero endurecerme y resistir, diciendo: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después..., mañana. </a:t>
            </a:r>
            <a:r>
              <a:rPr lang="es-ES_tradnl" altLang="es-AR" sz="2400" b="1">
                <a:solidFill>
                  <a:schemeClr val="bg1"/>
                </a:solidFill>
              </a:rPr>
              <a:t>Nunc coepi! </a:t>
            </a:r>
            <a:r>
              <a:rPr lang="es-ES_tradnl" altLang="es-AR" sz="2400" b="1" i="1">
                <a:solidFill>
                  <a:schemeClr val="bg1"/>
                </a:solidFill>
              </a:rPr>
              <a:t>¡Ahora!,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no vaya a ser que el mañana me falte.</a:t>
            </a:r>
            <a:endParaRPr lang="es-ES" altLang="es-AR" sz="2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¡Oh!, Espíritu de verdad y de Sabiduría,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Espíritu de entendimiento y de consejo,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Espíritu de gozo y de paz!;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quiero lo que quieras,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quiero porque quieres,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quiero como quieras,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 i="1">
                <a:solidFill>
                  <a:schemeClr val="bg1"/>
                </a:solidFill>
              </a:rPr>
              <a:t>quiero cuando quieras...“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400" b="1">
                <a:solidFill>
                  <a:schemeClr val="bg1"/>
                </a:solidFill>
              </a:rPr>
              <a:t>Cfr. </a:t>
            </a:r>
            <a:r>
              <a:rPr lang="es-ES_tradnl" altLang="es-AR" sz="2400" b="1" i="1">
                <a:solidFill>
                  <a:schemeClr val="bg1"/>
                </a:solidFill>
              </a:rPr>
              <a:t>Camino, </a:t>
            </a:r>
            <a:r>
              <a:rPr lang="es-ES_tradnl" altLang="es-AR" sz="2400" b="1">
                <a:solidFill>
                  <a:schemeClr val="bg1"/>
                </a:solidFill>
              </a:rPr>
              <a:t>57. </a:t>
            </a:r>
            <a:endParaRPr lang="es-ES" altLang="es-AR" sz="2400" b="1">
              <a:solidFill>
                <a:schemeClr val="bg1"/>
              </a:solidFill>
            </a:endParaRPr>
          </a:p>
          <a:p>
            <a:pPr eaLnBrk="1" hangingPunct="1"/>
            <a:endParaRPr lang="es-ES" altLang="es-AR" i="1"/>
          </a:p>
          <a:p>
            <a:pPr eaLnBrk="1" hangingPunct="1"/>
            <a:endParaRPr lang="es-ES" altLang="es-AR"/>
          </a:p>
        </p:txBody>
      </p:sp>
      <p:pic>
        <p:nvPicPr>
          <p:cNvPr id="14340" name="3 Imagen" descr="escriva9.jpg">
            <a:extLst>
              <a:ext uri="{FF2B5EF4-FFF2-40B4-BE49-F238E27FC236}">
                <a16:creationId xmlns:a16="http://schemas.microsoft.com/office/drawing/2014/main" id="{607D9498-AF1D-40F5-AC06-17C99A4D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38663"/>
            <a:ext cx="25717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4 Imagen" descr="nuestro Padre.jpg">
            <a:extLst>
              <a:ext uri="{FF2B5EF4-FFF2-40B4-BE49-F238E27FC236}">
                <a16:creationId xmlns:a16="http://schemas.microsoft.com/office/drawing/2014/main" id="{C382FCEC-C429-4AEE-8B47-2070E9B1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041775"/>
            <a:ext cx="1960562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5 Imagen" descr="ES2.bmp">
            <a:extLst>
              <a:ext uri="{FF2B5EF4-FFF2-40B4-BE49-F238E27FC236}">
                <a16:creationId xmlns:a16="http://schemas.microsoft.com/office/drawing/2014/main" id="{D95B152C-160F-4CAA-8DC8-EF8E3A3DD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15716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6 Imagen" descr="imagesd.jpg">
            <a:extLst>
              <a:ext uri="{FF2B5EF4-FFF2-40B4-BE49-F238E27FC236}">
                <a16:creationId xmlns:a16="http://schemas.microsoft.com/office/drawing/2014/main" id="{960A7F4C-6861-46E5-B66A-F77A97E49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43188"/>
            <a:ext cx="828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7 Imagen" descr="Theology_of_the_Body_Spirit_vs_Flesh.jpg">
            <a:extLst>
              <a:ext uri="{FF2B5EF4-FFF2-40B4-BE49-F238E27FC236}">
                <a16:creationId xmlns:a16="http://schemas.microsoft.com/office/drawing/2014/main" id="{A3A090AF-9012-4391-BA80-A09C068B5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857250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8 Imagen" descr="VeniSanctiSpiritu.jpg">
            <a:extLst>
              <a:ext uri="{FF2B5EF4-FFF2-40B4-BE49-F238E27FC236}">
                <a16:creationId xmlns:a16="http://schemas.microsoft.com/office/drawing/2014/main" id="{C250EA63-E89E-4FB2-B0FF-DA709F9EF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12800"/>
            <a:ext cx="749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32"/>
    </mc:Choice>
    <mc:Fallback>
      <p:transition spd="slow" advTm="304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54A7719-7373-4A22-A4D1-19CD21A2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71438"/>
            <a:ext cx="90868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FFCC00"/>
                </a:solidFill>
              </a:rPr>
              <a:t>B. CREO EN LA SANTA</a:t>
            </a:r>
            <a:r>
              <a:rPr lang="es-ES_tradnl" sz="3600" dirty="0">
                <a:solidFill>
                  <a:srgbClr val="FFCC00"/>
                </a:solidFill>
              </a:rPr>
              <a:t> </a:t>
            </a:r>
            <a:r>
              <a:rPr lang="es-ES_tradnl" sz="3600" b="1" dirty="0">
                <a:solidFill>
                  <a:srgbClr val="FFCC00"/>
                </a:solidFill>
              </a:rPr>
              <a:t>IGLESIA CATÓLICA</a:t>
            </a:r>
            <a:br>
              <a:rPr lang="es-ES_tradnl" sz="3600" b="1" dirty="0">
                <a:solidFill>
                  <a:srgbClr val="FFCC00"/>
                </a:solidFill>
              </a:rPr>
            </a:br>
            <a:r>
              <a:rPr lang="es-ES_tradnl" sz="3600" b="1" dirty="0">
                <a:solidFill>
                  <a:srgbClr val="FFCC00"/>
                </a:solidFill>
              </a:rPr>
              <a:t>1. Los nombres y las imágenes de la Iglesia</a:t>
            </a:r>
            <a:endParaRPr lang="es-ES" dirty="0">
              <a:solidFill>
                <a:srgbClr val="FFCC00"/>
              </a:solidFill>
            </a:endParaRPr>
          </a:p>
        </p:txBody>
      </p:sp>
      <p:sp>
        <p:nvSpPr>
          <p:cNvPr id="15363" name="2 Marcador de contenido">
            <a:extLst>
              <a:ext uri="{FF2B5EF4-FFF2-40B4-BE49-F238E27FC236}">
                <a16:creationId xmlns:a16="http://schemas.microsoft.com/office/drawing/2014/main" id="{0C65EAE3-5169-463E-A3CF-FD4C1061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7375"/>
            <a:ext cx="47863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El nombre común "iglesia" proviene del griego: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significa convocación. 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La Iglesia es la asamblea o reunión de aquellos a quienes convoca la palabra de Dios para formar el Pueblo de Dios y que, alimentados con el Cuerpo de Cristo, se convierten ellos mismos en Cuerpo de Cristo.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altLang="es-AR" sz="2400"/>
          </a:p>
        </p:txBody>
      </p:sp>
      <p:pic>
        <p:nvPicPr>
          <p:cNvPr id="15364" name="Picture 5" descr="http://www.helleniccomserve.com/images/ecclesia.gif">
            <a:extLst>
              <a:ext uri="{FF2B5EF4-FFF2-40B4-BE49-F238E27FC236}">
                <a16:creationId xmlns:a16="http://schemas.microsoft.com/office/drawing/2014/main" id="{CE829E2F-5DE8-43B3-A2ED-D91BC2CD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995488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4 CuadroTexto">
            <a:extLst>
              <a:ext uri="{FF2B5EF4-FFF2-40B4-BE49-F238E27FC236}">
                <a16:creationId xmlns:a16="http://schemas.microsoft.com/office/drawing/2014/main" id="{AA6B5A60-2AF7-4ECC-8D70-BEE39A42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494088"/>
            <a:ext cx="2643187" cy="3667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94"/>
    </mc:Choice>
    <mc:Fallback>
      <p:transition spd="slow" advTm="131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3C5D3BC-2D1A-4E67-B761-F135A987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3" y="214313"/>
            <a:ext cx="4357687" cy="6643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Sagrada Escritura hay muchas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 y figuras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Iglesia; las principales son: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Pueblo de Dios </a:t>
            </a:r>
            <a:b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nación santa,</a:t>
            </a:r>
            <a:endParaRPr lang="es-ES_tradn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Cuerpo de Cristo,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Esposa de Cristo y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Templo del Espíritu Santo.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4" descr="http://www.aug.edu/augusta/iconography/michelleRoberts/mariaEcclesia.jpg">
            <a:extLst>
              <a:ext uri="{FF2B5EF4-FFF2-40B4-BE49-F238E27FC236}">
                <a16:creationId xmlns:a16="http://schemas.microsoft.com/office/drawing/2014/main" id="{CF47C241-99C9-4EB1-8FAF-2CC5E033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5738"/>
            <a:ext cx="4762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images.google.com.ar/url?q=http://www.thegogglesdonothing.com/photos/d/1788-2/ecclesia_dei.jpg&amp;usg=AFQjCNGQI488QbkanC6Cn0xAs7NwHoOPtw">
            <a:extLst>
              <a:ext uri="{FF2B5EF4-FFF2-40B4-BE49-F238E27FC236}">
                <a16:creationId xmlns:a16="http://schemas.microsoft.com/office/drawing/2014/main" id="{33EAEDEE-E82B-474C-B930-4CA09A30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643313"/>
            <a:ext cx="47085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6"/>
    </mc:Choice>
    <mc:Fallback>
      <p:transition spd="slow" advTm="44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D4F5308-AD69-42A7-997E-82E85CC1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b="1" dirty="0">
                <a:solidFill>
                  <a:srgbClr val="FFCC00"/>
                </a:solidFill>
              </a:rPr>
              <a:t>2. Origen, fundación y misión de la Iglesia</a:t>
            </a:r>
            <a:endParaRPr lang="es-ES" dirty="0"/>
          </a:p>
        </p:txBody>
      </p:sp>
      <p:sp>
        <p:nvSpPr>
          <p:cNvPr id="17411" name="2 Marcador de contenido">
            <a:extLst>
              <a:ext uri="{FF2B5EF4-FFF2-40B4-BE49-F238E27FC236}">
                <a16:creationId xmlns:a16="http://schemas.microsoft.com/office/drawing/2014/main" id="{7DC7D803-6DBE-4BC9-88C5-CE8B04BB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5"/>
            <a:ext cx="50006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La Iglesia ha sido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altLang="es-AR" sz="2800" b="1">
                <a:solidFill>
                  <a:schemeClr val="bg1"/>
                </a:solidFill>
              </a:rPr>
              <a:t>prefigurada en la creación,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altLang="es-AR" sz="2800" b="1">
                <a:solidFill>
                  <a:schemeClr val="bg1"/>
                </a:solidFill>
              </a:rPr>
              <a:t>preparada en la Antigua Alianza,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altLang="es-AR" sz="2800" b="1">
                <a:solidFill>
                  <a:schemeClr val="bg1"/>
                </a:solidFill>
              </a:rPr>
              <a:t>fundada por las palabras y las obras de Jesucristo,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altLang="es-AR" sz="2800" b="1">
                <a:solidFill>
                  <a:schemeClr val="bg1"/>
                </a:solidFill>
              </a:rPr>
              <a:t>realizada por su Cruz redentora y su Resurrección,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altLang="es-AR" sz="2800" b="1">
                <a:solidFill>
                  <a:schemeClr val="bg1"/>
                </a:solidFill>
              </a:rPr>
              <a:t>se manifiesta como misterio de salvación por la efusión del Espíritu Santo.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altLang="es-AR" sz="2800" b="1">
                <a:solidFill>
                  <a:schemeClr val="bg1"/>
                </a:solidFill>
              </a:rPr>
              <a:t>Quedará consumada en la gloria del cielo como asamblea de todos los redimidos de la tierra.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altLang="es-AR" sz="2400">
              <a:solidFill>
                <a:schemeClr val="bg1"/>
              </a:solidFill>
            </a:endParaRPr>
          </a:p>
        </p:txBody>
      </p:sp>
      <p:pic>
        <p:nvPicPr>
          <p:cNvPr id="17412" name="Picture 7" descr="http://www.geocities.com/militantis/ecclesia.jpg">
            <a:extLst>
              <a:ext uri="{FF2B5EF4-FFF2-40B4-BE49-F238E27FC236}">
                <a16:creationId xmlns:a16="http://schemas.microsoft.com/office/drawing/2014/main" id="{2D8210C9-508D-40CB-BDC4-490A7AA9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071563"/>
            <a:ext cx="4037013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32"/>
    </mc:Choice>
    <mc:Fallback>
      <p:transition spd="slow" advTm="16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>
            <a:extLst>
              <a:ext uri="{FF2B5EF4-FFF2-40B4-BE49-F238E27FC236}">
                <a16:creationId xmlns:a16="http://schemas.microsoft.com/office/drawing/2014/main" id="{B8E54078-1487-407E-8A11-639FE15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38" y="617538"/>
            <a:ext cx="4357687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rgbClr val="FFCC00"/>
                </a:solidFill>
              </a:rPr>
              <a:t>—</a:t>
            </a:r>
            <a:r>
              <a:rPr lang="es-ES_tradnl" altLang="es-AR" sz="2800" b="1" i="1">
                <a:solidFill>
                  <a:srgbClr val="FFCC00"/>
                </a:solidFill>
              </a:rPr>
              <a:t>prefigurada en la creación: </a:t>
            </a:r>
            <a:r>
              <a:rPr lang="es-ES_tradnl" altLang="es-AR" sz="2800" b="1">
                <a:solidFill>
                  <a:schemeClr val="bg1"/>
                </a:solidFill>
              </a:rPr>
              <a:t>porque Dios ha creado el mundo para hacer partícipes a los hombres de la vida divina de la Santísima Trinidad, convocándoles en Cristo; es decir, llamándoles a ser "hijos en el Hijo“ una sola cosa con Cristo. Y esta convocación es la Iglesia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18435" name="Picture 2" descr="http://www.wf-f.org/WFFResource/IconPriesthood.jpg">
            <a:extLst>
              <a:ext uri="{FF2B5EF4-FFF2-40B4-BE49-F238E27FC236}">
                <a16:creationId xmlns:a16="http://schemas.microsoft.com/office/drawing/2014/main" id="{2F2A0BF3-9139-40B7-8162-34E076D5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"/>
            <a:ext cx="45481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40"/>
    </mc:Choice>
    <mc:Fallback>
      <p:transition spd="slow" advTm="1854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>
            <a:extLst>
              <a:ext uri="{FF2B5EF4-FFF2-40B4-BE49-F238E27FC236}">
                <a16:creationId xmlns:a16="http://schemas.microsoft.com/office/drawing/2014/main" id="{EF8471B0-2D74-44C8-BBBF-B35F3A43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688975"/>
            <a:ext cx="3643312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rgbClr val="FFCC00"/>
                </a:solidFill>
              </a:rPr>
              <a:t>—</a:t>
            </a:r>
            <a:r>
              <a:rPr lang="es-ES_tradnl" altLang="es-AR" sz="2800" b="1" i="1">
                <a:solidFill>
                  <a:srgbClr val="FFCC00"/>
                </a:solidFill>
              </a:rPr>
              <a:t>fundada por Cristo: </a:t>
            </a:r>
            <a:r>
              <a:rPr lang="es-ES_tradnl" altLang="es-AR" sz="2800" b="1">
                <a:solidFill>
                  <a:schemeClr val="bg1"/>
                </a:solidFill>
              </a:rPr>
              <a:t>porque el Hijo de Dios se ha hecho Hombre para llevar a cabo el plan de Dios Padre que es precisamente reunir a los hombre en la Iglesia para conducirles a la salvación</a:t>
            </a:r>
            <a:r>
              <a:rPr lang="es-ES_tradnl" altLang="es-AR" sz="2800" b="1" baseline="30000">
                <a:solidFill>
                  <a:schemeClr val="bg1"/>
                </a:solidFill>
              </a:rPr>
              <a:t>.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19459" name="Picture 2" descr="http://ecclesia.webcindario.com/jesucristo.JPG">
            <a:extLst>
              <a:ext uri="{FF2B5EF4-FFF2-40B4-BE49-F238E27FC236}">
                <a16:creationId xmlns:a16="http://schemas.microsoft.com/office/drawing/2014/main" id="{D097F427-341E-4E5A-A22D-DA0EFDE7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1438"/>
            <a:ext cx="436245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8"/>
    </mc:Choice>
    <mc:Fallback>
      <p:transition spd="slow" advTm="129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631F5945-436F-487C-B68F-E993472B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357188"/>
            <a:ext cx="40005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rgbClr val="FFCC00"/>
                </a:solidFill>
              </a:rPr>
              <a:t>—</a:t>
            </a:r>
            <a:r>
              <a:rPr lang="es-ES_tradnl" altLang="es-AR" sz="2800" b="1" i="1">
                <a:solidFill>
                  <a:srgbClr val="FFCC00"/>
                </a:solidFill>
              </a:rPr>
              <a:t>manifestada por la venida del Espíritu Santo: </a:t>
            </a:r>
            <a:r>
              <a:rPr lang="es-ES_tradnl" altLang="es-AR" sz="2800" b="1">
                <a:solidFill>
                  <a:schemeClr val="bg1"/>
                </a:solidFill>
              </a:rPr>
              <a:t>porque después de la Ascensión, el Padre y el Hijo han enviado al Espíritu Santo para santificar con la gracia que nos ha ganado Cristo y lleve a cumplimiento la misión de atraer a todos los hombres a la Iglesia.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En el día de Pentecostés la Iglesia comienza a manifestarse al mundo.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20483" name="4 Imagen" descr="Imagen7.jpg">
            <a:extLst>
              <a:ext uri="{FF2B5EF4-FFF2-40B4-BE49-F238E27FC236}">
                <a16:creationId xmlns:a16="http://schemas.microsoft.com/office/drawing/2014/main" id="{E6259EB4-EE11-4B38-AB71-1EBC2584F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71438"/>
            <a:ext cx="446563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5 Imagen" descr="PENTECOSTESdeaCR.jpg">
            <a:extLst>
              <a:ext uri="{FF2B5EF4-FFF2-40B4-BE49-F238E27FC236}">
                <a16:creationId xmlns:a16="http://schemas.microsoft.com/office/drawing/2014/main" id="{D2252D13-2829-4C65-A6CD-32CE054E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000375"/>
            <a:ext cx="31797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79"/>
    </mc:Choice>
    <mc:Fallback>
      <p:transition spd="slow" advTm="219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B64A56F-1991-46FF-8ABB-9E7E573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785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s-ES_tradnl" sz="4000" b="1" dirty="0">
                <a:solidFill>
                  <a:srgbClr val="FFCC00"/>
                </a:solidFill>
              </a:rPr>
              <a:t>A. CREO EN EL ESPÍRITU SANTO</a:t>
            </a:r>
            <a:br>
              <a:rPr lang="es-ES_tradnl" sz="4000" b="1" dirty="0">
                <a:solidFill>
                  <a:srgbClr val="FFCC00"/>
                </a:solidFill>
              </a:rPr>
            </a:br>
            <a:r>
              <a:rPr lang="es-ES_tradnl" sz="4000" b="1" dirty="0">
                <a:solidFill>
                  <a:srgbClr val="FFCC00"/>
                </a:solidFill>
              </a:rPr>
              <a:t>1. La Tercera Persona de la Santísima Trinidad</a:t>
            </a:r>
            <a:br>
              <a:rPr lang="es-ES" dirty="0">
                <a:solidFill>
                  <a:srgbClr val="FFCC00"/>
                </a:solidFill>
              </a:rPr>
            </a:br>
            <a:br>
              <a:rPr lang="es-ES" dirty="0"/>
            </a:br>
            <a:endParaRPr lang="es-ES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A28A7E9-F6C9-41BA-A5C4-87F0CCB8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600200"/>
            <a:ext cx="3286125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Espíritu Santo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Tercera Persona de la Santísima Trinidad.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Padre y del Hijo como Amor subsistente.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4 Imagen" descr="ESPIRITU%20SANTO.jpg">
            <a:extLst>
              <a:ext uri="{FF2B5EF4-FFF2-40B4-BE49-F238E27FC236}">
                <a16:creationId xmlns:a16="http://schemas.microsoft.com/office/drawing/2014/main" id="{9F343868-60D1-4BEA-8636-5035B2D1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714500"/>
            <a:ext cx="528002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C5FE141E-0A32-4C54-8A85-1086B120E688}"/>
              </a:ext>
            </a:extLst>
          </p:cNvPr>
          <p:cNvSpPr txBox="1">
            <a:spLocks/>
          </p:cNvSpPr>
          <p:nvPr/>
        </p:nvSpPr>
        <p:spPr bwMode="auto">
          <a:xfrm>
            <a:off x="142875" y="5572125"/>
            <a:ext cx="8920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Así como la Palabra de Dios es el Hijo, </a:t>
            </a:r>
            <a:b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Amor de Dios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Espíritu Santo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4"/>
    </mc:Choice>
    <mc:Fallback>
      <p:transition spd="slow" advTm="1717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>
            <a:extLst>
              <a:ext uri="{FF2B5EF4-FFF2-40B4-BE49-F238E27FC236}">
                <a16:creationId xmlns:a16="http://schemas.microsoft.com/office/drawing/2014/main" id="{DBA70F70-9822-48C1-927A-24891009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3" y="188913"/>
            <a:ext cx="4643437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/>
              <a:t>	</a:t>
            </a:r>
            <a:r>
              <a:rPr lang="es-ES_tradnl" altLang="es-AR" sz="2800" b="1">
                <a:solidFill>
                  <a:srgbClr val="FFFF00"/>
                </a:solidFill>
              </a:rPr>
              <a:t>La misión de la Iglesia es </a:t>
            </a:r>
            <a:r>
              <a:rPr lang="es-ES_tradnl" altLang="es-AR" sz="2800" b="1">
                <a:solidFill>
                  <a:schemeClr val="bg1"/>
                </a:solidFill>
              </a:rPr>
              <a:t>la que el Señor confió a los Apóstoles: "Id y enseñad a todas las gentes, bautizándolas en el nombre del Padre y del Hijo y del Espíritu Santo" </a:t>
            </a:r>
            <a:r>
              <a:rPr lang="es-ES_tradnl" altLang="es-AR" sz="2800" b="1" i="1">
                <a:solidFill>
                  <a:schemeClr val="bg1"/>
                </a:solidFill>
              </a:rPr>
              <a:t>(Mt </a:t>
            </a:r>
            <a:r>
              <a:rPr lang="es-ES_tradnl" altLang="es-AR" sz="2800" b="1">
                <a:solidFill>
                  <a:schemeClr val="bg1"/>
                </a:solidFill>
              </a:rPr>
              <a:t>28,19).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	</a:t>
            </a:r>
            <a:r>
              <a:rPr lang="es-ES_tradnl" altLang="es-AR" sz="2800" b="1">
                <a:solidFill>
                  <a:srgbClr val="FFFF00"/>
                </a:solidFill>
              </a:rPr>
              <a:t>La misión de la Iglesia es </a:t>
            </a:r>
            <a:r>
              <a:rPr lang="es-ES_tradnl" altLang="es-AR" sz="2800" b="1">
                <a:solidFill>
                  <a:schemeClr val="bg1"/>
                </a:solidFill>
              </a:rPr>
              <a:t>dar a los hombres los medios para que alcancen la salvación.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	Estos medios </a:t>
            </a:r>
            <a:r>
              <a:rPr lang="es-ES_tradnl" altLang="es-AR" sz="2800" b="1">
                <a:solidFill>
                  <a:srgbClr val="FFFF00"/>
                </a:solidFill>
              </a:rPr>
              <a:t>son</a:t>
            </a:r>
            <a:r>
              <a:rPr lang="es-ES_tradnl" altLang="es-AR" sz="2800" b="1">
                <a:solidFill>
                  <a:schemeClr val="bg1"/>
                </a:solidFill>
              </a:rPr>
              <a:t> la enseñanza de la fe y la administración de los sacramentos. 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21507" name="Picture 2" descr="http://web.ocp.org/products/UC-061.jpg">
            <a:extLst>
              <a:ext uri="{FF2B5EF4-FFF2-40B4-BE49-F238E27FC236}">
                <a16:creationId xmlns:a16="http://schemas.microsoft.com/office/drawing/2014/main" id="{0D125F7B-F721-4AA3-8055-57B84542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52278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79"/>
    </mc:Choice>
    <mc:Fallback>
      <p:transition spd="slow" advTm="4477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>
            <a:extLst>
              <a:ext uri="{FF2B5EF4-FFF2-40B4-BE49-F238E27FC236}">
                <a16:creationId xmlns:a16="http://schemas.microsoft.com/office/drawing/2014/main" id="{93B9034D-B3F7-49FA-9B3F-A4C04EDA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1788"/>
            <a:ext cx="450056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	Por este motivo se dice que la Iglesia es, en este mundo, "</a:t>
            </a:r>
            <a:r>
              <a:rPr lang="es-ES_tradnl" altLang="es-AR" sz="2800" b="1">
                <a:solidFill>
                  <a:srgbClr val="FFFF00"/>
                </a:solidFill>
              </a:rPr>
              <a:t>sacramento de salvación</a:t>
            </a:r>
            <a:r>
              <a:rPr lang="es-ES_tradnl" altLang="es-AR" sz="2800" b="1">
                <a:solidFill>
                  <a:schemeClr val="bg1"/>
                </a:solidFill>
              </a:rPr>
              <a:t>", es decir, signo e instrumento de la comunión con Dios y entre los hombres 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620E81D5-E3EE-4AE0-9CCE-71D775B5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2928938"/>
            <a:ext cx="9144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b="1" dirty="0">
                <a:solidFill>
                  <a:srgbClr val="FFCC00"/>
                </a:solidFill>
              </a:rPr>
              <a:t>3. La Iglesia es una, </a:t>
            </a:r>
            <a:br>
              <a:rPr lang="es-ES_tradnl" b="1" dirty="0">
                <a:solidFill>
                  <a:srgbClr val="FFCC00"/>
                </a:solidFill>
              </a:rPr>
            </a:br>
            <a:r>
              <a:rPr lang="es-ES_tradnl" b="1" dirty="0">
                <a:solidFill>
                  <a:srgbClr val="FFCC00"/>
                </a:solidFill>
              </a:rPr>
              <a:t>santa, católica y apostólica</a:t>
            </a:r>
            <a:endParaRPr lang="es-ES" dirty="0"/>
          </a:p>
        </p:txBody>
      </p:sp>
      <p:pic>
        <p:nvPicPr>
          <p:cNvPr id="22532" name="Picture 2" descr="http://www.elperiodicodemexico.com/verfoto.php?id=122250">
            <a:extLst>
              <a:ext uri="{FF2B5EF4-FFF2-40B4-BE49-F238E27FC236}">
                <a16:creationId xmlns:a16="http://schemas.microsoft.com/office/drawing/2014/main" id="{9966E4D1-E874-4351-8E5A-41E14940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85750"/>
            <a:ext cx="44577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www.aciprensa.com/Banco/images/iglesia2.gif">
            <a:extLst>
              <a:ext uri="{FF2B5EF4-FFF2-40B4-BE49-F238E27FC236}">
                <a16:creationId xmlns:a16="http://schemas.microsoft.com/office/drawing/2014/main" id="{3AE59E9E-5FB0-41C3-84C4-FB4F3340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7838"/>
            <a:ext cx="1562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www.elsalvador.com/vertice/2004/110404/fotos/copa.JPG">
            <a:extLst>
              <a:ext uri="{FF2B5EF4-FFF2-40B4-BE49-F238E27FC236}">
                <a16:creationId xmlns:a16="http://schemas.microsoft.com/office/drawing/2014/main" id="{81F451D5-BA19-423F-9A52-59474A75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19588"/>
            <a:ext cx="36433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ttp://www.maestrosinfronteras.com.ar/images/jpiipaloma.bmp">
            <a:extLst>
              <a:ext uri="{FF2B5EF4-FFF2-40B4-BE49-F238E27FC236}">
                <a16:creationId xmlns:a16="http://schemas.microsoft.com/office/drawing/2014/main" id="{88C61D16-194C-4AB8-8A1F-77122C21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84663"/>
            <a:ext cx="178593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19"/>
    </mc:Choice>
    <mc:Fallback>
      <p:transition spd="slow" advTm="771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>
            <a:extLst>
              <a:ext uri="{FF2B5EF4-FFF2-40B4-BE49-F238E27FC236}">
                <a16:creationId xmlns:a16="http://schemas.microsoft.com/office/drawing/2014/main" id="{AB4FD62F-798C-4CDF-9ED6-7083DA530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17475"/>
            <a:ext cx="4357688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AutoNum type="alphaLcParenR"/>
            </a:pPr>
            <a:r>
              <a:rPr lang="es-ES_tradnl" altLang="es-AR" sz="2800" b="1">
                <a:solidFill>
                  <a:srgbClr val="FFCC00"/>
                </a:solidFill>
              </a:rPr>
              <a:t>Una: </a:t>
            </a:r>
          </a:p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Cristo fundó una sola Iglesia.</a:t>
            </a:r>
          </a:p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El Espíritu Santo une a los fieles con la Cabeza, que es Cristo, formando un solo Cuerpo y un solo Pueblo.</a:t>
            </a:r>
            <a:endParaRPr lang="es-ES" altLang="es-AR" sz="2800" b="1">
              <a:solidFill>
                <a:schemeClr val="bg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Esta unidad </a:t>
            </a:r>
            <a:r>
              <a:rPr lang="es-ES_tradnl" altLang="es-AR" sz="2800" b="1" u="sng">
                <a:solidFill>
                  <a:srgbClr val="FFFF00"/>
                </a:solidFill>
              </a:rPr>
              <a:t>se manifiesta</a:t>
            </a:r>
            <a:r>
              <a:rPr lang="es-ES_tradnl" altLang="es-AR" sz="2800" b="1">
                <a:solidFill>
                  <a:schemeClr val="bg1"/>
                </a:solidFill>
              </a:rPr>
              <a:t>: en una misma </a:t>
            </a:r>
            <a:r>
              <a:rPr lang="es-ES_tradnl" altLang="es-AR" sz="2800" b="1">
                <a:solidFill>
                  <a:srgbClr val="FFFF00"/>
                </a:solidFill>
              </a:rPr>
              <a:t>fe</a:t>
            </a:r>
            <a:r>
              <a:rPr lang="es-ES_tradnl" altLang="es-AR" sz="2800" b="1">
                <a:solidFill>
                  <a:schemeClr val="bg1"/>
                </a:solidFill>
              </a:rPr>
              <a:t>, unos mismos </a:t>
            </a:r>
            <a:r>
              <a:rPr lang="es-ES_tradnl" altLang="es-AR" sz="2800" b="1">
                <a:solidFill>
                  <a:srgbClr val="FFFF00"/>
                </a:solidFill>
              </a:rPr>
              <a:t>sacramentos</a:t>
            </a:r>
            <a:r>
              <a:rPr lang="es-ES_tradnl" altLang="es-AR" sz="2800" b="1">
                <a:solidFill>
                  <a:schemeClr val="bg1"/>
                </a:solidFill>
              </a:rPr>
              <a:t> y una sola </a:t>
            </a:r>
            <a:r>
              <a:rPr lang="es-ES_tradnl" altLang="es-AR" sz="2800" b="1">
                <a:solidFill>
                  <a:srgbClr val="FFFF00"/>
                </a:solidFill>
              </a:rPr>
              <a:t>Jerarquía</a:t>
            </a:r>
            <a:r>
              <a:rPr lang="es-ES_tradnl" altLang="es-AR" sz="2800" b="1">
                <a:solidFill>
                  <a:schemeClr val="bg1"/>
                </a:solidFill>
              </a:rPr>
              <a:t>: el Papa —sucesor de San Pedro como Cabeza visible y fundamento de la unidad de la Iglesia— y los Obispos en comunión con el Papa .</a:t>
            </a:r>
            <a:endParaRPr lang="es-ES" altLang="es-AR" sz="2800" b="1">
              <a:solidFill>
                <a:schemeClr val="bg1"/>
              </a:solidFill>
            </a:endParaRPr>
          </a:p>
          <a:p>
            <a:pPr marL="514350" indent="-514350" eaLnBrk="1" hangingPunct="1">
              <a:lnSpc>
                <a:spcPct val="80000"/>
              </a:lnSpc>
            </a:pPr>
            <a:endParaRPr lang="es-ES" altLang="es-AR" sz="2400">
              <a:solidFill>
                <a:schemeClr val="bg1"/>
              </a:solidFill>
            </a:endParaRPr>
          </a:p>
        </p:txBody>
      </p:sp>
      <p:pic>
        <p:nvPicPr>
          <p:cNvPr id="23555" name="Picture 5" descr="http://es.geocities.com/ocsfa/index_files/faz1.jpg">
            <a:extLst>
              <a:ext uri="{FF2B5EF4-FFF2-40B4-BE49-F238E27FC236}">
                <a16:creationId xmlns:a16="http://schemas.microsoft.com/office/drawing/2014/main" id="{FFB27FAB-D3A7-487A-AF8B-CA80AB3F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42938"/>
            <a:ext cx="443071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4"/>
    </mc:Choice>
    <mc:Fallback>
      <p:transition spd="slow" advTm="1623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Marcador de contenido">
            <a:extLst>
              <a:ext uri="{FF2B5EF4-FFF2-40B4-BE49-F238E27FC236}">
                <a16:creationId xmlns:a16="http://schemas.microsoft.com/office/drawing/2014/main" id="{BFADD947-1CB8-49BC-A6F3-0C9452AC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0" y="117475"/>
            <a:ext cx="3643313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charset="0"/>
              <a:buAutoNum type="alphaLcParenR" startAt="2"/>
              <a:defRPr/>
            </a:pPr>
            <a:r>
              <a:rPr lang="es-ES_tradnl" sz="2800" b="1" i="1" dirty="0">
                <a:solidFill>
                  <a:srgbClr val="FFCC00"/>
                </a:solidFill>
              </a:rPr>
              <a:t>Santa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lphaLcParenR" startAt="2"/>
              <a:defRPr/>
            </a:pPr>
            <a:endParaRPr lang="es-ES" sz="2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rgbClr val="FFFF00"/>
                </a:solidFill>
              </a:rPr>
              <a:t>porque </a:t>
            </a:r>
            <a:r>
              <a:rPr lang="es-ES_tradnl" sz="2800" b="1" dirty="0">
                <a:solidFill>
                  <a:schemeClr val="bg1"/>
                </a:solidFill>
              </a:rPr>
              <a:t>santa es su Cabeza;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_tradnl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rgbClr val="FFFF00"/>
                </a:solidFill>
              </a:rPr>
              <a:t>porque</a:t>
            </a:r>
            <a:r>
              <a:rPr lang="es-ES_tradnl" sz="2800" b="1" dirty="0">
                <a:solidFill>
                  <a:schemeClr val="bg1"/>
                </a:solidFill>
              </a:rPr>
              <a:t> Cristo la unido a Sí, como Cuerpo suyo, y la ha llenado del don del Espíritu Santo 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rgbClr val="FFFF00"/>
                </a:solidFill>
              </a:rPr>
              <a:t>por</a:t>
            </a:r>
            <a:r>
              <a:rPr lang="es-ES_tradnl" sz="2800" b="1" dirty="0">
                <a:solidFill>
                  <a:schemeClr val="bg1"/>
                </a:solidFill>
              </a:rPr>
              <a:t> la santidad de sus miembros que ya están en el Cielo, y, de modo eminente por la S. Virgen María;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24579" name="2 Imagen" descr="ParroquiaDivinoSalvador061.jpg">
            <a:extLst>
              <a:ext uri="{FF2B5EF4-FFF2-40B4-BE49-F238E27FC236}">
                <a16:creationId xmlns:a16="http://schemas.microsoft.com/office/drawing/2014/main" id="{C0D75737-909D-4CA2-9850-BE864B76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081588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40"/>
    </mc:Choice>
    <mc:Fallback>
      <p:transition spd="slow" advTm="1094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>
            <a:extLst>
              <a:ext uri="{FF2B5EF4-FFF2-40B4-BE49-F238E27FC236}">
                <a16:creationId xmlns:a16="http://schemas.microsoft.com/office/drawing/2014/main" id="{5527DBC7-1530-46F3-9997-2C69C13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14313"/>
            <a:ext cx="35718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rgbClr val="FFFF00"/>
                </a:solidFill>
              </a:rPr>
              <a:t>porque</a:t>
            </a:r>
            <a:r>
              <a:rPr lang="es-ES_tradnl" altLang="es-AR" sz="2800" b="1">
                <a:solidFill>
                  <a:schemeClr val="bg1"/>
                </a:solidFill>
              </a:rPr>
              <a:t> en la Iglesia se encuentran los medios para alcanzar la </a:t>
            </a:r>
            <a:r>
              <a:rPr lang="es-ES_tradnl" altLang="es-AR" sz="2800" b="1">
                <a:solidFill>
                  <a:srgbClr val="FFFF00"/>
                </a:solidFill>
              </a:rPr>
              <a:t>santidad.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altLang="es-AR" sz="2800" b="1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rgbClr val="FFFF00"/>
                </a:solidFill>
              </a:rPr>
              <a:t>porque </a:t>
            </a:r>
            <a:r>
              <a:rPr lang="es-ES_tradnl" altLang="es-AR" sz="2800" b="1">
                <a:solidFill>
                  <a:schemeClr val="bg1"/>
                </a:solidFill>
              </a:rPr>
              <a:t>la Iglesia da constantemente frutos de santidad en la tierra, purificando a sus miembros, que son también pecadores, y llamando a todos los hombres a la santidad.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AR" sz="2800">
              <a:solidFill>
                <a:schemeClr val="bg1"/>
              </a:solidFill>
            </a:endParaRPr>
          </a:p>
        </p:txBody>
      </p:sp>
      <p:pic>
        <p:nvPicPr>
          <p:cNvPr id="25603" name="2 Imagen" descr="!cid_21435015128@tlig_jesus.jpg">
            <a:extLst>
              <a:ext uri="{FF2B5EF4-FFF2-40B4-BE49-F238E27FC236}">
                <a16:creationId xmlns:a16="http://schemas.microsoft.com/office/drawing/2014/main" id="{A6CCDD18-0B27-4B0D-9A34-A1D0CAB7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42875"/>
            <a:ext cx="4357688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0"/>
    </mc:Choice>
    <mc:Fallback>
      <p:transition spd="slow" advTm="1545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Marcador de contenido">
            <a:extLst>
              <a:ext uri="{FF2B5EF4-FFF2-40B4-BE49-F238E27FC236}">
                <a16:creationId xmlns:a16="http://schemas.microsoft.com/office/drawing/2014/main" id="{769B7EE3-2D66-42C1-8E45-D4E0172D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5" y="260350"/>
            <a:ext cx="4143375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charset="0"/>
              <a:buAutoNum type="alphaLcParenR" startAt="3"/>
              <a:defRPr/>
            </a:pPr>
            <a:r>
              <a:rPr lang="es-ES_tradnl" sz="2800" b="1" i="1" dirty="0">
                <a:solidFill>
                  <a:srgbClr val="FFC000"/>
                </a:solidFill>
              </a:rPr>
              <a:t>Católica: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_tradnl" sz="2800" b="1" i="1" dirty="0"/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porque es universal,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en dos sentidos: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_tradnl" sz="2800" b="1" dirty="0">
              <a:solidFill>
                <a:schemeClr val="bg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rgbClr val="FFFF00"/>
                </a:solidFill>
              </a:rPr>
              <a:t>1º</a:t>
            </a:r>
            <a:r>
              <a:rPr lang="es-ES_tradnl" sz="2800" b="1" i="1" dirty="0">
                <a:solidFill>
                  <a:srgbClr val="FFFF00"/>
                </a:solidFill>
              </a:rPr>
              <a:t> </a:t>
            </a:r>
            <a:r>
              <a:rPr lang="es-ES_tradnl" sz="2800" b="1" dirty="0">
                <a:solidFill>
                  <a:schemeClr val="bg1"/>
                </a:solidFill>
              </a:rPr>
              <a:t>porqué tiene integralmente todos los medios de salvación; y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_tradnl" sz="2800" b="1" dirty="0">
              <a:solidFill>
                <a:schemeClr val="bg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2800" b="1" dirty="0">
                <a:solidFill>
                  <a:srgbClr val="FFFF00"/>
                </a:solidFill>
              </a:rPr>
              <a:t>2º</a:t>
            </a:r>
            <a:r>
              <a:rPr lang="es-ES_tradnl" sz="2800" b="1" baseline="30000" dirty="0">
                <a:solidFill>
                  <a:srgbClr val="FFFF00"/>
                </a:solidFill>
              </a:rPr>
              <a:t> </a:t>
            </a:r>
            <a:r>
              <a:rPr lang="es-ES_tradnl" sz="2800" b="1" dirty="0">
                <a:solidFill>
                  <a:schemeClr val="bg1"/>
                </a:solidFill>
              </a:rPr>
              <a:t>porque su misión abarca a todo el género humano: todos los hombres están llamados a formar parte de la Iglesia.</a:t>
            </a:r>
            <a:endParaRPr lang="es-ES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26627" name="2 Imagen" descr="perdona.jpg">
            <a:extLst>
              <a:ext uri="{FF2B5EF4-FFF2-40B4-BE49-F238E27FC236}">
                <a16:creationId xmlns:a16="http://schemas.microsoft.com/office/drawing/2014/main" id="{8E1F5057-D44B-40F1-919F-FF124BB0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572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3"/>
    </mc:Choice>
    <mc:Fallback>
      <p:transition spd="slow" advTm="1051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>
            <a:extLst>
              <a:ext uri="{FF2B5EF4-FFF2-40B4-BE49-F238E27FC236}">
                <a16:creationId xmlns:a16="http://schemas.microsoft.com/office/drawing/2014/main" id="{B455206C-C9DF-4225-970F-40B557FCF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"/>
            <a:ext cx="4214813" cy="4383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rgbClr val="FFC000"/>
                </a:solidFill>
              </a:rPr>
              <a:t>Fuera de la Iglesia </a:t>
            </a:r>
            <a:br>
              <a:rPr lang="es-ES_tradnl" altLang="es-AR" sz="2800" b="1">
                <a:solidFill>
                  <a:srgbClr val="FFC000"/>
                </a:solidFill>
              </a:rPr>
            </a:br>
            <a:r>
              <a:rPr lang="es-ES_tradnl" altLang="es-AR" sz="2800" b="1">
                <a:solidFill>
                  <a:srgbClr val="FFC000"/>
                </a:solidFill>
              </a:rPr>
              <a:t>no hay salvación: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altLang="es-AR" sz="2800" b="1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 Formulada de modo positivo, significa que toda salvación viene de Cristo-Cabeza por la Iglesia que es su Cuerpo.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"Por eso, no podrían salvarse los que sabiendo que Dios fundó, por medio de Jesucristo, la Iglesia católica como necesaria para la salvación y no hubiesen querido entrar o perseverar en ella“.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27651" name="2 Imagen" descr="2006-06-10T12_00_16-07_00.jpg">
            <a:extLst>
              <a:ext uri="{FF2B5EF4-FFF2-40B4-BE49-F238E27FC236}">
                <a16:creationId xmlns:a16="http://schemas.microsoft.com/office/drawing/2014/main" id="{4C2EC13E-0F7E-4C4C-811B-C990C9CD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2875"/>
            <a:ext cx="4500563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3"/>
    </mc:Choice>
    <mc:Fallback>
      <p:transition spd="slow" advTm="2131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>
            <a:extLst>
              <a:ext uri="{FF2B5EF4-FFF2-40B4-BE49-F238E27FC236}">
                <a16:creationId xmlns:a16="http://schemas.microsoft.com/office/drawing/2014/main" id="{B42121BD-9219-41A5-B9CD-FC54E126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38" y="331788"/>
            <a:ext cx="31432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	En cambio, quienes sin culpa propia no conocen a Cristo y a su Iglesia, pueden salvarse si buscan sinceramente a Dios y se esfuerzan, bajo el impulso de la gracia, en cumplir su Voluntad que conocen por el dictamen de la conciencia 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AR" sz="2800">
              <a:solidFill>
                <a:schemeClr val="bg1"/>
              </a:solidFill>
            </a:endParaRPr>
          </a:p>
        </p:txBody>
      </p:sp>
      <p:pic>
        <p:nvPicPr>
          <p:cNvPr id="28675" name="2 Imagen" descr="rezo.jpg">
            <a:extLst>
              <a:ext uri="{FF2B5EF4-FFF2-40B4-BE49-F238E27FC236}">
                <a16:creationId xmlns:a16="http://schemas.microsoft.com/office/drawing/2014/main" id="{1656208C-9E38-4A83-8CE2-127CDC79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"/>
            <a:ext cx="591343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46"/>
    </mc:Choice>
    <mc:Fallback>
      <p:transition spd="slow" advTm="2394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>
            <a:extLst>
              <a:ext uri="{FF2B5EF4-FFF2-40B4-BE49-F238E27FC236}">
                <a16:creationId xmlns:a16="http://schemas.microsoft.com/office/drawing/2014/main" id="{BCDEE53C-0957-4039-8E6E-282FB418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260350"/>
            <a:ext cx="4214812" cy="4525963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lphaLcParenR" startAt="4"/>
            </a:pPr>
            <a:r>
              <a:rPr lang="es-ES_tradnl" altLang="es-AR" sz="2800" b="1" i="1">
                <a:solidFill>
                  <a:srgbClr val="FFC000"/>
                </a:solidFill>
              </a:rPr>
              <a:t>Apostólica 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s-ES" altLang="es-AR" sz="2800" b="1">
              <a:solidFill>
                <a:schemeClr val="bg1"/>
              </a:solidFill>
            </a:endParaRPr>
          </a:p>
          <a:p>
            <a:pPr marL="514350" indent="-514350" eaLnBrk="1" hangingPunct="1"/>
            <a:r>
              <a:rPr lang="es-ES_tradnl" altLang="es-AR" sz="2800" b="1">
                <a:solidFill>
                  <a:srgbClr val="FFFF00"/>
                </a:solidFill>
              </a:rPr>
              <a:t>porque</a:t>
            </a:r>
            <a:r>
              <a:rPr lang="es-ES_tradnl" altLang="es-AR" sz="2800" b="1">
                <a:solidFill>
                  <a:schemeClr val="bg1"/>
                </a:solidFill>
              </a:rPr>
              <a:t> Cristo la ha edificado sobre el fundamento de Pedro y los demás Apóstoles;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s-ES" altLang="es-AR" sz="2800" b="1">
              <a:solidFill>
                <a:schemeClr val="bg1"/>
              </a:solidFill>
            </a:endParaRPr>
          </a:p>
          <a:p>
            <a:pPr marL="514350" indent="-514350" eaLnBrk="1" hangingPunct="1"/>
            <a:r>
              <a:rPr lang="es-ES_tradnl" altLang="es-AR" sz="2800" b="1">
                <a:solidFill>
                  <a:srgbClr val="FFFF00"/>
                </a:solidFill>
              </a:rPr>
              <a:t>porque</a:t>
            </a:r>
            <a:r>
              <a:rPr lang="es-ES_tradnl" altLang="es-AR" sz="2800" b="1">
                <a:solidFill>
                  <a:schemeClr val="bg1"/>
                </a:solidFill>
              </a:rPr>
              <a:t>, con la asistencia del Espíritu Santo, enseña, custodia y transmite fielmente el depósito de la fe recibido de los Apóstoles;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29699" name="2 Imagen" descr="s.juan_evangelista.jpg">
            <a:extLst>
              <a:ext uri="{FF2B5EF4-FFF2-40B4-BE49-F238E27FC236}">
                <a16:creationId xmlns:a16="http://schemas.microsoft.com/office/drawing/2014/main" id="{25F61114-4B42-48B5-B085-6A6E9F877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71563"/>
            <a:ext cx="4572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3"/>
    </mc:Choice>
    <mc:Fallback>
      <p:transition spd="slow" advTm="1062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>
            <a:extLst>
              <a:ext uri="{FF2B5EF4-FFF2-40B4-BE49-F238E27FC236}">
                <a16:creationId xmlns:a16="http://schemas.microsoft.com/office/drawing/2014/main" id="{CDD63AAE-B854-4682-B290-C5D7020C6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88" y="115888"/>
            <a:ext cx="4071937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rgbClr val="FFFF00"/>
                </a:solidFill>
              </a:rPr>
              <a:t>por</a:t>
            </a:r>
            <a:r>
              <a:rPr lang="es-ES_tradnl" altLang="es-AR" sz="2800" b="1">
                <a:solidFill>
                  <a:schemeClr val="bg1"/>
                </a:solidFill>
              </a:rPr>
              <a:t> la sucesión apostólica: el Colegio de los Obispos con el Romano Pontífice como cabeza, sucede al Colegio de los Apóstoles con Pedro como cabeza;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rgbClr val="FFFF00"/>
                </a:solidFill>
              </a:rPr>
              <a:t>porque</a:t>
            </a:r>
            <a:r>
              <a:rPr lang="es-ES_tradnl" altLang="es-AR" sz="2800" b="1">
                <a:solidFill>
                  <a:schemeClr val="bg1"/>
                </a:solidFill>
              </a:rPr>
              <a:t> todos los miembros de la Iglesia participan de la misión recibida por los Apóstoles de llevar el Evangelio a todas partes.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 La vocación cristiana es, por su misma naturaleza, vocación al apostolado.</a:t>
            </a:r>
            <a:endParaRPr lang="es-ES" altLang="es-AR" sz="28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AR" sz="2800">
              <a:solidFill>
                <a:schemeClr val="bg1"/>
              </a:solidFill>
            </a:endParaRPr>
          </a:p>
        </p:txBody>
      </p:sp>
      <p:pic>
        <p:nvPicPr>
          <p:cNvPr id="30723" name="Picture 2" descr="http://www.iglesia.org/imagenes/portada/reunion_apostoles.jpg">
            <a:extLst>
              <a:ext uri="{FF2B5EF4-FFF2-40B4-BE49-F238E27FC236}">
                <a16:creationId xmlns:a16="http://schemas.microsoft.com/office/drawing/2014/main" id="{4DBE2F65-686B-4B7C-B3E5-E3C0E828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0350"/>
            <a:ext cx="48164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6 Si conocieras.. HNA G">
            <a:hlinkClick r:id="" action="ppaction://media"/>
            <a:extLst>
              <a:ext uri="{FF2B5EF4-FFF2-40B4-BE49-F238E27FC236}">
                <a16:creationId xmlns:a16="http://schemas.microsoft.com/office/drawing/2014/main" id="{4B9A8733-8244-408C-8AAD-984D39ADFEE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78"/>
    </mc:Choice>
    <mc:Fallback>
      <p:transition spd="slow" advTm="19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>
            <a:extLst>
              <a:ext uri="{FF2B5EF4-FFF2-40B4-BE49-F238E27FC236}">
                <a16:creationId xmlns:a16="http://schemas.microsoft.com/office/drawing/2014/main" id="{8717F7C2-7553-4330-941F-5340FFD5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88" y="100013"/>
            <a:ext cx="4214812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AR" sz="2800" b="1">
                <a:solidFill>
                  <a:srgbClr val="FFCC00"/>
                </a:solidFill>
              </a:rPr>
              <a:t>Otros nombres del Espíritu Santo  son: </a:t>
            </a:r>
          </a:p>
          <a:p>
            <a:pPr eaLnBrk="1" hangingPunct="1">
              <a:lnSpc>
                <a:spcPct val="90000"/>
              </a:lnSpc>
            </a:pPr>
            <a:endParaRPr lang="es-ES_tradnl" altLang="es-AR" sz="2800" b="1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_tradnl" altLang="es-AR" sz="2800" b="1">
                <a:solidFill>
                  <a:srgbClr val="FFFF00"/>
                </a:solidFill>
              </a:rPr>
              <a:t>"Don" </a:t>
            </a:r>
            <a:r>
              <a:rPr lang="es-ES_tradnl" altLang="es-AR" sz="2800" b="1">
                <a:solidFill>
                  <a:schemeClr val="bg1"/>
                </a:solidFill>
              </a:rPr>
              <a:t>(porque el Padre y el Hijo se dan en el Espíritu Santo, y porque de este Don increado procede todo don creado)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s-ES_tradnl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_tradnl" altLang="es-AR" sz="2800" b="1">
                <a:solidFill>
                  <a:srgbClr val="FFFF00"/>
                </a:solidFill>
              </a:rPr>
              <a:t>"Paráclito" </a:t>
            </a:r>
            <a:r>
              <a:rPr lang="es-ES_tradnl" altLang="es-AR" sz="2800" b="1">
                <a:solidFill>
                  <a:schemeClr val="bg1"/>
                </a:solidFill>
              </a:rPr>
              <a:t>(que significa Abogado y Consolador, porque el Espíritu Santo ha sido enviado para estar siempre con nosotros).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altLang="es-AR" sz="2800" b="1"/>
          </a:p>
        </p:txBody>
      </p:sp>
      <p:pic>
        <p:nvPicPr>
          <p:cNvPr id="4099" name="3 Imagen" descr="duccio_vetrata1.jpg">
            <a:extLst>
              <a:ext uri="{FF2B5EF4-FFF2-40B4-BE49-F238E27FC236}">
                <a16:creationId xmlns:a16="http://schemas.microsoft.com/office/drawing/2014/main" id="{4F44B88E-C676-40C4-B4FD-EB90012A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6402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5 Imagen" descr="Imagen3.jpg">
            <a:extLst>
              <a:ext uri="{FF2B5EF4-FFF2-40B4-BE49-F238E27FC236}">
                <a16:creationId xmlns:a16="http://schemas.microsoft.com/office/drawing/2014/main" id="{66365871-A999-48C3-9F82-DD871505A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464343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04"/>
    </mc:Choice>
    <mc:Fallback>
      <p:transition spd="slow" advTm="158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3DA5457-D2B4-477C-BBB5-72B8D173F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858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r-F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</a:t>
            </a:r>
            <a:r>
              <a:rPr lang="fr-FR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Símbolo</a:t>
            </a:r>
            <a:r>
              <a:rPr lang="fr-F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Niceno</a:t>
            </a:r>
            <a:r>
              <a:rPr lang="fr-F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Constantinopolitano</a:t>
            </a:r>
            <a:r>
              <a:rPr lang="fr-F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"Et in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Spiritum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Sanctum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Dominum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vivificantem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ex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Patre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Filioque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procedit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cum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Patre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Filio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adoratur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conglorificatur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locutus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per </a:t>
            </a:r>
            <a:r>
              <a:rPr lang="fr-F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Prophetas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3 Imagen" descr="1..jpg">
            <a:extLst>
              <a:ext uri="{FF2B5EF4-FFF2-40B4-BE49-F238E27FC236}">
                <a16:creationId xmlns:a16="http://schemas.microsoft.com/office/drawing/2014/main" id="{3BB83F93-3C75-4D22-83DD-934399EF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1793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4 Imagen" descr="1..jpg">
            <a:extLst>
              <a:ext uri="{FF2B5EF4-FFF2-40B4-BE49-F238E27FC236}">
                <a16:creationId xmlns:a16="http://schemas.microsoft.com/office/drawing/2014/main" id="{5C82D027-7D2F-4D95-A0B3-C41FCFE37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071563"/>
            <a:ext cx="1793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7 Imagen" descr="Imagen8.jpg">
            <a:extLst>
              <a:ext uri="{FF2B5EF4-FFF2-40B4-BE49-F238E27FC236}">
                <a16:creationId xmlns:a16="http://schemas.microsoft.com/office/drawing/2014/main" id="{2EE57924-FAB8-4A13-B673-55101EFC5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2143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8 Imagen" descr="Imagen8.jpg">
            <a:extLst>
              <a:ext uri="{FF2B5EF4-FFF2-40B4-BE49-F238E27FC236}">
                <a16:creationId xmlns:a16="http://schemas.microsoft.com/office/drawing/2014/main" id="{D62D0A0A-F5A0-4ACD-B06B-0BBB1C41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14875"/>
            <a:ext cx="2143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43"/>
    </mc:Choice>
    <mc:Fallback>
      <p:transition spd="slow" advTm="186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E83231A-801D-447C-AB3B-4B94D277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313"/>
            <a:ext cx="3714750" cy="6858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ES_tradnl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Dominum</a:t>
            </a: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(Señor), porque el Espíritu Santo es Dios, y porque gobierna y dirige nuestras vidas para llevarnos a la santidad;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s-ES_tradnl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Vivificantem</a:t>
            </a:r>
            <a:r>
              <a:rPr lang="es-ES_tradnl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(Vivificador), porque así como el alma da la vida al cuerpo, así la gracia —don del Espíritu Santo— da la vida al alma</a:t>
            </a:r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3 Imagen" descr="Esp%EDritu%20Santo%2002.jpg">
            <a:extLst>
              <a:ext uri="{FF2B5EF4-FFF2-40B4-BE49-F238E27FC236}">
                <a16:creationId xmlns:a16="http://schemas.microsoft.com/office/drawing/2014/main" id="{31F0BE8D-C7D4-450C-A454-F33C7FB74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1600"/>
            <a:ext cx="3214687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17"/>
    </mc:Choice>
    <mc:Fallback>
      <p:transition spd="slow" advTm="200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>
            <a:extLst>
              <a:ext uri="{FF2B5EF4-FFF2-40B4-BE49-F238E27FC236}">
                <a16:creationId xmlns:a16="http://schemas.microsoft.com/office/drawing/2014/main" id="{A105AEF6-A15E-4BB9-9A16-714A5306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38" y="100013"/>
            <a:ext cx="4357687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 i="1">
                <a:solidFill>
                  <a:schemeClr val="bg1"/>
                </a:solidFill>
              </a:rPr>
              <a:t>	- </a:t>
            </a:r>
            <a:r>
              <a:rPr lang="es-ES_tradnl" altLang="es-AR" sz="2800" b="1" i="1">
                <a:solidFill>
                  <a:srgbClr val="FFFF00"/>
                </a:solidFill>
              </a:rPr>
              <a:t>qui ex Patre Filioque procedit</a:t>
            </a:r>
            <a:r>
              <a:rPr lang="es-ES_tradnl" altLang="es-AR" sz="2800" b="1" i="1">
                <a:solidFill>
                  <a:schemeClr val="bg1"/>
                </a:solidFill>
              </a:rPr>
              <a:t>, </a:t>
            </a:r>
            <a:r>
              <a:rPr lang="es-ES_tradnl" altLang="es-AR" sz="2800" b="1">
                <a:solidFill>
                  <a:schemeClr val="bg1"/>
                </a:solidFill>
              </a:rPr>
              <a:t>porque es el Amor que procede del Padre y del Hijo 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 i="1">
                <a:solidFill>
                  <a:schemeClr val="bg1"/>
                </a:solidFill>
              </a:rPr>
              <a:t>	- </a:t>
            </a:r>
            <a:r>
              <a:rPr lang="es-ES_tradnl" altLang="es-AR" sz="2800" b="1" i="1">
                <a:solidFill>
                  <a:srgbClr val="FFFF00"/>
                </a:solidFill>
              </a:rPr>
              <a:t>qui cum Patre et Filio simul adoratur et conglorificatur</a:t>
            </a:r>
            <a:r>
              <a:rPr lang="es-ES_tradnl" altLang="es-AR" sz="2800" b="1" i="1">
                <a:solidFill>
                  <a:schemeClr val="bg1"/>
                </a:solidFill>
              </a:rPr>
              <a:t>, </a:t>
            </a:r>
            <a:r>
              <a:rPr lang="es-ES_tradnl" altLang="es-AR" sz="2800" b="1">
                <a:solidFill>
                  <a:schemeClr val="bg1"/>
                </a:solidFill>
              </a:rPr>
              <a:t>porque es Dios,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 i="1">
                <a:solidFill>
                  <a:schemeClr val="bg1"/>
                </a:solidFill>
              </a:rPr>
              <a:t>	- </a:t>
            </a:r>
            <a:r>
              <a:rPr lang="es-ES_tradnl" altLang="es-AR" sz="2800" b="1" i="1">
                <a:solidFill>
                  <a:srgbClr val="FFFF00"/>
                </a:solidFill>
              </a:rPr>
              <a:t>qui locutus est per Prophetas</a:t>
            </a:r>
            <a:r>
              <a:rPr lang="es-ES_tradnl" altLang="es-AR" sz="2800" b="1" i="1">
                <a:solidFill>
                  <a:schemeClr val="bg1"/>
                </a:solidFill>
              </a:rPr>
              <a:t>: </a:t>
            </a:r>
            <a:r>
              <a:rPr lang="es-ES_tradnl" altLang="es-AR" sz="2800" b="1">
                <a:solidFill>
                  <a:schemeClr val="bg1"/>
                </a:solidFill>
              </a:rPr>
              <a:t>pues movidos por el Espíritu Santo, los profetas nos hablaron y enseñaron los misterios de Dios.</a:t>
            </a:r>
            <a:endParaRPr lang="es-ES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altLang="es-AR" sz="2800"/>
          </a:p>
        </p:txBody>
      </p:sp>
      <p:pic>
        <p:nvPicPr>
          <p:cNvPr id="7171" name="3 Imagen" descr="espiritu_santo1.jpg">
            <a:extLst>
              <a:ext uri="{FF2B5EF4-FFF2-40B4-BE49-F238E27FC236}">
                <a16:creationId xmlns:a16="http://schemas.microsoft.com/office/drawing/2014/main" id="{69029DF3-CDE2-4DF4-88DB-F4FA0BF02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6675"/>
            <a:ext cx="3643313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14"/>
    </mc:Choice>
    <mc:Fallback>
      <p:transition spd="slow" advTm="250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ACF132B-EEE5-4079-B50C-39E2000A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71438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b="1" dirty="0">
                <a:solidFill>
                  <a:srgbClr val="FFCC00"/>
                </a:solidFill>
              </a:rPr>
              <a:t>2.	La Misión del Espíritu Santo</a:t>
            </a:r>
            <a:br>
              <a:rPr lang="es-ES" dirty="0"/>
            </a:br>
            <a:endParaRPr lang="es-ES" dirty="0"/>
          </a:p>
        </p:txBody>
      </p:sp>
      <p:sp>
        <p:nvSpPr>
          <p:cNvPr id="8195" name="2 Marcador de contenido">
            <a:extLst>
              <a:ext uri="{FF2B5EF4-FFF2-40B4-BE49-F238E27FC236}">
                <a16:creationId xmlns:a16="http://schemas.microsoft.com/office/drawing/2014/main" id="{A5F77B67-19D5-45D6-8F2D-58E11049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4429125" cy="5929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Coopera con el Padre y el Hijo desde el comienzo del Designio de nuestra salvación y hasta su consumación.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altLang="es-AR" sz="28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En los «últimos tiempos» (con la Encarnación )nos es dado y es reconocido y acogido como Persona.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En la </a:t>
            </a:r>
            <a:r>
              <a:rPr lang="es-ES_tradnl" altLang="es-AR" sz="2800" b="1" i="1">
                <a:solidFill>
                  <a:schemeClr val="bg1"/>
                </a:solidFill>
              </a:rPr>
              <a:t>Encarnación, e</a:t>
            </a:r>
            <a:r>
              <a:rPr lang="es-ES_tradnl" altLang="es-AR" sz="2800" b="1">
                <a:solidFill>
                  <a:schemeClr val="bg1"/>
                </a:solidFill>
              </a:rPr>
              <a:t>l Hijo se hace hombre por obra del Espíritu Santo. 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8196" name="3 Imagen" descr="cas15.jpg">
            <a:extLst>
              <a:ext uri="{FF2B5EF4-FFF2-40B4-BE49-F238E27FC236}">
                <a16:creationId xmlns:a16="http://schemas.microsoft.com/office/drawing/2014/main" id="{DEE92A38-F1BA-488C-B450-D1D917D1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14375"/>
            <a:ext cx="37147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20"/>
    </mc:Choice>
    <mc:Fallback>
      <p:transition spd="slow" advTm="232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01F2A03-AD93-4D9C-820B-23A212FDB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3" y="214313"/>
            <a:ext cx="4286250" cy="66436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_tradnl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Pentecostés, </a:t>
            </a:r>
            <a:r>
              <a:rPr lang="es-ES_tradnl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Padre y el Hijo envían al Espíritu Santo para </a:t>
            </a:r>
            <a:r>
              <a:rPr lang="es-ES_tradnl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vivificar el Cuerpo Místico de Cristo </a:t>
            </a:r>
            <a:r>
              <a:rPr lang="es-ES_tradnl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la Iglesia.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día se revela plenamente la Santísima Trinidad.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su venida el Espíritu Santo hace entrar al mundo en los «últimos tiempos», en </a:t>
            </a:r>
            <a:r>
              <a:rPr lang="es-ES_tradnl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tiempo de la Iglesia.</a:t>
            </a:r>
            <a:endParaRPr lang="es-E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sz="5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sz="5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sz="5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9219" name="3 Imagen" descr="Imagen2.png">
            <a:extLst>
              <a:ext uri="{FF2B5EF4-FFF2-40B4-BE49-F238E27FC236}">
                <a16:creationId xmlns:a16="http://schemas.microsoft.com/office/drawing/2014/main" id="{9478F4E5-0B23-4ADE-8784-3E13600DB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4463"/>
            <a:ext cx="32861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54"/>
    </mc:Choice>
    <mc:Fallback>
      <p:transition spd="slow" advTm="150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1D66088-E320-46EB-9261-150B7697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557213"/>
            <a:ext cx="88011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b="1" dirty="0">
                <a:solidFill>
                  <a:srgbClr val="FFCC00"/>
                </a:solidFill>
              </a:rPr>
              <a:t>3. Al Espíritu Santo se atribuye especialmente la santificación de las almas</a:t>
            </a:r>
            <a:br>
              <a:rPr lang="es-ES" dirty="0">
                <a:solidFill>
                  <a:srgbClr val="FFCC00"/>
                </a:solidFill>
              </a:rPr>
            </a:br>
            <a:endParaRPr lang="es-ES" dirty="0">
              <a:solidFill>
                <a:srgbClr val="FFCC00"/>
              </a:solidFill>
            </a:endParaRP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A55009FA-70F0-4225-ACA0-198BFB77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843088"/>
            <a:ext cx="414337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porque la santidad consiste en el crecimiento en la caridad, en el amor; y el Espíritu Santo es el Amor subsistente.</a:t>
            </a:r>
          </a:p>
          <a:p>
            <a:pPr eaLnBrk="1" hangingPunct="1">
              <a:lnSpc>
                <a:spcPct val="90000"/>
              </a:lnSpc>
            </a:pPr>
            <a:endParaRPr lang="es-ES_tradnl" altLang="es-AR" sz="28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s-AR" sz="2800" b="1">
                <a:solidFill>
                  <a:schemeClr val="bg1"/>
                </a:solidFill>
              </a:rPr>
              <a:t>El primer efecto del don del Amor es la remisión de nuestros pecados...</a:t>
            </a:r>
            <a:endParaRPr lang="es-ES" altLang="es-AR" sz="2800" b="1">
              <a:solidFill>
                <a:schemeClr val="bg1"/>
              </a:solidFill>
            </a:endParaRPr>
          </a:p>
        </p:txBody>
      </p:sp>
      <p:pic>
        <p:nvPicPr>
          <p:cNvPr id="10244" name="3 Imagen" descr="3ro. Glorioso.gif">
            <a:extLst>
              <a:ext uri="{FF2B5EF4-FFF2-40B4-BE49-F238E27FC236}">
                <a16:creationId xmlns:a16="http://schemas.microsoft.com/office/drawing/2014/main" id="{50E1BF1C-82CF-4F92-90A7-38229C483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643063"/>
            <a:ext cx="45196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15"/>
    </mc:Choice>
    <mc:Fallback>
      <p:transition spd="slow" advTm="26415"/>
    </mc:Fallback>
  </mc:AlternateContent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1681</Words>
  <Application>Microsoft Office PowerPoint</Application>
  <PresentationFormat>Presentación en pantalla (4:3)</PresentationFormat>
  <Paragraphs>139</Paragraphs>
  <Slides>29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12. CREO EN EL ESPÍRITU SANTO </vt:lpstr>
      <vt:lpstr>A. CREO EN EL ESPÍRITU SANTO 1. La Tercera Persona de la Santísima Trinidad  </vt:lpstr>
      <vt:lpstr>Presentación de PowerPoint</vt:lpstr>
      <vt:lpstr>Presentación de PowerPoint</vt:lpstr>
      <vt:lpstr>Presentación de PowerPoint</vt:lpstr>
      <vt:lpstr>Presentación de PowerPoint</vt:lpstr>
      <vt:lpstr>2. La Misión del Espíritu Santo </vt:lpstr>
      <vt:lpstr>Presentación de PowerPoint</vt:lpstr>
      <vt:lpstr>3. Al Espíritu Santo se atribuye especialmente la santificación de las almas </vt:lpstr>
      <vt:lpstr>Presentación de PowerPoint</vt:lpstr>
      <vt:lpstr>4. Dones y Frutos del Espíritu Santo </vt:lpstr>
      <vt:lpstr>Presentación de PowerPoint</vt:lpstr>
      <vt:lpstr>  S. Josemaría escribió esta oración al Espíritu Santo (1934):</vt:lpstr>
      <vt:lpstr>B. CREO EN LA SANTA IGLESIA CATÓLICA 1. Los nombres y las imágenes de la Iglesia</vt:lpstr>
      <vt:lpstr>Presentación de PowerPoint</vt:lpstr>
      <vt:lpstr>2. Origen, fundación y misión de la Iglesia</vt:lpstr>
      <vt:lpstr>Presentación de PowerPoint</vt:lpstr>
      <vt:lpstr>Presentación de PowerPoint</vt:lpstr>
      <vt:lpstr>Presentación de PowerPoint</vt:lpstr>
      <vt:lpstr>Presentación de PowerPoint</vt:lpstr>
      <vt:lpstr>3. La Iglesia es una,  santa, católica y apostólica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CREO EN EL ESPÍRITU SANTO</dc:title>
  <dc:creator>fernando</dc:creator>
  <cp:lastModifiedBy>Coscio Ricardo</cp:lastModifiedBy>
  <cp:revision>55</cp:revision>
  <dcterms:modified xsi:type="dcterms:W3CDTF">2020-11-04T11:56:50Z</dcterms:modified>
</cp:coreProperties>
</file>