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4234" y="4267200"/>
            <a:ext cx="12187767" cy="2590800"/>
            <a:chOff x="2" y="2688"/>
            <a:chExt cx="5758" cy="1632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921 w 5740"/>
                <a:gd name="T1" fmla="*/ 0 h 4316"/>
                <a:gd name="T2" fmla="*/ 0 w 5740"/>
                <a:gd name="T3" fmla="*/ 0 h 4316"/>
                <a:gd name="T4" fmla="*/ 0 w 5740"/>
                <a:gd name="T5" fmla="*/ 0 h 4316"/>
                <a:gd name="T6" fmla="*/ 5921 w 5740"/>
                <a:gd name="T7" fmla="*/ 0 h 4316"/>
                <a:gd name="T8" fmla="*/ 5921 w 5740"/>
                <a:gd name="T9" fmla="*/ 0 h 4316"/>
                <a:gd name="T10" fmla="*/ 5921 w 5740"/>
                <a:gd name="T11" fmla="*/ 0 h 4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7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58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59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60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61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62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63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64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65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66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67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7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9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40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41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42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43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44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45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46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47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48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49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50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51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2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3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54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55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56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8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2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23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24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25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26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27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28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29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31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32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33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34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35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36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37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38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9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19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19 w 382"/>
                  <a:gd name="T19" fmla="*/ 96 h 96"/>
                  <a:gd name="T20" fmla="*/ 273 w 382"/>
                  <a:gd name="T21" fmla="*/ 90 h 96"/>
                  <a:gd name="T22" fmla="*/ 321 w 382"/>
                  <a:gd name="T23" fmla="*/ 84 h 96"/>
                  <a:gd name="T24" fmla="*/ 362 w 382"/>
                  <a:gd name="T25" fmla="*/ 66 h 96"/>
                  <a:gd name="T26" fmla="*/ 392 w 382"/>
                  <a:gd name="T27" fmla="*/ 42 h 96"/>
                  <a:gd name="T28" fmla="*/ 386 w 382"/>
                  <a:gd name="T29" fmla="*/ 42 h 96"/>
                  <a:gd name="T30" fmla="*/ 356 w 382"/>
                  <a:gd name="T31" fmla="*/ 66 h 96"/>
                  <a:gd name="T32" fmla="*/ 315 w 382"/>
                  <a:gd name="T33" fmla="*/ 78 h 96"/>
                  <a:gd name="T34" fmla="*/ 273 w 382"/>
                  <a:gd name="T35" fmla="*/ 90 h 96"/>
                  <a:gd name="T36" fmla="*/ 219 w 382"/>
                  <a:gd name="T37" fmla="*/ 96 h 96"/>
                  <a:gd name="T38" fmla="*/ 219 w 382"/>
                  <a:gd name="T39" fmla="*/ 96 h 9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1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2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5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29 w 185"/>
                  <a:gd name="T5" fmla="*/ 36 h 210"/>
                  <a:gd name="T6" fmla="*/ 165 w 185"/>
                  <a:gd name="T7" fmla="*/ 72 h 210"/>
                  <a:gd name="T8" fmla="*/ 171 w 185"/>
                  <a:gd name="T9" fmla="*/ 90 h 210"/>
                  <a:gd name="T10" fmla="*/ 177 w 185"/>
                  <a:gd name="T11" fmla="*/ 114 h 210"/>
                  <a:gd name="T12" fmla="*/ 171 w 185"/>
                  <a:gd name="T13" fmla="*/ 138 h 210"/>
                  <a:gd name="T14" fmla="*/ 159 w 185"/>
                  <a:gd name="T15" fmla="*/ 162 h 210"/>
                  <a:gd name="T16" fmla="*/ 129 w 185"/>
                  <a:gd name="T17" fmla="*/ 180 h 210"/>
                  <a:gd name="T18" fmla="*/ 90 w 185"/>
                  <a:gd name="T19" fmla="*/ 198 h 210"/>
                  <a:gd name="T20" fmla="*/ 106 w 185"/>
                  <a:gd name="T21" fmla="*/ 210 h 210"/>
                  <a:gd name="T22" fmla="*/ 141 w 185"/>
                  <a:gd name="T23" fmla="*/ 192 h 210"/>
                  <a:gd name="T24" fmla="*/ 171 w 185"/>
                  <a:gd name="T25" fmla="*/ 168 h 210"/>
                  <a:gd name="T26" fmla="*/ 189 w 185"/>
                  <a:gd name="T27" fmla="*/ 144 h 210"/>
                  <a:gd name="T28" fmla="*/ 195 w 185"/>
                  <a:gd name="T29" fmla="*/ 114 h 210"/>
                  <a:gd name="T30" fmla="*/ 189 w 185"/>
                  <a:gd name="T31" fmla="*/ 90 h 210"/>
                  <a:gd name="T32" fmla="*/ 183 w 185"/>
                  <a:gd name="T33" fmla="*/ 66 h 210"/>
                  <a:gd name="T34" fmla="*/ 165 w 185"/>
                  <a:gd name="T35" fmla="*/ 48 h 210"/>
                  <a:gd name="T36" fmla="*/ 141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6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grpSp>
            <p:nvGrpSpPr>
              <p:cNvPr id="17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8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AR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AR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AR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AR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5186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692276"/>
            <a:ext cx="103632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s-ES"/>
              <a:t>Haga clic para cambiar el estilo de título	</a:t>
            </a:r>
          </a:p>
        </p:txBody>
      </p:sp>
      <p:sp>
        <p:nvSpPr>
          <p:cNvPr id="5187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68" name="Rectangle 68"/>
          <p:cNvSpPr>
            <a:spLocks noGrp="1" noChangeArrowheads="1"/>
          </p:cNvSpPr>
          <p:nvPr>
            <p:ph type="dt" sz="quarter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7C8252-7B21-4F90-9920-E8E157F86A1F}" type="slidenum">
              <a:rPr lang="es-ES" altLang="es-E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 alt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156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D2593E-1125-438F-B64F-E07164EDE727}" type="slidenum">
              <a:rPr lang="es-ES" altLang="es-E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 alt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086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7813"/>
            <a:ext cx="2743200" cy="584835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7813"/>
            <a:ext cx="8026400" cy="5848350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A1D2EB-02D9-4218-9408-506B4E1A0776}" type="slidenum">
              <a:rPr lang="es-ES" altLang="es-E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 alt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389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B508BC-74EA-40AE-8327-BAE837D40D4B}" type="slidenum">
              <a:rPr lang="es-ES" altLang="es-E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 alt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41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3E81665-4D07-478E-9879-7F58A36FEA04}" type="slidenum">
              <a:rPr lang="es-ES" altLang="es-E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 alt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997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4B95E58-C4DF-4C33-B063-EB77CB397A56}" type="slidenum">
              <a:rPr lang="es-ES" altLang="es-E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 alt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328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8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9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630ABD3-954C-484C-A80C-C724896CBE55}" type="slidenum">
              <a:rPr lang="es-ES" altLang="es-E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 alt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762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ABD0AE2-3E27-4E23-B6CE-67BC0ADF642C}" type="slidenum">
              <a:rPr lang="es-ES" altLang="es-E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 alt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37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3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4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9BC7AD8-9D9F-4B4B-AF2D-CCB78430C733}" type="slidenum">
              <a:rPr lang="es-ES" altLang="es-E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 alt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530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FFCC79A-2B86-420F-8AEE-EA2C345C52AB}" type="slidenum">
              <a:rPr lang="es-ES" altLang="es-E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 alt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590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AR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62B896C-33AE-41E9-853C-7350A0F8333C}" type="slidenum">
              <a:rPr lang="es-ES" altLang="es-E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 alt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226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reeform 2"/>
          <p:cNvSpPr>
            <a:spLocks/>
          </p:cNvSpPr>
          <p:nvPr/>
        </p:nvSpPr>
        <p:spPr bwMode="hidden">
          <a:xfrm>
            <a:off x="8837084" y="6429375"/>
            <a:ext cx="381000" cy="209550"/>
          </a:xfrm>
          <a:custGeom>
            <a:avLst/>
            <a:gdLst/>
            <a:ahLst/>
            <a:cxnLst>
              <a:cxn ang="0">
                <a:pos x="0" y="132"/>
              </a:cxn>
              <a:cxn ang="0">
                <a:pos x="29" y="132"/>
              </a:cxn>
              <a:cxn ang="0">
                <a:pos x="77" y="108"/>
              </a:cxn>
              <a:cxn ang="0">
                <a:pos x="119" y="78"/>
              </a:cxn>
              <a:cxn ang="0">
                <a:pos x="155" y="48"/>
              </a:cxn>
              <a:cxn ang="0">
                <a:pos x="179" y="12"/>
              </a:cxn>
              <a:cxn ang="0">
                <a:pos x="173" y="6"/>
              </a:cxn>
              <a:cxn ang="0">
                <a:pos x="167" y="0"/>
              </a:cxn>
              <a:cxn ang="0">
                <a:pos x="137" y="42"/>
              </a:cxn>
              <a:cxn ang="0">
                <a:pos x="101" y="78"/>
              </a:cxn>
              <a:cxn ang="0">
                <a:pos x="53" y="108"/>
              </a:cxn>
              <a:cxn ang="0">
                <a:pos x="0" y="132"/>
              </a:cxn>
              <a:cxn ang="0">
                <a:pos x="0" y="132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pSp>
        <p:nvGrpSpPr>
          <p:cNvPr id="1027" name="Group 3"/>
          <p:cNvGrpSpPr>
            <a:grpSpLocks/>
          </p:cNvGrpSpPr>
          <p:nvPr/>
        </p:nvGrpSpPr>
        <p:grpSpPr bwMode="auto">
          <a:xfrm>
            <a:off x="4234" y="4267200"/>
            <a:ext cx="12187767" cy="2590800"/>
            <a:chOff x="2" y="2688"/>
            <a:chExt cx="5758" cy="1632"/>
          </a:xfrm>
        </p:grpSpPr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921 w 5740"/>
                <a:gd name="T1" fmla="*/ 0 h 4316"/>
                <a:gd name="T2" fmla="*/ 0 w 5740"/>
                <a:gd name="T3" fmla="*/ 0 h 4316"/>
                <a:gd name="T4" fmla="*/ 0 w 5740"/>
                <a:gd name="T5" fmla="*/ 0 h 4316"/>
                <a:gd name="T6" fmla="*/ 5921 w 5740"/>
                <a:gd name="T7" fmla="*/ 0 h 4316"/>
                <a:gd name="T8" fmla="*/ 5921 w 5740"/>
                <a:gd name="T9" fmla="*/ 0 h 4316"/>
                <a:gd name="T10" fmla="*/ 5921 w 5740"/>
                <a:gd name="T11" fmla="*/ 0 h 4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1034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4102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4103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4104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4105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4106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4107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4108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4109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4110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4111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4112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035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4114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4115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4116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4117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4118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4119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4120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4121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4122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4123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4124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4125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1079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80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128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4129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4130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1084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036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4133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4134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4135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4136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4137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4138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4139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1057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141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4142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4143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4144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4145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4146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4147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4148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4149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037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38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19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19 w 382"/>
                  <a:gd name="T19" fmla="*/ 96 h 96"/>
                  <a:gd name="T20" fmla="*/ 273 w 382"/>
                  <a:gd name="T21" fmla="*/ 90 h 96"/>
                  <a:gd name="T22" fmla="*/ 321 w 382"/>
                  <a:gd name="T23" fmla="*/ 84 h 96"/>
                  <a:gd name="T24" fmla="*/ 362 w 382"/>
                  <a:gd name="T25" fmla="*/ 66 h 96"/>
                  <a:gd name="T26" fmla="*/ 392 w 382"/>
                  <a:gd name="T27" fmla="*/ 42 h 96"/>
                  <a:gd name="T28" fmla="*/ 386 w 382"/>
                  <a:gd name="T29" fmla="*/ 42 h 96"/>
                  <a:gd name="T30" fmla="*/ 356 w 382"/>
                  <a:gd name="T31" fmla="*/ 66 h 96"/>
                  <a:gd name="T32" fmla="*/ 315 w 382"/>
                  <a:gd name="T33" fmla="*/ 78 h 96"/>
                  <a:gd name="T34" fmla="*/ 273 w 382"/>
                  <a:gd name="T35" fmla="*/ 90 h 96"/>
                  <a:gd name="T36" fmla="*/ 219 w 382"/>
                  <a:gd name="T37" fmla="*/ 96 h 96"/>
                  <a:gd name="T38" fmla="*/ 219 w 382"/>
                  <a:gd name="T39" fmla="*/ 96 h 9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39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40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41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42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43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29 w 185"/>
                  <a:gd name="T5" fmla="*/ 36 h 210"/>
                  <a:gd name="T6" fmla="*/ 165 w 185"/>
                  <a:gd name="T7" fmla="*/ 72 h 210"/>
                  <a:gd name="T8" fmla="*/ 171 w 185"/>
                  <a:gd name="T9" fmla="*/ 90 h 210"/>
                  <a:gd name="T10" fmla="*/ 177 w 185"/>
                  <a:gd name="T11" fmla="*/ 114 h 210"/>
                  <a:gd name="T12" fmla="*/ 171 w 185"/>
                  <a:gd name="T13" fmla="*/ 138 h 210"/>
                  <a:gd name="T14" fmla="*/ 159 w 185"/>
                  <a:gd name="T15" fmla="*/ 162 h 210"/>
                  <a:gd name="T16" fmla="*/ 129 w 185"/>
                  <a:gd name="T17" fmla="*/ 180 h 210"/>
                  <a:gd name="T18" fmla="*/ 90 w 185"/>
                  <a:gd name="T19" fmla="*/ 198 h 210"/>
                  <a:gd name="T20" fmla="*/ 106 w 185"/>
                  <a:gd name="T21" fmla="*/ 210 h 210"/>
                  <a:gd name="T22" fmla="*/ 141 w 185"/>
                  <a:gd name="T23" fmla="*/ 192 h 210"/>
                  <a:gd name="T24" fmla="*/ 171 w 185"/>
                  <a:gd name="T25" fmla="*/ 168 h 210"/>
                  <a:gd name="T26" fmla="*/ 189 w 185"/>
                  <a:gd name="T27" fmla="*/ 144 h 210"/>
                  <a:gd name="T28" fmla="*/ 195 w 185"/>
                  <a:gd name="T29" fmla="*/ 114 h 210"/>
                  <a:gd name="T30" fmla="*/ 189 w 185"/>
                  <a:gd name="T31" fmla="*/ 90 h 210"/>
                  <a:gd name="T32" fmla="*/ 183 w 185"/>
                  <a:gd name="T33" fmla="*/ 66 h 210"/>
                  <a:gd name="T34" fmla="*/ 165 w 185"/>
                  <a:gd name="T35" fmla="*/ 48 h 210"/>
                  <a:gd name="T36" fmla="*/ 141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44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grpSp>
            <p:nvGrpSpPr>
              <p:cNvPr id="1045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046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AR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47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AR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48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AR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49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AR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4163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4"/>
            <a:ext cx="109728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cambiar el estilo de título	</a:t>
            </a:r>
          </a:p>
        </p:txBody>
      </p:sp>
      <p:sp>
        <p:nvSpPr>
          <p:cNvPr id="4164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165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4166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4167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FFCE723-C27B-43EE-8964-5037A7547E46}" type="slidenum">
              <a:rPr lang="es-ES" altLang="es-E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 alt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4248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anose="05000000000000000000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" dirty="0" smtClean="0"/>
              <a:t>CEREBELO</a:t>
            </a:r>
            <a:endParaRPr lang="es-E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AR" dirty="0" smtClean="0"/>
              <a:t>UCSF- 2020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7068528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81200" y="274639"/>
            <a:ext cx="8229600" cy="244475"/>
          </a:xfrm>
        </p:spPr>
        <p:txBody>
          <a:bodyPr/>
          <a:lstStyle/>
          <a:p>
            <a:pPr>
              <a:defRPr/>
            </a:pPr>
            <a:endParaRPr lang="es-AR" dirty="0"/>
          </a:p>
        </p:txBody>
      </p:sp>
      <p:pic>
        <p:nvPicPr>
          <p:cNvPr id="4099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69026" y="1725613"/>
            <a:ext cx="4391025" cy="3543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>
          <a:xfrm>
            <a:off x="1981200" y="765175"/>
            <a:ext cx="4040188" cy="5360988"/>
          </a:xfrm>
        </p:spPr>
        <p:txBody>
          <a:bodyPr/>
          <a:lstStyle/>
          <a:p>
            <a:pPr>
              <a:defRPr/>
            </a:pPr>
            <a:r>
              <a:rPr lang="es-ES" sz="2800" dirty="0">
                <a:solidFill>
                  <a:schemeClr val="accent4">
                    <a:lumMod val="25000"/>
                  </a:schemeClr>
                </a:solidFill>
                <a:effectLst/>
              </a:rPr>
              <a:t>El cerebelo es un órgano alojado en la porción inferior de la fosa craneal posterior o fosa </a:t>
            </a:r>
            <a:r>
              <a:rPr lang="es-ES" sz="2800" dirty="0" err="1">
                <a:solidFill>
                  <a:schemeClr val="accent4">
                    <a:lumMod val="25000"/>
                  </a:schemeClr>
                </a:solidFill>
                <a:effectLst/>
              </a:rPr>
              <a:t>cerebelosa</a:t>
            </a:r>
            <a:r>
              <a:rPr lang="es-ES" sz="2800" dirty="0">
                <a:solidFill>
                  <a:schemeClr val="accent4">
                    <a:lumMod val="25000"/>
                  </a:schemeClr>
                </a:solidFill>
                <a:effectLst/>
              </a:rPr>
              <a:t>. Se relaciona por arriba con la tienda del cerebelo, por delante con el tronco encefálico y por debajo con la cisterna magna del espacio </a:t>
            </a:r>
            <a:r>
              <a:rPr lang="es-ES" sz="2800" dirty="0" err="1">
                <a:solidFill>
                  <a:schemeClr val="accent4">
                    <a:lumMod val="25000"/>
                  </a:schemeClr>
                </a:solidFill>
                <a:effectLst/>
              </a:rPr>
              <a:t>subaracnoideo</a:t>
            </a:r>
            <a:r>
              <a:rPr lang="es-ES" sz="2800" dirty="0">
                <a:solidFill>
                  <a:schemeClr val="accent4">
                    <a:lumMod val="25000"/>
                  </a:schemeClr>
                </a:solidFill>
                <a:effectLst/>
              </a:rPr>
              <a:t>.</a:t>
            </a:r>
            <a:endParaRPr lang="es-AR" sz="2800" dirty="0">
              <a:solidFill>
                <a:schemeClr val="accent4">
                  <a:lumMod val="25000"/>
                </a:schemeClr>
              </a:solidFill>
              <a:effectLst/>
            </a:endParaRPr>
          </a:p>
          <a:p>
            <a:pPr marL="0" indent="0">
              <a:buNone/>
              <a:defRPr/>
            </a:pPr>
            <a:endParaRPr lang="es-AR" sz="2000" dirty="0">
              <a:solidFill>
                <a:schemeClr val="accent4">
                  <a:lumMod val="25000"/>
                </a:schemeClr>
              </a:solidFill>
              <a:effectLst/>
            </a:endParaRPr>
          </a:p>
          <a:p>
            <a:pPr marL="0" indent="0">
              <a:buNone/>
              <a:defRPr/>
            </a:pPr>
            <a:r>
              <a:rPr lang="es-ES" sz="1100" dirty="0">
                <a:solidFill>
                  <a:schemeClr val="accent4">
                    <a:lumMod val="25000"/>
                  </a:schemeClr>
                </a:solidFill>
                <a:effectLst/>
              </a:rPr>
              <a:t> </a:t>
            </a:r>
            <a:endParaRPr lang="es-AR" sz="1100" dirty="0">
              <a:solidFill>
                <a:schemeClr val="accent4">
                  <a:lumMod val="25000"/>
                </a:schemeClr>
              </a:solidFill>
              <a:effectLst/>
            </a:endParaRPr>
          </a:p>
          <a:p>
            <a:pPr>
              <a:defRPr/>
            </a:pPr>
            <a:endParaRPr lang="es-AR" sz="1100" dirty="0">
              <a:solidFill>
                <a:schemeClr val="accent4">
                  <a:lumMod val="25000"/>
                </a:schemeClr>
              </a:solidFill>
            </a:endParaRPr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>
              <a:defRPr/>
            </a:pPr>
            <a:endParaRPr lang="es-AR"/>
          </a:p>
        </p:txBody>
      </p:sp>
      <p:sp>
        <p:nvSpPr>
          <p:cNvPr id="5" name="Marcador de contenido 4"/>
          <p:cNvSpPr>
            <a:spLocks noGrp="1"/>
          </p:cNvSpPr>
          <p:nvPr>
            <p:ph sz="quarter" idx="4"/>
          </p:nvPr>
        </p:nvSpPr>
        <p:spPr>
          <a:xfrm>
            <a:off x="6169026" y="2174876"/>
            <a:ext cx="4041775" cy="893763"/>
          </a:xfrm>
        </p:spPr>
        <p:txBody>
          <a:bodyPr/>
          <a:lstStyle/>
          <a:p>
            <a:pPr>
              <a:defRPr/>
            </a:pP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4753153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s-AR"/>
          </a:p>
        </p:txBody>
      </p:sp>
      <p:sp>
        <p:nvSpPr>
          <p:cNvPr id="8" name="Marcador de contenido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s-AR" dirty="0" smtClean="0"/>
              <a:t>Es un órgano voluminoso que ocupa gran parte de la fosa craneal posterior.</a:t>
            </a:r>
          </a:p>
          <a:p>
            <a:pPr>
              <a:defRPr/>
            </a:pPr>
            <a:r>
              <a:rPr lang="es-AR" dirty="0" smtClean="0"/>
              <a:t>Se encuentra unido al tronco encefálico por tres pedúnculos a cada lado: superiores, medios, inferiores </a:t>
            </a:r>
          </a:p>
          <a:p>
            <a:pPr marL="0" indent="0">
              <a:buNone/>
              <a:defRPr/>
            </a:pP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42581560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"/>
              <a:t>FUNCION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Clr>
                <a:srgbClr val="FF0066"/>
              </a:buClr>
              <a:buFont typeface="Wingdings" panose="05000000000000000000" pitchFamily="2" charset="2"/>
              <a:buChar char="ü"/>
              <a:defRPr/>
            </a:pPr>
            <a:endParaRPr lang="es-ES" sz="2400" b="1" dirty="0"/>
          </a:p>
          <a:p>
            <a:pPr eaLnBrk="1" hangingPunct="1">
              <a:buClr>
                <a:srgbClr val="FF0066"/>
              </a:buClr>
              <a:buFont typeface="Wingdings" panose="05000000000000000000" pitchFamily="2" charset="2"/>
              <a:buChar char="ü"/>
              <a:defRPr/>
            </a:pPr>
            <a:r>
              <a:rPr lang="es-ES" sz="2400" b="1" dirty="0"/>
              <a:t>Es un órgano motor que se encarga de la regulación del tono muscular, coordinación de los movimientos en especial de los movimientos voluntarios que requieren habilidad y el control de la postura y la marcha.</a:t>
            </a:r>
          </a:p>
        </p:txBody>
      </p:sp>
    </p:spTree>
    <p:extLst>
      <p:ext uri="{BB962C8B-B14F-4D97-AF65-F5344CB8AC3E}">
        <p14:creationId xmlns:p14="http://schemas.microsoft.com/office/powerpoint/2010/main" val="7832166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s-AR"/>
          </a:p>
        </p:txBody>
      </p:sp>
      <p:pic>
        <p:nvPicPr>
          <p:cNvPr id="7171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98714" y="1600201"/>
            <a:ext cx="7394575" cy="4525963"/>
          </a:xfrm>
        </p:spPr>
      </p:pic>
    </p:spTree>
    <p:extLst>
      <p:ext uri="{BB962C8B-B14F-4D97-AF65-F5344CB8AC3E}">
        <p14:creationId xmlns:p14="http://schemas.microsoft.com/office/powerpoint/2010/main" val="9509373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AR" dirty="0" smtClean="0"/>
              <a:t>FORMA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s-AR" dirty="0" smtClean="0"/>
              <a:t>Esta constituido por una región que ocupa la línea media: vermis </a:t>
            </a:r>
            <a:r>
              <a:rPr lang="es-AR" dirty="0" err="1" smtClean="0"/>
              <a:t>cerebeloso</a:t>
            </a:r>
            <a:r>
              <a:rPr lang="es-AR" dirty="0" smtClean="0"/>
              <a:t> y dos amplias zonas laterales: hemisferios </a:t>
            </a:r>
            <a:r>
              <a:rPr lang="es-AR" dirty="0" err="1" smtClean="0"/>
              <a:t>cerebelosos</a:t>
            </a:r>
            <a:r>
              <a:rPr lang="es-AR" dirty="0" smtClean="0"/>
              <a:t>.</a:t>
            </a:r>
          </a:p>
          <a:p>
            <a:pPr>
              <a:defRPr/>
            </a:pPr>
            <a:r>
              <a:rPr lang="es-AR" dirty="0" smtClean="0"/>
              <a:t>La superficie esta recorrida por numerosos surcos transversales (fisura del cerebelo) que lo dividen en territorios de distinto significado: lóbulo, lobulillos y folias o láminas.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017156911"/>
      </p:ext>
    </p:extLst>
  </p:cSld>
  <p:clrMapOvr>
    <a:masterClrMapping/>
  </p:clrMapOvr>
</p:sld>
</file>

<file path=ppt/theme/theme1.xml><?xml version="1.0" encoding="utf-8"?>
<a:theme xmlns:a="http://schemas.openxmlformats.org/drawingml/2006/main" name="Onda">
  <a:themeElements>
    <a:clrScheme name="Onda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Ond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nda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nda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nda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nda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nda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nda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nda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nda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da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172</Words>
  <Application>Microsoft Office PowerPoint</Application>
  <PresentationFormat>Panorámica</PresentationFormat>
  <Paragraphs>13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0" baseType="lpstr">
      <vt:lpstr>Arial</vt:lpstr>
      <vt:lpstr>Calibri</vt:lpstr>
      <vt:lpstr>Wingdings</vt:lpstr>
      <vt:lpstr>Onda</vt:lpstr>
      <vt:lpstr>CEREBELO</vt:lpstr>
      <vt:lpstr>Presentación de PowerPoint</vt:lpstr>
      <vt:lpstr>Presentación de PowerPoint</vt:lpstr>
      <vt:lpstr>FUNCION</vt:lpstr>
      <vt:lpstr>Presentación de PowerPoint</vt:lpstr>
      <vt:lpstr>FORMA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CEREBELO</dc:title>
  <dc:creator>USUARIO</dc:creator>
  <cp:lastModifiedBy>USUARIO</cp:lastModifiedBy>
  <cp:revision>1</cp:revision>
  <dcterms:created xsi:type="dcterms:W3CDTF">2020-04-20T19:42:13Z</dcterms:created>
  <dcterms:modified xsi:type="dcterms:W3CDTF">2020-04-20T19:42:30Z</dcterms:modified>
</cp:coreProperties>
</file>